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48"/>
  </p:notesMasterIdLst>
  <p:sldIdLst>
    <p:sldId id="256" r:id="rId2"/>
    <p:sldId id="290" r:id="rId3"/>
    <p:sldId id="331" r:id="rId4"/>
    <p:sldId id="294" r:id="rId5"/>
    <p:sldId id="299" r:id="rId6"/>
    <p:sldId id="300" r:id="rId7"/>
    <p:sldId id="301" r:id="rId8"/>
    <p:sldId id="302" r:id="rId9"/>
    <p:sldId id="303" r:id="rId10"/>
    <p:sldId id="305" r:id="rId11"/>
    <p:sldId id="306" r:id="rId12"/>
    <p:sldId id="307" r:id="rId13"/>
    <p:sldId id="293" r:id="rId14"/>
    <p:sldId id="298" r:id="rId15"/>
    <p:sldId id="308" r:id="rId16"/>
    <p:sldId id="309" r:id="rId17"/>
    <p:sldId id="310" r:id="rId18"/>
    <p:sldId id="311" r:id="rId19"/>
    <p:sldId id="312" r:id="rId20"/>
    <p:sldId id="313" r:id="rId21"/>
    <p:sldId id="314" r:id="rId22"/>
    <p:sldId id="265" r:id="rId23"/>
    <p:sldId id="328" r:id="rId24"/>
    <p:sldId id="327" r:id="rId25"/>
    <p:sldId id="326" r:id="rId26"/>
    <p:sldId id="316" r:id="rId27"/>
    <p:sldId id="323" r:id="rId28"/>
    <p:sldId id="324" r:id="rId29"/>
    <p:sldId id="325" r:id="rId30"/>
    <p:sldId id="317" r:id="rId31"/>
    <p:sldId id="319" r:id="rId32"/>
    <p:sldId id="320" r:id="rId33"/>
    <p:sldId id="321" r:id="rId34"/>
    <p:sldId id="322" r:id="rId35"/>
    <p:sldId id="341" r:id="rId36"/>
    <p:sldId id="318" r:id="rId37"/>
    <p:sldId id="258" r:id="rId38"/>
    <p:sldId id="330" r:id="rId39"/>
    <p:sldId id="329" r:id="rId40"/>
    <p:sldId id="337" r:id="rId41"/>
    <p:sldId id="332" r:id="rId42"/>
    <p:sldId id="333" r:id="rId43"/>
    <p:sldId id="338" r:id="rId44"/>
    <p:sldId id="339" r:id="rId45"/>
    <p:sldId id="340" r:id="rId46"/>
    <p:sldId id="292" r:id="rId47"/>
  </p:sldIdLst>
  <p:sldSz cx="9144000" cy="5143500" type="screen16x9"/>
  <p:notesSz cx="6858000" cy="9144000"/>
  <p:custDataLst>
    <p:tags r:id="rId4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71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696"/>
    <a:srgbClr val="002B4C"/>
    <a:srgbClr val="013668"/>
    <a:srgbClr val="008B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5131" autoAdjust="0"/>
    <p:restoredTop sz="90759" autoAdjust="0"/>
  </p:normalViewPr>
  <p:slideViewPr>
    <p:cSldViewPr showGuides="1">
      <p:cViewPr varScale="1">
        <p:scale>
          <a:sx n="138" d="100"/>
          <a:sy n="138" d="100"/>
        </p:scale>
        <p:origin x="-852" y="-96"/>
      </p:cViewPr>
      <p:guideLst>
        <p:guide orient="horz" pos="1711"/>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EBF25D-473B-4B83-A5DA-E26DFF217423}" type="datetimeFigureOut">
              <a:rPr lang="zh-CN" altLang="en-US" smtClean="0"/>
              <a:t>2017/4/11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E63476-70B3-42A3-BD01-D8F9CB93111E}" type="slidenum">
              <a:rPr lang="zh-CN" altLang="en-US" smtClean="0"/>
              <a:t>‹#›</a:t>
            </a:fld>
            <a:endParaRPr lang="zh-CN" altLang="en-US"/>
          </a:p>
        </p:txBody>
      </p:sp>
    </p:spTree>
    <p:extLst>
      <p:ext uri="{BB962C8B-B14F-4D97-AF65-F5344CB8AC3E}">
        <p14:creationId xmlns:p14="http://schemas.microsoft.com/office/powerpoint/2010/main" val="2245067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E63476-70B3-42A3-BD01-D8F9CB93111E}" type="slidenum">
              <a:rPr lang="zh-CN" altLang="en-US" smtClean="0"/>
              <a:t>1</a:t>
            </a:fld>
            <a:endParaRPr lang="zh-CN" altLang="en-US"/>
          </a:p>
        </p:txBody>
      </p:sp>
    </p:spTree>
    <p:extLst>
      <p:ext uri="{BB962C8B-B14F-4D97-AF65-F5344CB8AC3E}">
        <p14:creationId xmlns:p14="http://schemas.microsoft.com/office/powerpoint/2010/main" val="366144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10</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11</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12</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13</a:t>
            </a:fld>
            <a:endParaRPr lang="zh-CN" altLang="en-US"/>
          </a:p>
        </p:txBody>
      </p:sp>
    </p:spTree>
    <p:extLst>
      <p:ext uri="{BB962C8B-B14F-4D97-AF65-F5344CB8AC3E}">
        <p14:creationId xmlns:p14="http://schemas.microsoft.com/office/powerpoint/2010/main" val="15754239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14</a:t>
            </a:fld>
            <a:endParaRPr lang="zh-CN" altLang="en-US"/>
          </a:p>
        </p:txBody>
      </p:sp>
    </p:spTree>
    <p:extLst>
      <p:ext uri="{BB962C8B-B14F-4D97-AF65-F5344CB8AC3E}">
        <p14:creationId xmlns:p14="http://schemas.microsoft.com/office/powerpoint/2010/main" val="14363851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15</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16</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17</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18</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19</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2</a:t>
            </a:fld>
            <a:endParaRPr lang="zh-CN" altLang="en-US"/>
          </a:p>
        </p:txBody>
      </p:sp>
    </p:spTree>
    <p:extLst>
      <p:ext uri="{BB962C8B-B14F-4D97-AF65-F5344CB8AC3E}">
        <p14:creationId xmlns:p14="http://schemas.microsoft.com/office/powerpoint/2010/main" val="34919126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20</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21</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1200" dirty="0" smtClean="0">
                <a:solidFill>
                  <a:schemeClr val="tx1">
                    <a:lumMod val="75000"/>
                    <a:lumOff val="25000"/>
                  </a:schemeClr>
                </a:solidFill>
                <a:latin typeface="微软雅黑" pitchFamily="34" charset="-122"/>
                <a:ea typeface="微软雅黑" pitchFamily="34" charset="-122"/>
              </a:rPr>
              <a:t>组织运营类应用场景体验：</a:t>
            </a:r>
            <a:r>
              <a:rPr lang="zh-CN" altLang="en-US" sz="1200" b="0" i="0" kern="1200" dirty="0" smtClean="0">
                <a:solidFill>
                  <a:schemeClr val="tx1"/>
                </a:solidFill>
                <a:effectLst/>
                <a:latin typeface="+mn-lt"/>
                <a:ea typeface="+mn-ea"/>
                <a:cs typeface="+mn-cs"/>
              </a:rPr>
              <a:t>为组织建立协同的工作环境，帮助企业在资金管理、行政管理、合同管理等方面，提升企业运营效率</a:t>
            </a:r>
            <a:endParaRPr lang="en-US" altLang="zh-CN" sz="1200" b="0" i="0" kern="1200" dirty="0" smtClean="0">
              <a:solidFill>
                <a:schemeClr val="tx1"/>
              </a:solidFill>
              <a:effectLst/>
              <a:latin typeface="+mn-lt"/>
              <a:ea typeface="+mn-ea"/>
              <a:cs typeface="+mn-cs"/>
            </a:endParaRPr>
          </a:p>
          <a:p>
            <a:r>
              <a:rPr lang="zh-CN" altLang="en-US" sz="1200" dirty="0" smtClean="0">
                <a:solidFill>
                  <a:schemeClr val="tx1">
                    <a:lumMod val="75000"/>
                    <a:lumOff val="25000"/>
                  </a:schemeClr>
                </a:solidFill>
                <a:latin typeface="微软雅黑" pitchFamily="34" charset="-122"/>
                <a:ea typeface="微软雅黑" pitchFamily="34" charset="-122"/>
              </a:rPr>
              <a:t>个人办公类应用场景体验：</a:t>
            </a:r>
            <a:r>
              <a:rPr lang="zh-CN" altLang="en-US" sz="1200" b="0" i="0" kern="1200" dirty="0" smtClean="0">
                <a:solidFill>
                  <a:schemeClr val="tx1"/>
                </a:solidFill>
                <a:effectLst/>
                <a:latin typeface="+mn-lt"/>
                <a:ea typeface="+mn-ea"/>
                <a:cs typeface="+mn-cs"/>
              </a:rPr>
              <a:t>为个人创造高效的办公环境，帮助企业在协助沟通、计划任务、社交应用等方面，提升岗位工作能力</a:t>
            </a:r>
            <a:endParaRPr lang="en-US" altLang="zh-CN" sz="1200" dirty="0" smtClean="0">
              <a:solidFill>
                <a:schemeClr val="tx1">
                  <a:lumMod val="75000"/>
                  <a:lumOff val="25000"/>
                </a:schemeClr>
              </a:solidFill>
              <a:latin typeface="微软雅黑" pitchFamily="34" charset="-122"/>
              <a:ea typeface="微软雅黑" pitchFamily="34" charset="-122"/>
            </a:endParaRPr>
          </a:p>
          <a:p>
            <a:r>
              <a:rPr lang="zh-CN" altLang="en-US" sz="1200" dirty="0" smtClean="0">
                <a:solidFill>
                  <a:schemeClr val="tx1">
                    <a:lumMod val="75000"/>
                    <a:lumOff val="25000"/>
                  </a:schemeClr>
                </a:solidFill>
                <a:latin typeface="微软雅黑" pitchFamily="34" charset="-122"/>
                <a:ea typeface="微软雅黑" pitchFamily="34" charset="-122"/>
              </a:rPr>
              <a:t>业务管理类应用场景体验：</a:t>
            </a:r>
            <a:r>
              <a:rPr lang="zh-CN" altLang="en-US" sz="1200" b="0" i="0" kern="1200" dirty="0" smtClean="0">
                <a:solidFill>
                  <a:schemeClr val="tx1"/>
                </a:solidFill>
                <a:effectLst/>
                <a:latin typeface="+mn-lt"/>
                <a:ea typeface="+mn-ea"/>
                <a:cs typeface="+mn-cs"/>
              </a:rPr>
              <a:t>为业务提供多维的管理环境，帮助企业在客户管理、项目管理、客服管理等方面，提升业务管理能力</a:t>
            </a:r>
            <a:endParaRPr lang="zh-CN" altLang="en-US" dirty="0"/>
          </a:p>
        </p:txBody>
      </p:sp>
      <p:sp>
        <p:nvSpPr>
          <p:cNvPr id="4" name="灯片编号占位符 3"/>
          <p:cNvSpPr>
            <a:spLocks noGrp="1"/>
          </p:cNvSpPr>
          <p:nvPr>
            <p:ph type="sldNum" sz="quarter" idx="10"/>
          </p:nvPr>
        </p:nvSpPr>
        <p:spPr/>
        <p:txBody>
          <a:bodyPr/>
          <a:lstStyle/>
          <a:p>
            <a:fld id="{A6E63476-70B3-42A3-BD01-D8F9CB93111E}" type="slidenum">
              <a:rPr lang="zh-CN" altLang="en-US" smtClean="0"/>
              <a:t>22</a:t>
            </a:fld>
            <a:endParaRPr lang="zh-CN" altLang="en-US"/>
          </a:p>
        </p:txBody>
      </p:sp>
    </p:spTree>
    <p:extLst>
      <p:ext uri="{BB962C8B-B14F-4D97-AF65-F5344CB8AC3E}">
        <p14:creationId xmlns:p14="http://schemas.microsoft.com/office/powerpoint/2010/main" val="15754239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23</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24</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25</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E63476-70B3-42A3-BD01-D8F9CB93111E}" type="slidenum">
              <a:rPr lang="zh-CN" altLang="en-US" smtClean="0"/>
              <a:t>26</a:t>
            </a:fld>
            <a:endParaRPr lang="zh-CN" altLang="en-US"/>
          </a:p>
        </p:txBody>
      </p:sp>
    </p:spTree>
    <p:extLst>
      <p:ext uri="{BB962C8B-B14F-4D97-AF65-F5344CB8AC3E}">
        <p14:creationId xmlns:p14="http://schemas.microsoft.com/office/powerpoint/2010/main" val="15754239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27</a:t>
            </a:fld>
            <a:endParaRPr lang="zh-CN" altLang="en-US"/>
          </a:p>
        </p:txBody>
      </p:sp>
    </p:spTree>
    <p:extLst>
      <p:ext uri="{BB962C8B-B14F-4D97-AF65-F5344CB8AC3E}">
        <p14:creationId xmlns:p14="http://schemas.microsoft.com/office/powerpoint/2010/main" val="24887572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28</a:t>
            </a:fld>
            <a:endParaRPr lang="zh-CN" altLang="en-US"/>
          </a:p>
        </p:txBody>
      </p:sp>
    </p:spTree>
    <p:extLst>
      <p:ext uri="{BB962C8B-B14F-4D97-AF65-F5344CB8AC3E}">
        <p14:creationId xmlns:p14="http://schemas.microsoft.com/office/powerpoint/2010/main" val="28597585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29</a:t>
            </a:fld>
            <a:endParaRPr lang="zh-CN" altLang="en-US"/>
          </a:p>
        </p:txBody>
      </p:sp>
    </p:spTree>
    <p:extLst>
      <p:ext uri="{BB962C8B-B14F-4D97-AF65-F5344CB8AC3E}">
        <p14:creationId xmlns:p14="http://schemas.microsoft.com/office/powerpoint/2010/main" val="3166566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3</a:t>
            </a:fld>
            <a:endParaRPr lang="zh-CN" altLang="en-US"/>
          </a:p>
        </p:txBody>
      </p:sp>
    </p:spTree>
    <p:extLst>
      <p:ext uri="{BB962C8B-B14F-4D97-AF65-F5344CB8AC3E}">
        <p14:creationId xmlns:p14="http://schemas.microsoft.com/office/powerpoint/2010/main" val="15754239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30</a:t>
            </a:fld>
            <a:endParaRPr lang="zh-CN" altLang="en-US"/>
          </a:p>
        </p:txBody>
      </p:sp>
    </p:spTree>
    <p:extLst>
      <p:ext uri="{BB962C8B-B14F-4D97-AF65-F5344CB8AC3E}">
        <p14:creationId xmlns:p14="http://schemas.microsoft.com/office/powerpoint/2010/main" val="15754239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31</a:t>
            </a:fld>
            <a:endParaRPr lang="zh-CN" altLang="en-US"/>
          </a:p>
        </p:txBody>
      </p:sp>
    </p:spTree>
    <p:extLst>
      <p:ext uri="{BB962C8B-B14F-4D97-AF65-F5344CB8AC3E}">
        <p14:creationId xmlns:p14="http://schemas.microsoft.com/office/powerpoint/2010/main" val="16283385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32</a:t>
            </a:fld>
            <a:endParaRPr lang="zh-CN" altLang="en-US"/>
          </a:p>
        </p:txBody>
      </p:sp>
    </p:spTree>
    <p:extLst>
      <p:ext uri="{BB962C8B-B14F-4D97-AF65-F5344CB8AC3E}">
        <p14:creationId xmlns:p14="http://schemas.microsoft.com/office/powerpoint/2010/main" val="26814047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协同管控思想体系：体系是指一个管理闭环、两个管理基本点“人和事”、四大管理要素、八大应用平台</a:t>
            </a:r>
            <a:endParaRPr lang="zh-CN" altLang="en-US" dirty="0"/>
          </a:p>
        </p:txBody>
      </p:sp>
      <p:sp>
        <p:nvSpPr>
          <p:cNvPr id="4" name="灯片编号占位符 3"/>
          <p:cNvSpPr>
            <a:spLocks noGrp="1"/>
          </p:cNvSpPr>
          <p:nvPr>
            <p:ph type="sldNum" sz="quarter" idx="10"/>
          </p:nvPr>
        </p:nvSpPr>
        <p:spPr/>
        <p:txBody>
          <a:bodyPr/>
          <a:lstStyle/>
          <a:p>
            <a:fld id="{A6E63476-70B3-42A3-BD01-D8F9CB93111E}" type="slidenum">
              <a:rPr lang="zh-CN" altLang="en-US" smtClean="0"/>
              <a:t>33</a:t>
            </a:fld>
            <a:endParaRPr lang="zh-CN" altLang="en-US"/>
          </a:p>
        </p:txBody>
      </p:sp>
    </p:spTree>
    <p:extLst>
      <p:ext uri="{BB962C8B-B14F-4D97-AF65-F5344CB8AC3E}">
        <p14:creationId xmlns:p14="http://schemas.microsoft.com/office/powerpoint/2010/main" val="8053517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通过对日常“人和事”的过程自我循环管理，达到人与事的相互促进，即既可以人找事、也可事找人，从而从这两个基本点来提升组织的管理生命力</a:t>
            </a:r>
            <a:endParaRPr lang="zh-CN" altLang="en-US" dirty="0"/>
          </a:p>
        </p:txBody>
      </p:sp>
      <p:sp>
        <p:nvSpPr>
          <p:cNvPr id="4" name="灯片编号占位符 3"/>
          <p:cNvSpPr>
            <a:spLocks noGrp="1"/>
          </p:cNvSpPr>
          <p:nvPr>
            <p:ph type="sldNum" sz="quarter" idx="10"/>
          </p:nvPr>
        </p:nvSpPr>
        <p:spPr/>
        <p:txBody>
          <a:bodyPr/>
          <a:lstStyle/>
          <a:p>
            <a:fld id="{A6E63476-70B3-42A3-BD01-D8F9CB93111E}" type="slidenum">
              <a:rPr lang="zh-CN" altLang="en-US" smtClean="0"/>
              <a:t>34</a:t>
            </a:fld>
            <a:endParaRPr lang="zh-CN" altLang="en-US"/>
          </a:p>
        </p:txBody>
      </p:sp>
    </p:spTree>
    <p:extLst>
      <p:ext uri="{BB962C8B-B14F-4D97-AF65-F5344CB8AC3E}">
        <p14:creationId xmlns:p14="http://schemas.microsoft.com/office/powerpoint/2010/main" val="26814047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通过对日常“人和事”的过程自我循环管理，达到人与事的相互促进，即既可以人找事、也可事找人，从而从这两个基本点来提升组织的管理生命力</a:t>
            </a:r>
            <a:endParaRPr lang="zh-CN" altLang="en-US" dirty="0"/>
          </a:p>
        </p:txBody>
      </p:sp>
      <p:sp>
        <p:nvSpPr>
          <p:cNvPr id="4" name="灯片编号占位符 3"/>
          <p:cNvSpPr>
            <a:spLocks noGrp="1"/>
          </p:cNvSpPr>
          <p:nvPr>
            <p:ph type="sldNum" sz="quarter" idx="10"/>
          </p:nvPr>
        </p:nvSpPr>
        <p:spPr/>
        <p:txBody>
          <a:bodyPr/>
          <a:lstStyle/>
          <a:p>
            <a:fld id="{A6E63476-70B3-42A3-BD01-D8F9CB93111E}" type="slidenum">
              <a:rPr lang="zh-CN" altLang="en-US" smtClean="0"/>
              <a:t>35</a:t>
            </a:fld>
            <a:endParaRPr lang="zh-CN" altLang="en-US"/>
          </a:p>
        </p:txBody>
      </p:sp>
    </p:spTree>
    <p:extLst>
      <p:ext uri="{BB962C8B-B14F-4D97-AF65-F5344CB8AC3E}">
        <p14:creationId xmlns:p14="http://schemas.microsoft.com/office/powerpoint/2010/main" val="268140470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36</a:t>
            </a:fld>
            <a:endParaRPr lang="zh-CN" altLang="en-US"/>
          </a:p>
        </p:txBody>
      </p:sp>
    </p:spTree>
    <p:extLst>
      <p:ext uri="{BB962C8B-B14F-4D97-AF65-F5344CB8AC3E}">
        <p14:creationId xmlns:p14="http://schemas.microsoft.com/office/powerpoint/2010/main" val="15754239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37</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38</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39</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4</a:t>
            </a:fld>
            <a:endParaRPr lang="zh-CN" altLang="en-US"/>
          </a:p>
        </p:txBody>
      </p:sp>
    </p:spTree>
    <p:extLst>
      <p:ext uri="{BB962C8B-B14F-4D97-AF65-F5344CB8AC3E}">
        <p14:creationId xmlns:p14="http://schemas.microsoft.com/office/powerpoint/2010/main" val="143638516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40</a:t>
            </a:fld>
            <a:endParaRPr lang="zh-CN" altLang="en-US"/>
          </a:p>
        </p:txBody>
      </p:sp>
    </p:spTree>
    <p:extLst>
      <p:ext uri="{BB962C8B-B14F-4D97-AF65-F5344CB8AC3E}">
        <p14:creationId xmlns:p14="http://schemas.microsoft.com/office/powerpoint/2010/main" val="157542397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E63476-70B3-42A3-BD01-D8F9CB93111E}" type="slidenum">
              <a:rPr lang="zh-CN" altLang="en-US" smtClean="0"/>
              <a:t>41</a:t>
            </a:fld>
            <a:endParaRPr lang="zh-CN" altLang="en-US"/>
          </a:p>
        </p:txBody>
      </p:sp>
    </p:spTree>
    <p:extLst>
      <p:ext uri="{BB962C8B-B14F-4D97-AF65-F5344CB8AC3E}">
        <p14:creationId xmlns:p14="http://schemas.microsoft.com/office/powerpoint/2010/main" val="157473770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E63476-70B3-42A3-BD01-D8F9CB93111E}" type="slidenum">
              <a:rPr lang="zh-CN" altLang="en-US" smtClean="0"/>
              <a:t>42</a:t>
            </a:fld>
            <a:endParaRPr lang="zh-CN" altLang="en-US"/>
          </a:p>
        </p:txBody>
      </p:sp>
    </p:spTree>
    <p:extLst>
      <p:ext uri="{BB962C8B-B14F-4D97-AF65-F5344CB8AC3E}">
        <p14:creationId xmlns:p14="http://schemas.microsoft.com/office/powerpoint/2010/main" val="123716441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43</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44</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45</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46</a:t>
            </a:fld>
            <a:endParaRPr lang="zh-CN" altLang="en-US"/>
          </a:p>
        </p:txBody>
      </p:sp>
    </p:spTree>
    <p:extLst>
      <p:ext uri="{BB962C8B-B14F-4D97-AF65-F5344CB8AC3E}">
        <p14:creationId xmlns:p14="http://schemas.microsoft.com/office/powerpoint/2010/main" val="40466389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5</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6</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7</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E63476-70B3-42A3-BD01-D8F9CB93111E}" type="slidenum">
              <a:rPr lang="zh-CN" altLang="en-US" smtClean="0"/>
              <a:t>8</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9</a:t>
            </a:fld>
            <a:endParaRPr lang="zh-CN" altLang="en-US"/>
          </a:p>
        </p:txBody>
      </p:sp>
    </p:spTree>
    <p:extLst>
      <p:ext uri="{BB962C8B-B14F-4D97-AF65-F5344CB8AC3E}">
        <p14:creationId xmlns:p14="http://schemas.microsoft.com/office/powerpoint/2010/main" val="3349243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20"/>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7DF11FC-3DD3-4B73-B490-A57E87EE3489}" type="datetimeFigureOut">
              <a:rPr lang="zh-CN" altLang="en-US" smtClean="0"/>
              <a:t>2017/4/11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35203188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7DF11FC-3DD3-4B73-B490-A57E87EE3489}" type="datetimeFigureOut">
              <a:rPr lang="zh-CN" altLang="en-US" smtClean="0"/>
              <a:t>2017/4/11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547551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80"/>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80"/>
            <a:ext cx="6019800" cy="4388644"/>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7DF11FC-3DD3-4B73-B490-A57E87EE3489}" type="datetimeFigureOut">
              <a:rPr lang="zh-CN" altLang="en-US" smtClean="0"/>
              <a:t>2017/4/11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33359598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9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0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1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7DF11FC-3DD3-4B73-B490-A57E87EE3489}" type="datetimeFigureOut">
              <a:rPr lang="zh-CN" altLang="en-US" smtClean="0"/>
              <a:t>2017/4/11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17406394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6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1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32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33_标题幻灯片">
    <p:spTree>
      <p:nvGrpSpPr>
        <p:cNvPr id="1" name=""/>
        <p:cNvGrpSpPr/>
        <p:nvPr/>
      </p:nvGrpSpPr>
      <p:grpSpPr>
        <a:xfrm>
          <a:off x="0" y="0"/>
          <a:ext cx="0" cy="0"/>
          <a:chOff x="0" y="0"/>
          <a:chExt cx="0" cy="0"/>
        </a:xfrm>
      </p:grpSpPr>
      <p:sp>
        <p:nvSpPr>
          <p:cNvPr id="7" name="矩形 6"/>
          <p:cNvSpPr/>
          <p:nvPr userDrawn="1"/>
        </p:nvSpPr>
        <p:spPr>
          <a:xfrm>
            <a:off x="0" y="0"/>
            <a:ext cx="9144000" cy="514350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4287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7DF11FC-3DD3-4B73-B490-A57E87EE3489}" type="datetimeFigureOut">
              <a:rPr lang="zh-CN" altLang="en-US" smtClean="0"/>
              <a:t>2017/4/11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1543995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7DF11FC-3DD3-4B73-B490-A57E87EE3489}" type="datetimeFigureOut">
              <a:rPr lang="zh-CN" altLang="en-US" smtClean="0"/>
              <a:t>2017/4/11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2711065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8"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7DF11FC-3DD3-4B73-B490-A57E87EE3489}" type="datetimeFigureOut">
              <a:rPr lang="zh-CN" altLang="en-US" smtClean="0"/>
              <a:t>2017/4/11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658310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7DF11FC-3DD3-4B73-B490-A57E87EE3489}" type="datetimeFigureOut">
              <a:rPr lang="zh-CN" altLang="en-US" smtClean="0"/>
              <a:t>2017/4/11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6485563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7DF11FC-3DD3-4B73-B490-A57E87EE3489}" type="datetimeFigureOut">
              <a:rPr lang="zh-CN" altLang="en-US" smtClean="0"/>
              <a:t>2017/4/11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42223759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3"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3"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7DF11FC-3DD3-4B73-B490-A57E87EE3489}" type="datetimeFigureOut">
              <a:rPr lang="zh-CN" altLang="en-US" smtClean="0"/>
              <a:t>2017/4/11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2924179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1"/>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7DF11FC-3DD3-4B73-B490-A57E87EE3489}" type="datetimeFigureOut">
              <a:rPr lang="zh-CN" altLang="en-US" smtClean="0"/>
              <a:t>2017/4/11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28630916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7DF11FC-3DD3-4B73-B490-A57E87EE3489}" type="datetimeFigureOut">
              <a:rPr lang="zh-CN" altLang="en-US" smtClean="0"/>
              <a:t>2017/4/11</a:t>
            </a:fld>
            <a:endParaRPr lang="zh-CN" altLang="en-US"/>
          </a:p>
        </p:txBody>
      </p:sp>
      <p:sp>
        <p:nvSpPr>
          <p:cNvPr id="5" name="页脚占位符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9A9735C7-56A6-4E2F-B1E8-3FF977EE5FCA}" type="slidenum">
              <a:rPr lang="zh-CN" altLang="en-US" smtClean="0"/>
              <a:t>‹#›</a:t>
            </a:fld>
            <a:endParaRPr lang="zh-CN" altLang="en-US"/>
          </a:p>
        </p:txBody>
      </p:sp>
    </p:spTree>
    <p:extLst>
      <p:ext uri="{BB962C8B-B14F-4D97-AF65-F5344CB8AC3E}">
        <p14:creationId xmlns:p14="http://schemas.microsoft.com/office/powerpoint/2010/main" val="3772068184"/>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70" r:id="rId17"/>
    <p:sldLayoutId id="2147483771" r:id="rId18"/>
    <p:sldLayoutId id="2147483772" r:id="rId19"/>
    <p:sldLayoutId id="2147483777" r:id="rId20"/>
    <p:sldLayoutId id="2147483782" r:id="rId21"/>
    <p:sldLayoutId id="2147483793" r:id="rId22"/>
    <p:sldLayoutId id="2147483794" r:id="rId2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5.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5.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5.xml"/><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4.png"/><Relationship Id="rId7"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15.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15.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5.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16.xml"/><Relationship Id="rId4" Type="http://schemas.openxmlformats.org/officeDocument/2006/relationships/image" Target="../media/image35.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20.xml"/><Relationship Id="rId4" Type="http://schemas.openxmlformats.org/officeDocument/2006/relationships/image" Target="../media/image36.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20.xml"/><Relationship Id="rId4" Type="http://schemas.openxmlformats.org/officeDocument/2006/relationships/image" Target="../media/image37.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15.xml"/><Relationship Id="rId5" Type="http://schemas.openxmlformats.org/officeDocument/2006/relationships/image" Target="../media/image39.png"/><Relationship Id="rId4" Type="http://schemas.openxmlformats.org/officeDocument/2006/relationships/image" Target="../media/image38.png"/></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15.xml"/><Relationship Id="rId5" Type="http://schemas.openxmlformats.org/officeDocument/2006/relationships/image" Target="../media/image41.png"/><Relationship Id="rId4" Type="http://schemas.openxmlformats.org/officeDocument/2006/relationships/image" Target="../media/image40.png"/></Relationships>
</file>

<file path=ppt/slides/_rels/slide3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2.png"/><Relationship Id="rId7" Type="http://schemas.openxmlformats.org/officeDocument/2006/relationships/image" Target="../media/image45.png"/><Relationship Id="rId2" Type="http://schemas.openxmlformats.org/officeDocument/2006/relationships/notesSlide" Target="../notesSlides/notesSlide39.xml"/><Relationship Id="rId1" Type="http://schemas.openxmlformats.org/officeDocument/2006/relationships/slideLayout" Target="../slideLayouts/slideLayout15.xml"/><Relationship Id="rId6" Type="http://schemas.openxmlformats.org/officeDocument/2006/relationships/image" Target="../media/image44.png"/><Relationship Id="rId11" Type="http://schemas.openxmlformats.org/officeDocument/2006/relationships/hyperlink" Target="http://financial.geo-compass.com/" TargetMode="External"/><Relationship Id="rId5" Type="http://schemas.openxmlformats.org/officeDocument/2006/relationships/image" Target="../media/image43.png"/><Relationship Id="rId10" Type="http://schemas.openxmlformats.org/officeDocument/2006/relationships/hyperlink" Target="http://gxsnerpfeedback.geo-compass.com/" TargetMode="External"/><Relationship Id="rId4" Type="http://schemas.openxmlformats.org/officeDocument/2006/relationships/image" Target="../media/image4.png"/><Relationship Id="rId9" Type="http://schemas.openxmlformats.org/officeDocument/2006/relationships/hyperlink" Target="http://gxsnerpuser.geo-compass.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23.xml"/><Relationship Id="rId4" Type="http://schemas.openxmlformats.org/officeDocument/2006/relationships/image" Target="../media/image46.png"/></Relationships>
</file>

<file path=ppt/slides/_rels/slide4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2.xml"/><Relationship Id="rId1" Type="http://schemas.openxmlformats.org/officeDocument/2006/relationships/slideLayout" Target="../slideLayouts/slideLayout23.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15.xml"/><Relationship Id="rId5" Type="http://schemas.openxmlformats.org/officeDocument/2006/relationships/image" Target="../media/image52.png"/><Relationship Id="rId4" Type="http://schemas.openxmlformats.org/officeDocument/2006/relationships/image" Target="../media/image51.png"/></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15.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2522220"/>
            <a:ext cx="9144000" cy="2621280"/>
          </a:xfrm>
          <a:prstGeom prst="rect">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cxnSp>
        <p:nvCxnSpPr>
          <p:cNvPr id="31" name="直接连接符 30"/>
          <p:cNvCxnSpPr/>
          <p:nvPr/>
        </p:nvCxnSpPr>
        <p:spPr>
          <a:xfrm flipH="1">
            <a:off x="1631932" y="2891334"/>
            <a:ext cx="5896628" cy="0"/>
          </a:xfrm>
          <a:prstGeom prst="line">
            <a:avLst/>
          </a:prstGeom>
          <a:noFill/>
          <a:ln w="9525">
            <a:solidFill>
              <a:schemeClr val="bg1"/>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34" name="直接连接符 33"/>
          <p:cNvCxnSpPr/>
          <p:nvPr/>
        </p:nvCxnSpPr>
        <p:spPr>
          <a:xfrm flipH="1">
            <a:off x="1631932" y="4226223"/>
            <a:ext cx="5896628" cy="0"/>
          </a:xfrm>
          <a:prstGeom prst="line">
            <a:avLst/>
          </a:prstGeom>
          <a:noFill/>
          <a:ln w="9525">
            <a:solidFill>
              <a:schemeClr val="bg1"/>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35" name="矩形 34"/>
          <p:cNvSpPr/>
          <p:nvPr/>
        </p:nvSpPr>
        <p:spPr>
          <a:xfrm>
            <a:off x="2714120" y="3232016"/>
            <a:ext cx="3775393" cy="707886"/>
          </a:xfrm>
          <a:prstGeom prst="rect">
            <a:avLst/>
          </a:prstGeom>
        </p:spPr>
        <p:txBody>
          <a:bodyPr wrap="none">
            <a:spAutoFit/>
          </a:bodyPr>
          <a:lstStyle/>
          <a:p>
            <a:pPr algn="ctr"/>
            <a:r>
              <a:rPr lang="zh-CN" altLang="en-US" sz="4000" b="1" dirty="0" smtClean="0">
                <a:solidFill>
                  <a:schemeClr val="bg1"/>
                </a:solidFill>
                <a:effectLst>
                  <a:innerShdw blurRad="63500" dist="50800" dir="18900000">
                    <a:prstClr val="black">
                      <a:alpha val="50000"/>
                    </a:prstClr>
                  </a:innerShdw>
                </a:effectLst>
                <a:latin typeface="微软雅黑" pitchFamily="34" charset="-122"/>
                <a:ea typeface="微软雅黑" pitchFamily="34" charset="-122"/>
              </a:rPr>
              <a:t>办公信息化建设</a:t>
            </a:r>
            <a:endParaRPr lang="zh-CN" altLang="en-US" sz="4000" b="1" dirty="0">
              <a:solidFill>
                <a:schemeClr val="bg1"/>
              </a:solidFill>
              <a:effectLst>
                <a:innerShdw blurRad="63500" dist="50800" dir="18900000">
                  <a:prstClr val="black">
                    <a:alpha val="50000"/>
                  </a:prstClr>
                </a:innerShdw>
              </a:effectLst>
              <a:latin typeface="微软雅黑" pitchFamily="34" charset="-122"/>
              <a:ea typeface="微软雅黑" pitchFamily="34" charset="-122"/>
            </a:endParaRPr>
          </a:p>
        </p:txBody>
      </p:sp>
      <p:sp>
        <p:nvSpPr>
          <p:cNvPr id="36" name="矩形 35"/>
          <p:cNvSpPr/>
          <p:nvPr/>
        </p:nvSpPr>
        <p:spPr>
          <a:xfrm>
            <a:off x="2838741" y="4290650"/>
            <a:ext cx="3466526" cy="830997"/>
          </a:xfrm>
          <a:prstGeom prst="rect">
            <a:avLst/>
          </a:prstGeom>
        </p:spPr>
        <p:txBody>
          <a:bodyPr wrap="none">
            <a:spAutoFit/>
          </a:bodyPr>
          <a:lstStyle/>
          <a:p>
            <a:pPr algn="ctr"/>
            <a:r>
              <a:rPr lang="zh-CN" altLang="en-US" sz="1600" dirty="0" smtClean="0">
                <a:solidFill>
                  <a:schemeClr val="bg1"/>
                </a:solidFill>
                <a:effectLst>
                  <a:innerShdw blurRad="63500" dist="50800" dir="18900000">
                    <a:prstClr val="black">
                      <a:alpha val="50000"/>
                    </a:prstClr>
                  </a:innerShdw>
                </a:effectLst>
                <a:latin typeface="微软雅黑" pitchFamily="34" charset="-122"/>
                <a:ea typeface="微软雅黑" pitchFamily="34" charset="-122"/>
              </a:rPr>
              <a:t>汇报人</a:t>
            </a:r>
            <a:r>
              <a:rPr lang="zh-CN" altLang="en-US" sz="1600" dirty="0" smtClean="0">
                <a:solidFill>
                  <a:schemeClr val="bg1"/>
                </a:solidFill>
                <a:effectLst>
                  <a:innerShdw blurRad="63500" dist="50800" dir="18900000">
                    <a:prstClr val="black">
                      <a:alpha val="50000"/>
                    </a:prstClr>
                  </a:innerShdw>
                </a:effectLst>
                <a:latin typeface="微软雅黑" pitchFamily="34" charset="-122"/>
                <a:ea typeface="微软雅黑" pitchFamily="34" charset="-122"/>
              </a:rPr>
              <a:t>：</a:t>
            </a:r>
            <a:r>
              <a:rPr lang="en-US" altLang="zh-CN" sz="1600" dirty="0" smtClean="0">
                <a:solidFill>
                  <a:schemeClr val="bg1"/>
                </a:solidFill>
                <a:effectLst>
                  <a:innerShdw blurRad="63500" dist="50800" dir="18900000">
                    <a:prstClr val="black">
                      <a:alpha val="50000"/>
                    </a:prstClr>
                  </a:innerShdw>
                </a:effectLst>
                <a:latin typeface="微软雅黑" pitchFamily="34" charset="-122"/>
                <a:ea typeface="微软雅黑" pitchFamily="34" charset="-122"/>
              </a:rPr>
              <a:t>web</a:t>
            </a:r>
            <a:r>
              <a:rPr lang="zh-CN" altLang="en-US" sz="1600" dirty="0" smtClean="0">
                <a:solidFill>
                  <a:schemeClr val="bg1"/>
                </a:solidFill>
                <a:effectLst>
                  <a:innerShdw blurRad="63500" dist="50800" dir="18900000">
                    <a:prstClr val="black">
                      <a:alpha val="50000"/>
                    </a:prstClr>
                  </a:innerShdw>
                </a:effectLst>
                <a:latin typeface="微软雅黑" pitchFamily="34" charset="-122"/>
                <a:ea typeface="微软雅黑" pitchFamily="34" charset="-122"/>
              </a:rPr>
              <a:t>应用开发</a:t>
            </a:r>
            <a:r>
              <a:rPr lang="zh-CN" altLang="en-US" sz="1600" dirty="0" smtClean="0">
                <a:solidFill>
                  <a:schemeClr val="bg1"/>
                </a:solidFill>
                <a:effectLst>
                  <a:innerShdw blurRad="63500" dist="50800" dir="18900000">
                    <a:prstClr val="black">
                      <a:alpha val="50000"/>
                    </a:prstClr>
                  </a:innerShdw>
                </a:effectLst>
                <a:latin typeface="微软雅黑" pitchFamily="34" charset="-122"/>
                <a:ea typeface="微软雅黑" pitchFamily="34" charset="-122"/>
              </a:rPr>
              <a:t>部（王晶晶）</a:t>
            </a:r>
            <a:endParaRPr lang="en-US" altLang="zh-CN" sz="1600" dirty="0" smtClean="0">
              <a:solidFill>
                <a:schemeClr val="bg1"/>
              </a:solidFill>
              <a:effectLst>
                <a:innerShdw blurRad="63500" dist="50800" dir="18900000">
                  <a:prstClr val="black">
                    <a:alpha val="50000"/>
                  </a:prstClr>
                </a:innerShdw>
              </a:effectLst>
              <a:latin typeface="微软雅黑" pitchFamily="34" charset="-122"/>
              <a:ea typeface="微软雅黑" pitchFamily="34" charset="-122"/>
            </a:endParaRPr>
          </a:p>
          <a:p>
            <a:pPr algn="ctr"/>
            <a:r>
              <a:rPr lang="zh-CN" altLang="en-US" sz="1600" dirty="0" smtClean="0">
                <a:solidFill>
                  <a:schemeClr val="bg1"/>
                </a:solidFill>
                <a:effectLst>
                  <a:innerShdw blurRad="63500" dist="50800" dir="18900000">
                    <a:prstClr val="black">
                      <a:alpha val="50000"/>
                    </a:prstClr>
                  </a:innerShdw>
                </a:effectLst>
                <a:latin typeface="微软雅黑" pitchFamily="34" charset="-122"/>
                <a:ea typeface="微软雅黑" pitchFamily="34" charset="-122"/>
              </a:rPr>
              <a:t>       业务组件部（姜保卫）</a:t>
            </a:r>
            <a:endParaRPr lang="zh-CN" altLang="en-US" sz="1600" dirty="0">
              <a:solidFill>
                <a:schemeClr val="bg1"/>
              </a:solidFill>
              <a:effectLst>
                <a:innerShdw blurRad="63500" dist="50800" dir="18900000">
                  <a:prstClr val="black">
                    <a:alpha val="50000"/>
                  </a:prstClr>
                </a:innerShdw>
              </a:effectLst>
              <a:latin typeface="微软雅黑" pitchFamily="34" charset="-122"/>
              <a:ea typeface="微软雅黑" pitchFamily="34" charset="-122"/>
            </a:endParaRPr>
          </a:p>
          <a:p>
            <a:pPr algn="ctr"/>
            <a:endParaRPr lang="zh-CN" altLang="en-US" sz="1600" dirty="0">
              <a:solidFill>
                <a:schemeClr val="bg1"/>
              </a:solidFill>
              <a:effectLst>
                <a:innerShdw blurRad="63500" dist="50800" dir="18900000">
                  <a:prstClr val="black">
                    <a:alpha val="50000"/>
                  </a:prstClr>
                </a:innerShdw>
              </a:effectLst>
              <a:latin typeface="微软雅黑" pitchFamily="34" charset="-122"/>
              <a:ea typeface="微软雅黑" pitchFamily="34" charset="-122"/>
            </a:endParaRPr>
          </a:p>
        </p:txBody>
      </p:sp>
      <p:pic>
        <p:nvPicPr>
          <p:cNvPr id="54" name="震撼呐喊节奏空旷.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947720" y="-1676722"/>
            <a:ext cx="609600" cy="609600"/>
          </a:xfrm>
          <a:prstGeom prst="rect">
            <a:avLst/>
          </a:prstGeom>
        </p:spPr>
      </p:pic>
      <p:sp>
        <p:nvSpPr>
          <p:cNvPr id="56" name="等腰三角形 55"/>
          <p:cNvSpPr/>
          <p:nvPr/>
        </p:nvSpPr>
        <p:spPr>
          <a:xfrm rot="5400000">
            <a:off x="-54040" y="169088"/>
            <a:ext cx="431948" cy="323867"/>
          </a:xfrm>
          <a:prstGeom prst="triangle">
            <a:avLst/>
          </a:prstGeom>
          <a:solidFill>
            <a:srgbClr val="0067B4"/>
          </a:solidFill>
          <a:ln>
            <a:noFill/>
          </a:ln>
        </p:spPr>
        <p:style>
          <a:lnRef idx="2">
            <a:schemeClr val="accent1">
              <a:shade val="50000"/>
            </a:schemeClr>
          </a:lnRef>
          <a:fillRef idx="1">
            <a:schemeClr val="accent1"/>
          </a:fillRef>
          <a:effectRef idx="0">
            <a:schemeClr val="accent1"/>
          </a:effectRef>
          <a:fontRef idx="minor">
            <a:schemeClr val="lt1"/>
          </a:fontRef>
        </p:style>
        <p:txBody>
          <a:bodyPr lIns="68543" tIns="34272" rIns="68543" bIns="34272" rtlCol="0" anchor="ctr"/>
          <a:lstStyle/>
          <a:p>
            <a:pPr algn="ctr"/>
            <a:endParaRPr lang="zh-CN" altLang="en-US">
              <a:solidFill>
                <a:schemeClr val="bg1"/>
              </a:solidFill>
            </a:endParaRPr>
          </a:p>
        </p:txBody>
      </p:sp>
      <p:grpSp>
        <p:nvGrpSpPr>
          <p:cNvPr id="58" name="Group 550"/>
          <p:cNvGrpSpPr>
            <a:grpSpLocks/>
          </p:cNvGrpSpPr>
          <p:nvPr/>
        </p:nvGrpSpPr>
        <p:grpSpPr bwMode="auto">
          <a:xfrm>
            <a:off x="5220074" y="434535"/>
            <a:ext cx="1818087" cy="1816794"/>
            <a:chOff x="295" y="3475"/>
            <a:chExt cx="1407" cy="1407"/>
          </a:xfrm>
        </p:grpSpPr>
        <p:sp>
          <p:nvSpPr>
            <p:cNvPr id="59" name="Oval 551"/>
            <p:cNvSpPr>
              <a:spLocks noChangeArrowheads="1"/>
            </p:cNvSpPr>
            <p:nvPr/>
          </p:nvSpPr>
          <p:spPr bwMode="auto">
            <a:xfrm>
              <a:off x="295" y="3475"/>
              <a:ext cx="1407" cy="1407"/>
            </a:xfrm>
            <a:prstGeom prst="ellipse">
              <a:avLst/>
            </a:prstGeom>
            <a:gradFill rotWithShape="1">
              <a:gsLst>
                <a:gs pos="0">
                  <a:sysClr val="window" lastClr="FFFFFF">
                    <a:alpha val="0"/>
                  </a:sysClr>
                </a:gs>
                <a:gs pos="100000">
                  <a:sysClr val="window" lastClr="FFFFFF">
                    <a:gamma/>
                    <a:shade val="81961"/>
                    <a:invGamma/>
                    <a:alpha val="12000"/>
                  </a:sysClr>
                </a:gs>
              </a:gsLst>
              <a:path path="shape">
                <a:fillToRect l="50000" t="50000" r="50000" b="50000"/>
              </a:path>
            </a:gradFill>
            <a:ln>
              <a:noFill/>
            </a:ln>
            <a:effectLs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grpSp>
          <p:nvGrpSpPr>
            <p:cNvPr id="60" name="Group 552"/>
            <p:cNvGrpSpPr>
              <a:grpSpLocks/>
            </p:cNvGrpSpPr>
            <p:nvPr/>
          </p:nvGrpSpPr>
          <p:grpSpPr bwMode="auto">
            <a:xfrm>
              <a:off x="476" y="3657"/>
              <a:ext cx="1050" cy="1050"/>
              <a:chOff x="-6056" y="-2208"/>
              <a:chExt cx="2208" cy="2208"/>
            </a:xfrm>
          </p:grpSpPr>
          <p:sp>
            <p:nvSpPr>
              <p:cNvPr id="61" name="Oval 553"/>
              <p:cNvSpPr>
                <a:spLocks noChangeArrowheads="1"/>
              </p:cNvSpPr>
              <p:nvPr/>
            </p:nvSpPr>
            <p:spPr bwMode="auto">
              <a:xfrm>
                <a:off x="-6056" y="-2132"/>
                <a:ext cx="2132" cy="2132"/>
              </a:xfrm>
              <a:prstGeom prst="ellipse">
                <a:avLst/>
              </a:prstGeom>
              <a:gradFill rotWithShape="1">
                <a:gsLst>
                  <a:gs pos="0">
                    <a:sysClr val="window" lastClr="FFFFFF"/>
                  </a:gs>
                  <a:gs pos="100000">
                    <a:sysClr val="windowText" lastClr="000000">
                      <a:alpha val="0"/>
                    </a:sysClr>
                  </a:gs>
                </a:gsLst>
                <a:path path="shape">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nvGrpSpPr>
              <p:cNvPr id="62" name="Group 554"/>
              <p:cNvGrpSpPr>
                <a:grpSpLocks/>
              </p:cNvGrpSpPr>
              <p:nvPr/>
            </p:nvGrpSpPr>
            <p:grpSpPr bwMode="auto">
              <a:xfrm>
                <a:off x="-6056" y="-2208"/>
                <a:ext cx="2208" cy="2208"/>
                <a:chOff x="-4060" y="-879"/>
                <a:chExt cx="2208" cy="2208"/>
              </a:xfrm>
            </p:grpSpPr>
            <p:grpSp>
              <p:nvGrpSpPr>
                <p:cNvPr id="63" name="Group 555"/>
                <p:cNvGrpSpPr>
                  <a:grpSpLocks/>
                </p:cNvGrpSpPr>
                <p:nvPr/>
              </p:nvGrpSpPr>
              <p:grpSpPr bwMode="auto">
                <a:xfrm>
                  <a:off x="-4060" y="-879"/>
                  <a:ext cx="2208" cy="2208"/>
                  <a:chOff x="-3924" y="-788"/>
                  <a:chExt cx="2208" cy="2208"/>
                </a:xfrm>
              </p:grpSpPr>
              <p:grpSp>
                <p:nvGrpSpPr>
                  <p:cNvPr id="79" name="Group 556"/>
                  <p:cNvGrpSpPr>
                    <a:grpSpLocks noChangeAspect="1"/>
                  </p:cNvGrpSpPr>
                  <p:nvPr/>
                </p:nvGrpSpPr>
                <p:grpSpPr bwMode="auto">
                  <a:xfrm>
                    <a:off x="-3924" y="-788"/>
                    <a:ext cx="2208" cy="2202"/>
                    <a:chOff x="168" y="696"/>
                    <a:chExt cx="1429" cy="1429"/>
                  </a:xfrm>
                </p:grpSpPr>
                <p:grpSp>
                  <p:nvGrpSpPr>
                    <p:cNvPr id="87" name="Group 557"/>
                    <p:cNvGrpSpPr>
                      <a:grpSpLocks noChangeAspect="1"/>
                    </p:cNvGrpSpPr>
                    <p:nvPr/>
                  </p:nvGrpSpPr>
                  <p:grpSpPr bwMode="auto">
                    <a:xfrm>
                      <a:off x="854" y="696"/>
                      <a:ext cx="56" cy="1429"/>
                      <a:chOff x="845" y="696"/>
                      <a:chExt cx="56" cy="1429"/>
                    </a:xfrm>
                  </p:grpSpPr>
                  <p:sp>
                    <p:nvSpPr>
                      <p:cNvPr id="91" name="AutoShape 558"/>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92" name="AutoShape 559"/>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nvGrpSpPr>
                    <p:cNvPr id="88" name="Group 560"/>
                    <p:cNvGrpSpPr>
                      <a:grpSpLocks noChangeAspect="1"/>
                    </p:cNvGrpSpPr>
                    <p:nvPr/>
                  </p:nvGrpSpPr>
                  <p:grpSpPr bwMode="auto">
                    <a:xfrm rot="5400000">
                      <a:off x="855" y="696"/>
                      <a:ext cx="56" cy="1429"/>
                      <a:chOff x="845" y="696"/>
                      <a:chExt cx="56" cy="1429"/>
                    </a:xfrm>
                  </p:grpSpPr>
                  <p:sp>
                    <p:nvSpPr>
                      <p:cNvPr id="89" name="AutoShape 561"/>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90" name="AutoShape 562"/>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grpSp>
                <p:nvGrpSpPr>
                  <p:cNvPr id="80" name="Group 563"/>
                  <p:cNvGrpSpPr>
                    <a:grpSpLocks noChangeAspect="1"/>
                  </p:cNvGrpSpPr>
                  <p:nvPr/>
                </p:nvGrpSpPr>
                <p:grpSpPr bwMode="auto">
                  <a:xfrm rot="2700000">
                    <a:off x="-3927" y="-785"/>
                    <a:ext cx="2208" cy="2202"/>
                    <a:chOff x="168" y="696"/>
                    <a:chExt cx="1429" cy="1429"/>
                  </a:xfrm>
                </p:grpSpPr>
                <p:grpSp>
                  <p:nvGrpSpPr>
                    <p:cNvPr id="81" name="Group 564"/>
                    <p:cNvGrpSpPr>
                      <a:grpSpLocks noChangeAspect="1"/>
                    </p:cNvGrpSpPr>
                    <p:nvPr/>
                  </p:nvGrpSpPr>
                  <p:grpSpPr bwMode="auto">
                    <a:xfrm>
                      <a:off x="854" y="696"/>
                      <a:ext cx="56" cy="1429"/>
                      <a:chOff x="845" y="696"/>
                      <a:chExt cx="56" cy="1429"/>
                    </a:xfrm>
                  </p:grpSpPr>
                  <p:sp>
                    <p:nvSpPr>
                      <p:cNvPr id="85" name="AutoShape 565"/>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86" name="AutoShape 566"/>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nvGrpSpPr>
                    <p:cNvPr id="82" name="Group 567"/>
                    <p:cNvGrpSpPr>
                      <a:grpSpLocks noChangeAspect="1"/>
                    </p:cNvGrpSpPr>
                    <p:nvPr/>
                  </p:nvGrpSpPr>
                  <p:grpSpPr bwMode="auto">
                    <a:xfrm rot="5400000">
                      <a:off x="855" y="696"/>
                      <a:ext cx="56" cy="1429"/>
                      <a:chOff x="845" y="696"/>
                      <a:chExt cx="56" cy="1429"/>
                    </a:xfrm>
                  </p:grpSpPr>
                  <p:sp>
                    <p:nvSpPr>
                      <p:cNvPr id="83" name="AutoShape 568"/>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84" name="AutoShape 569"/>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grpSp>
            <p:grpSp>
              <p:nvGrpSpPr>
                <p:cNvPr id="64" name="Group 570"/>
                <p:cNvGrpSpPr>
                  <a:grpSpLocks/>
                </p:cNvGrpSpPr>
                <p:nvPr/>
              </p:nvGrpSpPr>
              <p:grpSpPr bwMode="auto">
                <a:xfrm rot="1320000">
                  <a:off x="-3742" y="-520"/>
                  <a:ext cx="1546" cy="1546"/>
                  <a:chOff x="-3924" y="-788"/>
                  <a:chExt cx="2208" cy="2208"/>
                </a:xfrm>
              </p:grpSpPr>
              <p:grpSp>
                <p:nvGrpSpPr>
                  <p:cNvPr id="65" name="Group 571"/>
                  <p:cNvGrpSpPr>
                    <a:grpSpLocks noChangeAspect="1"/>
                  </p:cNvGrpSpPr>
                  <p:nvPr/>
                </p:nvGrpSpPr>
                <p:grpSpPr bwMode="auto">
                  <a:xfrm>
                    <a:off x="-3924" y="-788"/>
                    <a:ext cx="2208" cy="2202"/>
                    <a:chOff x="168" y="696"/>
                    <a:chExt cx="1429" cy="1429"/>
                  </a:xfrm>
                </p:grpSpPr>
                <p:grpSp>
                  <p:nvGrpSpPr>
                    <p:cNvPr id="73" name="Group 572"/>
                    <p:cNvGrpSpPr>
                      <a:grpSpLocks noChangeAspect="1"/>
                    </p:cNvGrpSpPr>
                    <p:nvPr/>
                  </p:nvGrpSpPr>
                  <p:grpSpPr bwMode="auto">
                    <a:xfrm>
                      <a:off x="854" y="696"/>
                      <a:ext cx="56" cy="1429"/>
                      <a:chOff x="845" y="696"/>
                      <a:chExt cx="56" cy="1429"/>
                    </a:xfrm>
                  </p:grpSpPr>
                  <p:sp>
                    <p:nvSpPr>
                      <p:cNvPr id="77" name="AutoShape 573"/>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78" name="AutoShape 574"/>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nvGrpSpPr>
                    <p:cNvPr id="74" name="Group 575"/>
                    <p:cNvGrpSpPr>
                      <a:grpSpLocks noChangeAspect="1"/>
                    </p:cNvGrpSpPr>
                    <p:nvPr/>
                  </p:nvGrpSpPr>
                  <p:grpSpPr bwMode="auto">
                    <a:xfrm rot="5400000">
                      <a:off x="855" y="696"/>
                      <a:ext cx="56" cy="1429"/>
                      <a:chOff x="845" y="696"/>
                      <a:chExt cx="56" cy="1429"/>
                    </a:xfrm>
                  </p:grpSpPr>
                  <p:sp>
                    <p:nvSpPr>
                      <p:cNvPr id="75" name="AutoShape 576"/>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76" name="AutoShape 577"/>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grpSp>
                <p:nvGrpSpPr>
                  <p:cNvPr id="66" name="Group 578"/>
                  <p:cNvGrpSpPr>
                    <a:grpSpLocks noChangeAspect="1"/>
                  </p:cNvGrpSpPr>
                  <p:nvPr/>
                </p:nvGrpSpPr>
                <p:grpSpPr bwMode="auto">
                  <a:xfrm rot="2700000">
                    <a:off x="-3927" y="-785"/>
                    <a:ext cx="2208" cy="2202"/>
                    <a:chOff x="168" y="696"/>
                    <a:chExt cx="1429" cy="1429"/>
                  </a:xfrm>
                </p:grpSpPr>
                <p:grpSp>
                  <p:nvGrpSpPr>
                    <p:cNvPr id="67" name="Group 579"/>
                    <p:cNvGrpSpPr>
                      <a:grpSpLocks noChangeAspect="1"/>
                    </p:cNvGrpSpPr>
                    <p:nvPr/>
                  </p:nvGrpSpPr>
                  <p:grpSpPr bwMode="auto">
                    <a:xfrm>
                      <a:off x="854" y="696"/>
                      <a:ext cx="56" cy="1429"/>
                      <a:chOff x="845" y="696"/>
                      <a:chExt cx="56" cy="1429"/>
                    </a:xfrm>
                  </p:grpSpPr>
                  <p:sp>
                    <p:nvSpPr>
                      <p:cNvPr id="71" name="AutoShape 580"/>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72" name="AutoShape 581"/>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nvGrpSpPr>
                    <p:cNvPr id="68" name="Group 582"/>
                    <p:cNvGrpSpPr>
                      <a:grpSpLocks noChangeAspect="1"/>
                    </p:cNvGrpSpPr>
                    <p:nvPr/>
                  </p:nvGrpSpPr>
                  <p:grpSpPr bwMode="auto">
                    <a:xfrm rot="5400000">
                      <a:off x="855" y="696"/>
                      <a:ext cx="56" cy="1429"/>
                      <a:chOff x="845" y="696"/>
                      <a:chExt cx="56" cy="1429"/>
                    </a:xfrm>
                  </p:grpSpPr>
                  <p:sp>
                    <p:nvSpPr>
                      <p:cNvPr id="69" name="AutoShape 583"/>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70" name="AutoShape 584"/>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grpSp>
          </p:grpSp>
        </p:grpSp>
      </p:grpSp>
      <p:pic>
        <p:nvPicPr>
          <p:cNvPr id="1026" name="Picture 2" descr="C:\Users\gxsnwjj\Desktop\logo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2865" y="39718"/>
            <a:ext cx="1804880" cy="7896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8781729"/>
      </p:ext>
    </p:extLst>
  </p:cSld>
  <p:clrMapOvr>
    <a:masterClrMapping/>
  </p:clrMapOvr>
  <mc:AlternateContent xmlns:mc="http://schemas.openxmlformats.org/markup-compatibility/2006" xmlns:p14="http://schemas.microsoft.com/office/powerpoint/2010/main">
    <mc:Choice Requires="p14">
      <p:transition spd="slow" p14:dur="4000" advClick="0" advTm="0">
        <p14:vortex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54"/>
                                        </p:tgtEl>
                                      </p:cBhvr>
                                    </p:cmd>
                                  </p:childTnLst>
                                </p:cTn>
                              </p:par>
                            </p:childTnLst>
                          </p:cTn>
                        </p:par>
                        <p:par>
                          <p:cTn id="7" fill="hold">
                            <p:stCondLst>
                              <p:cond delay="0"/>
                            </p:stCondLst>
                            <p:childTnLst>
                              <p:par>
                                <p:cTn id="8" presetID="2" presetClass="entr" presetSubtype="8" fill="hold" grpId="0" nodeType="afterEffect">
                                  <p:stCondLst>
                                    <p:cond delay="0"/>
                                  </p:stCondLst>
                                  <p:childTnLst>
                                    <p:set>
                                      <p:cBhvr>
                                        <p:cTn id="9" dur="1" fill="hold">
                                          <p:stCondLst>
                                            <p:cond delay="0"/>
                                          </p:stCondLst>
                                        </p:cTn>
                                        <p:tgtEl>
                                          <p:spTgt spid="56"/>
                                        </p:tgtEl>
                                        <p:attrNameLst>
                                          <p:attrName>style.visibility</p:attrName>
                                        </p:attrNameLst>
                                      </p:cBhvr>
                                      <p:to>
                                        <p:strVal val="visible"/>
                                      </p:to>
                                    </p:set>
                                    <p:anim calcmode="lin" valueType="num">
                                      <p:cBhvr additive="base">
                                        <p:cTn id="10" dur="500" fill="hold"/>
                                        <p:tgtEl>
                                          <p:spTgt spid="56"/>
                                        </p:tgtEl>
                                        <p:attrNameLst>
                                          <p:attrName>ppt_x</p:attrName>
                                        </p:attrNameLst>
                                      </p:cBhvr>
                                      <p:tavLst>
                                        <p:tav tm="0">
                                          <p:val>
                                            <p:strVal val="0-#ppt_w/2"/>
                                          </p:val>
                                        </p:tav>
                                        <p:tav tm="100000">
                                          <p:val>
                                            <p:strVal val="#ppt_x"/>
                                          </p:val>
                                        </p:tav>
                                      </p:tavLst>
                                    </p:anim>
                                    <p:anim calcmode="lin" valueType="num">
                                      <p:cBhvr additive="base">
                                        <p:cTn id="11" dur="500" fill="hold"/>
                                        <p:tgtEl>
                                          <p:spTgt spid="56"/>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14" presetClass="entr" presetSubtype="1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randombar(horizontal)">
                                      <p:cBhvr>
                                        <p:cTn id="15" dur="500"/>
                                        <p:tgtEl>
                                          <p:spTgt spid="30"/>
                                        </p:tgtEl>
                                      </p:cBhvr>
                                    </p:animEffect>
                                  </p:childTnLst>
                                </p:cTn>
                              </p:par>
                            </p:childTnLst>
                          </p:cTn>
                        </p:par>
                        <p:par>
                          <p:cTn id="16" fill="hold">
                            <p:stCondLst>
                              <p:cond delay="1000"/>
                            </p:stCondLst>
                            <p:childTnLst>
                              <p:par>
                                <p:cTn id="17" presetID="16" presetClass="entr" presetSubtype="37"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barn(outVertical)">
                                      <p:cBhvr>
                                        <p:cTn id="19" dur="500"/>
                                        <p:tgtEl>
                                          <p:spTgt spid="31"/>
                                        </p:tgtEl>
                                      </p:cBhvr>
                                    </p:animEffect>
                                  </p:childTnLst>
                                </p:cTn>
                              </p:par>
                            </p:childTnLst>
                          </p:cTn>
                        </p:par>
                        <p:par>
                          <p:cTn id="20" fill="hold">
                            <p:stCondLst>
                              <p:cond delay="1500"/>
                            </p:stCondLst>
                            <p:childTnLst>
                              <p:par>
                                <p:cTn id="21" presetID="12" presetClass="entr" presetSubtype="4"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p:tgtEl>
                                          <p:spTgt spid="35"/>
                                        </p:tgtEl>
                                        <p:attrNameLst>
                                          <p:attrName>ppt_y</p:attrName>
                                        </p:attrNameLst>
                                      </p:cBhvr>
                                      <p:tavLst>
                                        <p:tav tm="0">
                                          <p:val>
                                            <p:strVal val="#ppt_y+#ppt_h*1.125000"/>
                                          </p:val>
                                        </p:tav>
                                        <p:tav tm="100000">
                                          <p:val>
                                            <p:strVal val="#ppt_y"/>
                                          </p:val>
                                        </p:tav>
                                      </p:tavLst>
                                    </p:anim>
                                    <p:animEffect transition="in" filter="wipe(up)">
                                      <p:cBhvr>
                                        <p:cTn id="24" dur="500"/>
                                        <p:tgtEl>
                                          <p:spTgt spid="35"/>
                                        </p:tgtEl>
                                      </p:cBhvr>
                                    </p:animEffect>
                                  </p:childTnLst>
                                </p:cTn>
                              </p:par>
                            </p:childTnLst>
                          </p:cTn>
                        </p:par>
                        <p:par>
                          <p:cTn id="25" fill="hold">
                            <p:stCondLst>
                              <p:cond delay="2000"/>
                            </p:stCondLst>
                            <p:childTnLst>
                              <p:par>
                                <p:cTn id="26" presetID="16" presetClass="entr" presetSubtype="37" fill="hold"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barn(outVertical)">
                                      <p:cBhvr>
                                        <p:cTn id="28" dur="500"/>
                                        <p:tgtEl>
                                          <p:spTgt spid="34"/>
                                        </p:tgtEl>
                                      </p:cBhvr>
                                    </p:animEffect>
                                  </p:childTnLst>
                                </p:cTn>
                              </p:par>
                            </p:childTnLst>
                          </p:cTn>
                        </p:par>
                        <p:par>
                          <p:cTn id="29" fill="hold">
                            <p:stCondLst>
                              <p:cond delay="2500"/>
                            </p:stCondLst>
                            <p:childTnLst>
                              <p:par>
                                <p:cTn id="30" presetID="42" presetClass="entr" presetSubtype="0" fill="hold" grpId="0" nodeType="after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fade">
                                      <p:cBhvr>
                                        <p:cTn id="32" dur="500"/>
                                        <p:tgtEl>
                                          <p:spTgt spid="36"/>
                                        </p:tgtEl>
                                      </p:cBhvr>
                                    </p:animEffect>
                                    <p:anim calcmode="lin" valueType="num">
                                      <p:cBhvr>
                                        <p:cTn id="33" dur="500" fill="hold"/>
                                        <p:tgtEl>
                                          <p:spTgt spid="36"/>
                                        </p:tgtEl>
                                        <p:attrNameLst>
                                          <p:attrName>ppt_x</p:attrName>
                                        </p:attrNameLst>
                                      </p:cBhvr>
                                      <p:tavLst>
                                        <p:tav tm="0">
                                          <p:val>
                                            <p:strVal val="#ppt_x"/>
                                          </p:val>
                                        </p:tav>
                                        <p:tav tm="100000">
                                          <p:val>
                                            <p:strVal val="#ppt_x"/>
                                          </p:val>
                                        </p:tav>
                                      </p:tavLst>
                                    </p:anim>
                                    <p:anim calcmode="lin" valueType="num">
                                      <p:cBhvr>
                                        <p:cTn id="34" dur="500" fill="hold"/>
                                        <p:tgtEl>
                                          <p:spTgt spid="36"/>
                                        </p:tgtEl>
                                        <p:attrNameLst>
                                          <p:attrName>ppt_y</p:attrName>
                                        </p:attrNameLst>
                                      </p:cBhvr>
                                      <p:tavLst>
                                        <p:tav tm="0">
                                          <p:val>
                                            <p:strVal val="#ppt_y+.1"/>
                                          </p:val>
                                        </p:tav>
                                        <p:tav tm="100000">
                                          <p:val>
                                            <p:strVal val="#ppt_y"/>
                                          </p:val>
                                        </p:tav>
                                      </p:tavLst>
                                    </p:anim>
                                  </p:childTnLst>
                                </p:cTn>
                              </p:par>
                            </p:childTnLst>
                          </p:cTn>
                        </p:par>
                        <p:par>
                          <p:cTn id="35" fill="hold">
                            <p:stCondLst>
                              <p:cond delay="3000"/>
                            </p:stCondLst>
                            <p:childTnLst>
                              <p:par>
                                <p:cTn id="36" presetID="10" presetClass="entr" presetSubtype="0" fill="hold" nodeType="afterEffect">
                                  <p:stCondLst>
                                    <p:cond delay="0"/>
                                  </p:stCondLst>
                                  <p:childTnLst>
                                    <p:set>
                                      <p:cBhvr>
                                        <p:cTn id="37" dur="1" fill="hold">
                                          <p:stCondLst>
                                            <p:cond delay="0"/>
                                          </p:stCondLst>
                                        </p:cTn>
                                        <p:tgtEl>
                                          <p:spTgt spid="58"/>
                                        </p:tgtEl>
                                        <p:attrNameLst>
                                          <p:attrName>style.visibility</p:attrName>
                                        </p:attrNameLst>
                                      </p:cBhvr>
                                      <p:to>
                                        <p:strVal val="visible"/>
                                      </p:to>
                                    </p:set>
                                    <p:animEffect transition="in" filter="fade">
                                      <p:cBhvr>
                                        <p:cTn id="38" dur="500"/>
                                        <p:tgtEl>
                                          <p:spTgt spid="58"/>
                                        </p:tgtEl>
                                      </p:cBhvr>
                                    </p:animEffect>
                                  </p:childTnLst>
                                </p:cTn>
                              </p:par>
                            </p:childTnLst>
                          </p:cTn>
                        </p:par>
                        <p:par>
                          <p:cTn id="39" fill="hold">
                            <p:stCondLst>
                              <p:cond delay="3500"/>
                            </p:stCondLst>
                            <p:childTnLst>
                              <p:par>
                                <p:cTn id="40" presetID="6" presetClass="emph" presetSubtype="0" fill="hold" nodeType="afterEffect">
                                  <p:stCondLst>
                                    <p:cond delay="0"/>
                                  </p:stCondLst>
                                  <p:childTnLst>
                                    <p:animScale>
                                      <p:cBhvr>
                                        <p:cTn id="41" dur="750" fill="hold"/>
                                        <p:tgtEl>
                                          <p:spTgt spid="58"/>
                                        </p:tgtEl>
                                      </p:cBhvr>
                                      <p:by x="400000" y="400000"/>
                                    </p:animScale>
                                  </p:childTnLst>
                                </p:cTn>
                              </p:par>
                            </p:childTnLst>
                          </p:cTn>
                        </p:par>
                        <p:par>
                          <p:cTn id="42" fill="hold">
                            <p:stCondLst>
                              <p:cond delay="4250"/>
                            </p:stCondLst>
                            <p:childTnLst>
                              <p:par>
                                <p:cTn id="43" presetID="6" presetClass="emph" presetSubtype="0" autoRev="1" fill="hold" nodeType="afterEffect">
                                  <p:stCondLst>
                                    <p:cond delay="0"/>
                                  </p:stCondLst>
                                  <p:childTnLst>
                                    <p:animScale>
                                      <p:cBhvr>
                                        <p:cTn id="44" dur="1750" fill="hold"/>
                                        <p:tgtEl>
                                          <p:spTgt spid="58"/>
                                        </p:tgtEl>
                                      </p:cBhvr>
                                      <p:by x="400000" y="400000"/>
                                    </p:animScale>
                                  </p:childTnLst>
                                </p:cTn>
                              </p:par>
                              <p:par>
                                <p:cTn id="45" presetID="10" presetClass="exit" presetSubtype="0" fill="hold" nodeType="withEffect">
                                  <p:stCondLst>
                                    <p:cond delay="1000"/>
                                  </p:stCondLst>
                                  <p:childTnLst>
                                    <p:animEffect transition="out" filter="fade">
                                      <p:cBhvr>
                                        <p:cTn id="46" dur="750"/>
                                        <p:tgtEl>
                                          <p:spTgt spid="58"/>
                                        </p:tgtEl>
                                      </p:cBhvr>
                                    </p:animEffect>
                                    <p:set>
                                      <p:cBhvr>
                                        <p:cTn id="47" dur="1" fill="hold">
                                          <p:stCondLst>
                                            <p:cond delay="749"/>
                                          </p:stCondLst>
                                        </p:cTn>
                                        <p:tgtEl>
                                          <p:spTgt spid="5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8" repeatCount="indefinite" fill="remove" display="0">
                  <p:stCondLst>
                    <p:cond delay="indefinite"/>
                  </p:stCondLst>
                  <p:endCondLst>
                    <p:cond evt="onStopAudio" delay="0">
                      <p:tgtEl>
                        <p:sldTgt/>
                      </p:tgtEl>
                    </p:cond>
                  </p:endCondLst>
                </p:cTn>
                <p:tgtEl>
                  <p:spTgt spid="54"/>
                </p:tgtEl>
              </p:cMediaNode>
            </p:audio>
          </p:childTnLst>
        </p:cTn>
      </p:par>
    </p:tnLst>
    <p:bldLst>
      <p:bldP spid="30" grpId="0" animBg="1"/>
      <p:bldP spid="35" grpId="0"/>
      <p:bldP spid="36" grpId="0"/>
      <p:bldP spid="5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3324992" cy="364707"/>
          </a:xfrm>
          <a:prstGeom prst="rect">
            <a:avLst/>
          </a:prstGeom>
          <a:noFill/>
        </p:spPr>
        <p:txBody>
          <a:bodyPr wrap="square" lIns="68571" tIns="34286" rIns="68571" bIns="34286" rtlCol="0">
            <a:spAutoFit/>
          </a:bodyPr>
          <a:lstStyle/>
          <a:p>
            <a:pPr>
              <a:lnSpc>
                <a:spcPct val="120000"/>
              </a:lnSpc>
            </a:pPr>
            <a:r>
              <a:rPr lang="en-US" altLang="zh-CN" sz="1600" dirty="0" smtClean="0">
                <a:solidFill>
                  <a:schemeClr val="tx1">
                    <a:lumMod val="75000"/>
                    <a:lumOff val="25000"/>
                  </a:schemeClr>
                </a:solidFill>
                <a:latin typeface="微软雅黑" pitchFamily="34" charset="-122"/>
                <a:ea typeface="微软雅黑" pitchFamily="34" charset="-122"/>
              </a:rPr>
              <a:t>6</a:t>
            </a:r>
            <a:r>
              <a:rPr lang="zh-CN" altLang="en-US" sz="1600" dirty="0" smtClean="0">
                <a:solidFill>
                  <a:schemeClr val="tx1">
                    <a:lumMod val="75000"/>
                    <a:lumOff val="25000"/>
                  </a:schemeClr>
                </a:solidFill>
                <a:latin typeface="微软雅黑" pitchFamily="34" charset="-122"/>
                <a:ea typeface="微软雅黑" pitchFamily="34" charset="-122"/>
              </a:rPr>
              <a:t>）</a:t>
            </a:r>
            <a:r>
              <a:rPr lang="zh-CN" altLang="en-US" sz="1600" dirty="0">
                <a:solidFill>
                  <a:schemeClr val="tx1">
                    <a:lumMod val="75000"/>
                    <a:lumOff val="25000"/>
                  </a:schemeClr>
                </a:solidFill>
                <a:latin typeface="微软雅黑" pitchFamily="34" charset="-122"/>
                <a:ea typeface="微软雅黑" pitchFamily="34" charset="-122"/>
              </a:rPr>
              <a:t>重要事务会议可有效督办</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5496" y="771550"/>
            <a:ext cx="4572000" cy="3046988"/>
          </a:xfrm>
          <a:prstGeom prst="rect">
            <a:avLst/>
          </a:prstGeom>
        </p:spPr>
        <p:txBody>
          <a:bodyPr>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会议督办</a:t>
            </a:r>
            <a:r>
              <a:rPr lang="zh-CN" altLang="en-US" sz="1600" dirty="0"/>
              <a:t/>
            </a:r>
            <a:br>
              <a:rPr lang="zh-CN" altLang="en-US" sz="1600" dirty="0"/>
            </a:br>
            <a:r>
              <a:rPr lang="zh-CN" altLang="en-US" sz="1600" dirty="0"/>
              <a:t>对于会议的纪要、任务</a:t>
            </a:r>
            <a:br>
              <a:rPr lang="zh-CN" altLang="en-US" sz="1600" dirty="0"/>
            </a:br>
            <a:r>
              <a:rPr lang="zh-CN" altLang="en-US" sz="1600" dirty="0"/>
              <a:t>有效的分解到责任人、监督人；</a:t>
            </a:r>
            <a:br>
              <a:rPr lang="zh-CN" altLang="en-US" sz="1600" dirty="0"/>
            </a:br>
            <a:r>
              <a:rPr lang="zh-CN" altLang="en-US" sz="1600" dirty="0"/>
              <a:t>每项决议的执行情况， 能够即时回报和纠偏</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任务督办绩效分析</a:t>
            </a:r>
            <a:r>
              <a:rPr lang="zh-CN" altLang="en-US" sz="1600" dirty="0"/>
              <a:t/>
            </a:r>
            <a:br>
              <a:rPr lang="zh-CN" altLang="en-US" sz="1600" dirty="0"/>
            </a:br>
            <a:r>
              <a:rPr lang="zh-CN" altLang="en-US" sz="1600" dirty="0"/>
              <a:t>通过对于任务完成时效性和成本进行分析，</a:t>
            </a:r>
            <a:br>
              <a:rPr lang="zh-CN" altLang="en-US" sz="1600" dirty="0"/>
            </a:br>
            <a:r>
              <a:rPr lang="zh-CN" altLang="en-US" sz="1600" dirty="0"/>
              <a:t>明确和检视部门、人员的响应速度，</a:t>
            </a:r>
            <a:br>
              <a:rPr lang="zh-CN" altLang="en-US" sz="1600" dirty="0"/>
            </a:br>
            <a:r>
              <a:rPr lang="zh-CN" altLang="en-US" sz="1600" dirty="0"/>
              <a:t>规范不同事务的基本工期，不断提高工作效能</a:t>
            </a:r>
          </a:p>
        </p:txBody>
      </p:sp>
      <p:pic>
        <p:nvPicPr>
          <p:cNvPr id="92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75798" y="346770"/>
            <a:ext cx="7177682" cy="45637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64320358"/>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2" fill="hold" nodeType="clickEffect">
                                  <p:stCondLst>
                                    <p:cond delay="0"/>
                                  </p:stCondLst>
                                  <p:childTnLst>
                                    <p:set>
                                      <p:cBhvr>
                                        <p:cTn id="15" dur="1" fill="hold">
                                          <p:stCondLst>
                                            <p:cond delay="0"/>
                                          </p:stCondLst>
                                        </p:cTn>
                                        <p:tgtEl>
                                          <p:spTgt spid="9218"/>
                                        </p:tgtEl>
                                        <p:attrNameLst>
                                          <p:attrName>style.visibility</p:attrName>
                                        </p:attrNameLst>
                                      </p:cBhvr>
                                      <p:to>
                                        <p:strVal val="visible"/>
                                      </p:to>
                                    </p:set>
                                    <p:anim calcmode="lin" valueType="num">
                                      <p:cBhvr additive="base">
                                        <p:cTn id="16" dur="500" fill="hold"/>
                                        <p:tgtEl>
                                          <p:spTgt spid="9218"/>
                                        </p:tgtEl>
                                        <p:attrNameLst>
                                          <p:attrName>ppt_x</p:attrName>
                                        </p:attrNameLst>
                                      </p:cBhvr>
                                      <p:tavLst>
                                        <p:tav tm="0">
                                          <p:val>
                                            <p:strVal val="1+#ppt_w/2"/>
                                          </p:val>
                                        </p:tav>
                                        <p:tav tm="100000">
                                          <p:val>
                                            <p:strVal val="#ppt_x"/>
                                          </p:val>
                                        </p:tav>
                                      </p:tavLst>
                                    </p:anim>
                                    <p:anim calcmode="lin" valueType="num">
                                      <p:cBhvr additive="base">
                                        <p:cTn id="17" dur="500" fill="hold"/>
                                        <p:tgtEl>
                                          <p:spTgt spid="92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1" y="219078"/>
            <a:ext cx="4045073" cy="364707"/>
          </a:xfrm>
          <a:prstGeom prst="rect">
            <a:avLst/>
          </a:prstGeom>
          <a:noFill/>
        </p:spPr>
        <p:txBody>
          <a:bodyPr wrap="square" lIns="68571" tIns="34286" rIns="68571" bIns="34286" rtlCol="0">
            <a:spAutoFit/>
          </a:bodyPr>
          <a:lstStyle/>
          <a:p>
            <a:pPr>
              <a:lnSpc>
                <a:spcPct val="120000"/>
              </a:lnSpc>
            </a:pPr>
            <a:r>
              <a:rPr lang="en-US" altLang="zh-CN" sz="1600" dirty="0" smtClean="0">
                <a:solidFill>
                  <a:schemeClr val="tx1">
                    <a:lumMod val="75000"/>
                    <a:lumOff val="25000"/>
                  </a:schemeClr>
                </a:solidFill>
                <a:latin typeface="微软雅黑" pitchFamily="34" charset="-122"/>
                <a:ea typeface="微软雅黑" pitchFamily="34" charset="-122"/>
              </a:rPr>
              <a:t>7</a:t>
            </a:r>
            <a:r>
              <a:rPr lang="zh-CN" altLang="en-US" sz="1600" dirty="0" smtClean="0">
                <a:solidFill>
                  <a:schemeClr val="tx1">
                    <a:lumMod val="75000"/>
                    <a:lumOff val="25000"/>
                  </a:schemeClr>
                </a:solidFill>
                <a:latin typeface="微软雅黑" pitchFamily="34" charset="-122"/>
                <a:ea typeface="微软雅黑" pitchFamily="34" charset="-122"/>
              </a:rPr>
              <a:t>）</a:t>
            </a:r>
            <a:r>
              <a:rPr lang="zh-CN" altLang="en-US" sz="1600" dirty="0">
                <a:solidFill>
                  <a:schemeClr val="tx1">
                    <a:lumMod val="75000"/>
                    <a:lumOff val="25000"/>
                  </a:schemeClr>
                </a:solidFill>
                <a:latin typeface="微软雅黑" pitchFamily="34" charset="-122"/>
                <a:ea typeface="微软雅黑" pitchFamily="34" charset="-122"/>
              </a:rPr>
              <a:t>帮助同事更好的理解公司发展战略规划</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5496" y="739606"/>
            <a:ext cx="4572000" cy="3416320"/>
          </a:xfrm>
          <a:prstGeom prst="rect">
            <a:avLst/>
          </a:prstGeom>
        </p:spPr>
        <p:txBody>
          <a:bodyPr>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战略有效发布</a:t>
            </a:r>
            <a:r>
              <a:rPr lang="zh-CN" altLang="en-US" sz="1600" dirty="0"/>
              <a:t/>
            </a:r>
            <a:br>
              <a:rPr lang="zh-CN" altLang="en-US" sz="1600" dirty="0"/>
            </a:br>
            <a:r>
              <a:rPr lang="zh-CN" altLang="en-US" sz="1600" dirty="0"/>
              <a:t>公司的整体战略有效发布和宣导</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战略有效分解为经营要求 </a:t>
            </a:r>
            <a:r>
              <a:rPr lang="zh-CN" altLang="en-US" sz="1600" dirty="0"/>
              <a:t/>
            </a:r>
            <a:br>
              <a:rPr lang="zh-CN" altLang="en-US" sz="1600" dirty="0"/>
            </a:br>
            <a:r>
              <a:rPr lang="zh-CN" altLang="en-US" sz="1600" dirty="0"/>
              <a:t>通过会议商讨、审批确认，</a:t>
            </a:r>
            <a:br>
              <a:rPr lang="zh-CN" altLang="en-US" sz="1600" dirty="0"/>
            </a:br>
            <a:r>
              <a:rPr lang="zh-CN" altLang="en-US" sz="1600" dirty="0"/>
              <a:t>将战略发展规划分解成具体经营要求，</a:t>
            </a:r>
            <a:br>
              <a:rPr lang="zh-CN" altLang="en-US" sz="1600" dirty="0"/>
            </a:br>
            <a:r>
              <a:rPr lang="zh-CN" altLang="en-US" sz="1600" dirty="0"/>
              <a:t>帮助同事理解和确认 各自职责和目标</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战略绩效监视</a:t>
            </a:r>
            <a:r>
              <a:rPr lang="zh-CN" altLang="en-US" sz="1600" dirty="0"/>
              <a:t/>
            </a:r>
            <a:br>
              <a:rPr lang="zh-CN" altLang="en-US" sz="1600" dirty="0"/>
            </a:br>
            <a:r>
              <a:rPr lang="zh-CN" altLang="en-US" sz="1600" dirty="0"/>
              <a:t>通过对具体营运绩效的不断检视，</a:t>
            </a:r>
            <a:br>
              <a:rPr lang="zh-CN" altLang="en-US" sz="1600" dirty="0"/>
            </a:br>
            <a:r>
              <a:rPr lang="zh-CN" altLang="en-US" sz="1600" dirty="0"/>
              <a:t>规范企业发展不偏离原有战略</a:t>
            </a:r>
          </a:p>
        </p:txBody>
      </p:sp>
      <p:pic>
        <p:nvPicPr>
          <p:cNvPr id="1024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40712" y="432102"/>
            <a:ext cx="6912768" cy="4500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64320358"/>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0"/>
                                  </p:stCondLst>
                                  <p:childTnLst>
                                    <p:set>
                                      <p:cBhvr>
                                        <p:cTn id="20" dur="1" fill="hold">
                                          <p:stCondLst>
                                            <p:cond delay="0"/>
                                          </p:stCondLst>
                                        </p:cTn>
                                        <p:tgtEl>
                                          <p:spTgt spid="10242"/>
                                        </p:tgtEl>
                                        <p:attrNameLst>
                                          <p:attrName>style.visibility</p:attrName>
                                        </p:attrNameLst>
                                      </p:cBhvr>
                                      <p:to>
                                        <p:strVal val="visible"/>
                                      </p:to>
                                    </p:set>
                                    <p:anim calcmode="lin" valueType="num">
                                      <p:cBhvr additive="base">
                                        <p:cTn id="21" dur="500" fill="hold"/>
                                        <p:tgtEl>
                                          <p:spTgt spid="10242"/>
                                        </p:tgtEl>
                                        <p:attrNameLst>
                                          <p:attrName>ppt_x</p:attrName>
                                        </p:attrNameLst>
                                      </p:cBhvr>
                                      <p:tavLst>
                                        <p:tav tm="0">
                                          <p:val>
                                            <p:strVal val="1+#ppt_w/2"/>
                                          </p:val>
                                        </p:tav>
                                        <p:tav tm="100000">
                                          <p:val>
                                            <p:strVal val="#ppt_x"/>
                                          </p:val>
                                        </p:tav>
                                      </p:tavLst>
                                    </p:anim>
                                    <p:anim calcmode="lin" valueType="num">
                                      <p:cBhvr additive="base">
                                        <p:cTn id="22" dur="500" fill="hold"/>
                                        <p:tgtEl>
                                          <p:spTgt spid="102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1" y="219078"/>
            <a:ext cx="4045073" cy="364707"/>
          </a:xfrm>
          <a:prstGeom prst="rect">
            <a:avLst/>
          </a:prstGeom>
          <a:noFill/>
        </p:spPr>
        <p:txBody>
          <a:bodyPr wrap="square" lIns="68571" tIns="34286" rIns="68571" bIns="34286" rtlCol="0">
            <a:spAutoFit/>
          </a:bodyPr>
          <a:lstStyle/>
          <a:p>
            <a:pPr>
              <a:lnSpc>
                <a:spcPct val="120000"/>
              </a:lnSpc>
            </a:pPr>
            <a:r>
              <a:rPr lang="en-US" altLang="zh-CN" sz="1600" dirty="0" smtClean="0">
                <a:solidFill>
                  <a:schemeClr val="tx1">
                    <a:lumMod val="75000"/>
                    <a:lumOff val="25000"/>
                  </a:schemeClr>
                </a:solidFill>
                <a:latin typeface="微软雅黑" pitchFamily="34" charset="-122"/>
                <a:ea typeface="微软雅黑" pitchFamily="34" charset="-122"/>
              </a:rPr>
              <a:t>8</a:t>
            </a:r>
            <a:r>
              <a:rPr lang="zh-CN" altLang="en-US" sz="1600" dirty="0" smtClean="0">
                <a:solidFill>
                  <a:schemeClr val="tx1">
                    <a:lumMod val="75000"/>
                    <a:lumOff val="25000"/>
                  </a:schemeClr>
                </a:solidFill>
                <a:latin typeface="微软雅黑" pitchFamily="34" charset="-122"/>
                <a:ea typeface="微软雅黑" pitchFamily="34" charset="-122"/>
              </a:rPr>
              <a:t>）</a:t>
            </a:r>
            <a:r>
              <a:rPr lang="zh-CN" altLang="en-US" sz="1600" dirty="0">
                <a:latin typeface="微软雅黑" panose="020B0503020204020204" pitchFamily="34" charset="-122"/>
                <a:ea typeface="微软雅黑" panose="020B0503020204020204" pitchFamily="34" charset="-122"/>
              </a:rPr>
              <a:t>随时移动审批公司流程</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5496" y="730314"/>
            <a:ext cx="4572000" cy="3785652"/>
          </a:xfrm>
          <a:prstGeom prst="rect">
            <a:avLst/>
          </a:prstGeom>
        </p:spPr>
        <p:txBody>
          <a:bodyPr>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随时随地事务处理</a:t>
            </a:r>
            <a:r>
              <a:rPr lang="zh-CN" altLang="en-US" sz="1600" dirty="0"/>
              <a:t/>
            </a:r>
            <a:br>
              <a:rPr lang="zh-CN" altLang="en-US" sz="1600" dirty="0"/>
            </a:br>
            <a:r>
              <a:rPr lang="zh-CN" altLang="en-US" sz="1600" dirty="0"/>
              <a:t>随时审批确认公司事务，督促下属更高效率进行事务处理</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随时随地报表查阅</a:t>
            </a:r>
            <a:r>
              <a:rPr lang="zh-CN" altLang="en-US" sz="1600" dirty="0"/>
              <a:t/>
            </a:r>
            <a:br>
              <a:rPr lang="zh-CN" altLang="en-US" sz="1600" dirty="0"/>
            </a:br>
            <a:r>
              <a:rPr lang="zh-CN" altLang="en-US" sz="1600" dirty="0"/>
              <a:t>随时查阅公司全方位报表</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随时随地交派任务</a:t>
            </a:r>
            <a:r>
              <a:rPr lang="zh-CN" altLang="en-US" sz="1600" dirty="0"/>
              <a:t/>
            </a:r>
            <a:br>
              <a:rPr lang="zh-CN" altLang="en-US" sz="1600" dirty="0"/>
            </a:br>
            <a:r>
              <a:rPr lang="zh-CN" altLang="en-US" sz="1600" dirty="0"/>
              <a:t>随时通过移动端将想法进行下达</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工作时间的移动提醒</a:t>
            </a:r>
            <a:r>
              <a:rPr lang="zh-CN" altLang="en-US" sz="1600" dirty="0"/>
              <a:t/>
            </a:r>
            <a:br>
              <a:rPr lang="zh-CN" altLang="en-US" sz="1600" dirty="0"/>
            </a:br>
            <a:r>
              <a:rPr lang="zh-CN" altLang="en-US" sz="1600" dirty="0"/>
              <a:t>设定在工作时间的系统自动发送日程、会议等移动端提醒，电子秘书随时陪伴</a:t>
            </a:r>
          </a:p>
        </p:txBody>
      </p:sp>
      <p:pic>
        <p:nvPicPr>
          <p:cNvPr id="15362" name="Picture 2" descr="http://www.weaver.com.cn/e8/imgm/ldpic7_1_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95776" y="483518"/>
            <a:ext cx="6536664" cy="4278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5815666"/>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1000"/>
                                  </p:stCondLst>
                                  <p:childTnLst>
                                    <p:set>
                                      <p:cBhvr>
                                        <p:cTn id="20" dur="1" fill="hold">
                                          <p:stCondLst>
                                            <p:cond delay="0"/>
                                          </p:stCondLst>
                                        </p:cTn>
                                        <p:tgtEl>
                                          <p:spTgt spid="15362"/>
                                        </p:tgtEl>
                                        <p:attrNameLst>
                                          <p:attrName>style.visibility</p:attrName>
                                        </p:attrNameLst>
                                      </p:cBhvr>
                                      <p:to>
                                        <p:strVal val="visible"/>
                                      </p:to>
                                    </p:set>
                                    <p:anim calcmode="lin" valueType="num">
                                      <p:cBhvr additive="base">
                                        <p:cTn id="21" dur="500" fill="hold"/>
                                        <p:tgtEl>
                                          <p:spTgt spid="15362"/>
                                        </p:tgtEl>
                                        <p:attrNameLst>
                                          <p:attrName>ppt_x</p:attrName>
                                        </p:attrNameLst>
                                      </p:cBhvr>
                                      <p:tavLst>
                                        <p:tav tm="0">
                                          <p:val>
                                            <p:strVal val="1+#ppt_w/2"/>
                                          </p:val>
                                        </p:tav>
                                        <p:tav tm="100000">
                                          <p:val>
                                            <p:strVal val="#ppt_x"/>
                                          </p:val>
                                        </p:tav>
                                      </p:tavLst>
                                    </p:anim>
                                    <p:anim calcmode="lin" valueType="num">
                                      <p:cBhvr additive="base">
                                        <p:cTn id="22" dur="500" fill="hold"/>
                                        <p:tgtEl>
                                          <p:spTgt spid="1536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任意多边形 32"/>
          <p:cNvSpPr/>
          <p:nvPr/>
        </p:nvSpPr>
        <p:spPr>
          <a:xfrm rot="5400000" flipV="1">
            <a:off x="3506723" y="-4243298"/>
            <a:ext cx="2135322" cy="9170427"/>
          </a:xfrm>
          <a:custGeom>
            <a:avLst/>
            <a:gdLst>
              <a:gd name="connsiteX0" fmla="*/ 0 w 2837789"/>
              <a:gd name="connsiteY0" fmla="*/ 0 h 8001905"/>
              <a:gd name="connsiteX1" fmla="*/ 2837788 w 2837789"/>
              <a:gd name="connsiteY1" fmla="*/ 0 h 8001905"/>
              <a:gd name="connsiteX2" fmla="*/ 2837788 w 2837789"/>
              <a:gd name="connsiteY2" fmla="*/ 1968500 h 8001905"/>
              <a:gd name="connsiteX3" fmla="*/ 2837789 w 2837789"/>
              <a:gd name="connsiteY3" fmla="*/ 1968500 h 8001905"/>
              <a:gd name="connsiteX4" fmla="*/ 2837789 w 2837789"/>
              <a:gd name="connsiteY4" fmla="*/ 2363879 h 8001905"/>
              <a:gd name="connsiteX5" fmla="*/ 2618085 w 2837789"/>
              <a:gd name="connsiteY5" fmla="*/ 2386026 h 8001905"/>
              <a:gd name="connsiteX6" fmla="*/ 1747634 w 2837789"/>
              <a:gd name="connsiteY6" fmla="*/ 3454034 h 8001905"/>
              <a:gd name="connsiteX7" fmla="*/ 2618085 w 2837789"/>
              <a:gd name="connsiteY7" fmla="*/ 4522042 h 8001905"/>
              <a:gd name="connsiteX8" fmla="*/ 2837789 w 2837789"/>
              <a:gd name="connsiteY8" fmla="*/ 4544190 h 8001905"/>
              <a:gd name="connsiteX9" fmla="*/ 2837789 w 2837789"/>
              <a:gd name="connsiteY9" fmla="*/ 6858000 h 8001905"/>
              <a:gd name="connsiteX10" fmla="*/ 2837788 w 2837789"/>
              <a:gd name="connsiteY10" fmla="*/ 6858000 h 8001905"/>
              <a:gd name="connsiteX11" fmla="*/ 2837788 w 2837789"/>
              <a:gd name="connsiteY11" fmla="*/ 8001905 h 8001905"/>
              <a:gd name="connsiteX12" fmla="*/ 0 w 2837789"/>
              <a:gd name="connsiteY12" fmla="*/ 8001905 h 8001905"/>
              <a:gd name="connsiteX13" fmla="*/ 0 w 2837789"/>
              <a:gd name="connsiteY13" fmla="*/ 6858000 h 8001905"/>
              <a:gd name="connsiteX14" fmla="*/ 0 w 2837789"/>
              <a:gd name="connsiteY14" fmla="*/ 6376305 h 8001905"/>
              <a:gd name="connsiteX15" fmla="*/ 0 w 2837789"/>
              <a:gd name="connsiteY15" fmla="*/ 2133600 h 8001905"/>
              <a:gd name="connsiteX16" fmla="*/ 0 w 2837789"/>
              <a:gd name="connsiteY16" fmla="*/ 1968500 h 8001905"/>
              <a:gd name="connsiteX0" fmla="*/ 0 w 2847096"/>
              <a:gd name="connsiteY0" fmla="*/ 1 h 10682288"/>
              <a:gd name="connsiteX1" fmla="*/ 2847095 w 2847096"/>
              <a:gd name="connsiteY1" fmla="*/ 2680383 h 10682288"/>
              <a:gd name="connsiteX2" fmla="*/ 2847095 w 2847096"/>
              <a:gd name="connsiteY2" fmla="*/ 4648883 h 10682288"/>
              <a:gd name="connsiteX3" fmla="*/ 2847096 w 2847096"/>
              <a:gd name="connsiteY3" fmla="*/ 4648883 h 10682288"/>
              <a:gd name="connsiteX4" fmla="*/ 2847096 w 2847096"/>
              <a:gd name="connsiteY4" fmla="*/ 5044262 h 10682288"/>
              <a:gd name="connsiteX5" fmla="*/ 2627392 w 2847096"/>
              <a:gd name="connsiteY5" fmla="*/ 5066409 h 10682288"/>
              <a:gd name="connsiteX6" fmla="*/ 1756941 w 2847096"/>
              <a:gd name="connsiteY6" fmla="*/ 6134417 h 10682288"/>
              <a:gd name="connsiteX7" fmla="*/ 2627392 w 2847096"/>
              <a:gd name="connsiteY7" fmla="*/ 7202425 h 10682288"/>
              <a:gd name="connsiteX8" fmla="*/ 2847096 w 2847096"/>
              <a:gd name="connsiteY8" fmla="*/ 7224573 h 10682288"/>
              <a:gd name="connsiteX9" fmla="*/ 2847096 w 2847096"/>
              <a:gd name="connsiteY9" fmla="*/ 9538383 h 10682288"/>
              <a:gd name="connsiteX10" fmla="*/ 2847095 w 2847096"/>
              <a:gd name="connsiteY10" fmla="*/ 9538383 h 10682288"/>
              <a:gd name="connsiteX11" fmla="*/ 2847095 w 2847096"/>
              <a:gd name="connsiteY11" fmla="*/ 10682288 h 10682288"/>
              <a:gd name="connsiteX12" fmla="*/ 9307 w 2847096"/>
              <a:gd name="connsiteY12" fmla="*/ 10682288 h 10682288"/>
              <a:gd name="connsiteX13" fmla="*/ 9307 w 2847096"/>
              <a:gd name="connsiteY13" fmla="*/ 9538383 h 10682288"/>
              <a:gd name="connsiteX14" fmla="*/ 9307 w 2847096"/>
              <a:gd name="connsiteY14" fmla="*/ 9056688 h 10682288"/>
              <a:gd name="connsiteX15" fmla="*/ 9307 w 2847096"/>
              <a:gd name="connsiteY15" fmla="*/ 4813983 h 10682288"/>
              <a:gd name="connsiteX16" fmla="*/ 9307 w 2847096"/>
              <a:gd name="connsiteY16" fmla="*/ 4648883 h 10682288"/>
              <a:gd name="connsiteX17" fmla="*/ 0 w 2847096"/>
              <a:gd name="connsiteY17" fmla="*/ 1 h 10682288"/>
              <a:gd name="connsiteX0" fmla="*/ 0 w 2847096"/>
              <a:gd name="connsiteY0" fmla="*/ 0 h 10682287"/>
              <a:gd name="connsiteX1" fmla="*/ 2847095 w 2847096"/>
              <a:gd name="connsiteY1" fmla="*/ 27924 h 10682287"/>
              <a:gd name="connsiteX2" fmla="*/ 2847095 w 2847096"/>
              <a:gd name="connsiteY2" fmla="*/ 4648882 h 10682287"/>
              <a:gd name="connsiteX3" fmla="*/ 2847096 w 2847096"/>
              <a:gd name="connsiteY3" fmla="*/ 4648882 h 10682287"/>
              <a:gd name="connsiteX4" fmla="*/ 2847096 w 2847096"/>
              <a:gd name="connsiteY4" fmla="*/ 5044261 h 10682287"/>
              <a:gd name="connsiteX5" fmla="*/ 2627392 w 2847096"/>
              <a:gd name="connsiteY5" fmla="*/ 5066408 h 10682287"/>
              <a:gd name="connsiteX6" fmla="*/ 1756941 w 2847096"/>
              <a:gd name="connsiteY6" fmla="*/ 6134416 h 10682287"/>
              <a:gd name="connsiteX7" fmla="*/ 2627392 w 2847096"/>
              <a:gd name="connsiteY7" fmla="*/ 7202424 h 10682287"/>
              <a:gd name="connsiteX8" fmla="*/ 2847096 w 2847096"/>
              <a:gd name="connsiteY8" fmla="*/ 7224572 h 10682287"/>
              <a:gd name="connsiteX9" fmla="*/ 2847096 w 2847096"/>
              <a:gd name="connsiteY9" fmla="*/ 9538382 h 10682287"/>
              <a:gd name="connsiteX10" fmla="*/ 2847095 w 2847096"/>
              <a:gd name="connsiteY10" fmla="*/ 9538382 h 10682287"/>
              <a:gd name="connsiteX11" fmla="*/ 2847095 w 2847096"/>
              <a:gd name="connsiteY11" fmla="*/ 10682287 h 10682287"/>
              <a:gd name="connsiteX12" fmla="*/ 9307 w 2847096"/>
              <a:gd name="connsiteY12" fmla="*/ 10682287 h 10682287"/>
              <a:gd name="connsiteX13" fmla="*/ 9307 w 2847096"/>
              <a:gd name="connsiteY13" fmla="*/ 9538382 h 10682287"/>
              <a:gd name="connsiteX14" fmla="*/ 9307 w 2847096"/>
              <a:gd name="connsiteY14" fmla="*/ 9056687 h 10682287"/>
              <a:gd name="connsiteX15" fmla="*/ 9307 w 2847096"/>
              <a:gd name="connsiteY15" fmla="*/ 4813982 h 10682287"/>
              <a:gd name="connsiteX16" fmla="*/ 9307 w 2847096"/>
              <a:gd name="connsiteY16" fmla="*/ 4648882 h 10682287"/>
              <a:gd name="connsiteX17" fmla="*/ 0 w 2847096"/>
              <a:gd name="connsiteY17" fmla="*/ 0 h 10682287"/>
              <a:gd name="connsiteX0" fmla="*/ 9307 w 2837789"/>
              <a:gd name="connsiteY0" fmla="*/ 0 h 10663676"/>
              <a:gd name="connsiteX1" fmla="*/ 2837788 w 2837789"/>
              <a:gd name="connsiteY1" fmla="*/ 9313 h 10663676"/>
              <a:gd name="connsiteX2" fmla="*/ 2837788 w 2837789"/>
              <a:gd name="connsiteY2" fmla="*/ 4630271 h 10663676"/>
              <a:gd name="connsiteX3" fmla="*/ 2837789 w 2837789"/>
              <a:gd name="connsiteY3" fmla="*/ 4630271 h 10663676"/>
              <a:gd name="connsiteX4" fmla="*/ 2837789 w 2837789"/>
              <a:gd name="connsiteY4" fmla="*/ 5025650 h 10663676"/>
              <a:gd name="connsiteX5" fmla="*/ 2618085 w 2837789"/>
              <a:gd name="connsiteY5" fmla="*/ 5047797 h 10663676"/>
              <a:gd name="connsiteX6" fmla="*/ 1747634 w 2837789"/>
              <a:gd name="connsiteY6" fmla="*/ 6115805 h 10663676"/>
              <a:gd name="connsiteX7" fmla="*/ 2618085 w 2837789"/>
              <a:gd name="connsiteY7" fmla="*/ 7183813 h 10663676"/>
              <a:gd name="connsiteX8" fmla="*/ 2837789 w 2837789"/>
              <a:gd name="connsiteY8" fmla="*/ 7205961 h 10663676"/>
              <a:gd name="connsiteX9" fmla="*/ 2837789 w 2837789"/>
              <a:gd name="connsiteY9" fmla="*/ 9519771 h 10663676"/>
              <a:gd name="connsiteX10" fmla="*/ 2837788 w 2837789"/>
              <a:gd name="connsiteY10" fmla="*/ 9519771 h 10663676"/>
              <a:gd name="connsiteX11" fmla="*/ 2837788 w 2837789"/>
              <a:gd name="connsiteY11" fmla="*/ 10663676 h 10663676"/>
              <a:gd name="connsiteX12" fmla="*/ 0 w 2837789"/>
              <a:gd name="connsiteY12" fmla="*/ 10663676 h 10663676"/>
              <a:gd name="connsiteX13" fmla="*/ 0 w 2837789"/>
              <a:gd name="connsiteY13" fmla="*/ 9519771 h 10663676"/>
              <a:gd name="connsiteX14" fmla="*/ 0 w 2837789"/>
              <a:gd name="connsiteY14" fmla="*/ 9038076 h 10663676"/>
              <a:gd name="connsiteX15" fmla="*/ 0 w 2837789"/>
              <a:gd name="connsiteY15" fmla="*/ 4795371 h 10663676"/>
              <a:gd name="connsiteX16" fmla="*/ 0 w 2837789"/>
              <a:gd name="connsiteY16" fmla="*/ 4630271 h 10663676"/>
              <a:gd name="connsiteX17" fmla="*/ 9307 w 2837789"/>
              <a:gd name="connsiteY17" fmla="*/ 0 h 10663676"/>
              <a:gd name="connsiteX0" fmla="*/ 9307 w 2837789"/>
              <a:gd name="connsiteY0" fmla="*/ 0 h 12199313"/>
              <a:gd name="connsiteX1" fmla="*/ 2837788 w 2837789"/>
              <a:gd name="connsiteY1" fmla="*/ 9313 h 12199313"/>
              <a:gd name="connsiteX2" fmla="*/ 2837788 w 2837789"/>
              <a:gd name="connsiteY2" fmla="*/ 4630271 h 12199313"/>
              <a:gd name="connsiteX3" fmla="*/ 2837789 w 2837789"/>
              <a:gd name="connsiteY3" fmla="*/ 4630271 h 12199313"/>
              <a:gd name="connsiteX4" fmla="*/ 2837789 w 2837789"/>
              <a:gd name="connsiteY4" fmla="*/ 5025650 h 12199313"/>
              <a:gd name="connsiteX5" fmla="*/ 2618085 w 2837789"/>
              <a:gd name="connsiteY5" fmla="*/ 5047797 h 12199313"/>
              <a:gd name="connsiteX6" fmla="*/ 1747634 w 2837789"/>
              <a:gd name="connsiteY6" fmla="*/ 6115805 h 12199313"/>
              <a:gd name="connsiteX7" fmla="*/ 2618085 w 2837789"/>
              <a:gd name="connsiteY7" fmla="*/ 7183813 h 12199313"/>
              <a:gd name="connsiteX8" fmla="*/ 2837789 w 2837789"/>
              <a:gd name="connsiteY8" fmla="*/ 7205961 h 12199313"/>
              <a:gd name="connsiteX9" fmla="*/ 2837789 w 2837789"/>
              <a:gd name="connsiteY9" fmla="*/ 9519771 h 12199313"/>
              <a:gd name="connsiteX10" fmla="*/ 2837788 w 2837789"/>
              <a:gd name="connsiteY10" fmla="*/ 9519771 h 12199313"/>
              <a:gd name="connsiteX11" fmla="*/ 2828480 w 2837789"/>
              <a:gd name="connsiteY11" fmla="*/ 12199313 h 12199313"/>
              <a:gd name="connsiteX12" fmla="*/ 0 w 2837789"/>
              <a:gd name="connsiteY12" fmla="*/ 10663676 h 12199313"/>
              <a:gd name="connsiteX13" fmla="*/ 0 w 2837789"/>
              <a:gd name="connsiteY13" fmla="*/ 9519771 h 12199313"/>
              <a:gd name="connsiteX14" fmla="*/ 0 w 2837789"/>
              <a:gd name="connsiteY14" fmla="*/ 9038076 h 12199313"/>
              <a:gd name="connsiteX15" fmla="*/ 0 w 2837789"/>
              <a:gd name="connsiteY15" fmla="*/ 4795371 h 12199313"/>
              <a:gd name="connsiteX16" fmla="*/ 0 w 2837789"/>
              <a:gd name="connsiteY16" fmla="*/ 4630271 h 12199313"/>
              <a:gd name="connsiteX17" fmla="*/ 9307 w 2837789"/>
              <a:gd name="connsiteY17" fmla="*/ 0 h 12199313"/>
              <a:gd name="connsiteX0" fmla="*/ 9307 w 2837789"/>
              <a:gd name="connsiteY0" fmla="*/ 0 h 12227236"/>
              <a:gd name="connsiteX1" fmla="*/ 2837788 w 2837789"/>
              <a:gd name="connsiteY1" fmla="*/ 9313 h 12227236"/>
              <a:gd name="connsiteX2" fmla="*/ 2837788 w 2837789"/>
              <a:gd name="connsiteY2" fmla="*/ 4630271 h 12227236"/>
              <a:gd name="connsiteX3" fmla="*/ 2837789 w 2837789"/>
              <a:gd name="connsiteY3" fmla="*/ 4630271 h 12227236"/>
              <a:gd name="connsiteX4" fmla="*/ 2837789 w 2837789"/>
              <a:gd name="connsiteY4" fmla="*/ 5025650 h 12227236"/>
              <a:gd name="connsiteX5" fmla="*/ 2618085 w 2837789"/>
              <a:gd name="connsiteY5" fmla="*/ 5047797 h 12227236"/>
              <a:gd name="connsiteX6" fmla="*/ 1747634 w 2837789"/>
              <a:gd name="connsiteY6" fmla="*/ 6115805 h 12227236"/>
              <a:gd name="connsiteX7" fmla="*/ 2618085 w 2837789"/>
              <a:gd name="connsiteY7" fmla="*/ 7183813 h 12227236"/>
              <a:gd name="connsiteX8" fmla="*/ 2837789 w 2837789"/>
              <a:gd name="connsiteY8" fmla="*/ 7205961 h 12227236"/>
              <a:gd name="connsiteX9" fmla="*/ 2837789 w 2837789"/>
              <a:gd name="connsiteY9" fmla="*/ 9519771 h 12227236"/>
              <a:gd name="connsiteX10" fmla="*/ 2837788 w 2837789"/>
              <a:gd name="connsiteY10" fmla="*/ 9519771 h 12227236"/>
              <a:gd name="connsiteX11" fmla="*/ 2828480 w 2837789"/>
              <a:gd name="connsiteY11" fmla="*/ 12227236 h 12227236"/>
              <a:gd name="connsiteX12" fmla="*/ 0 w 2837789"/>
              <a:gd name="connsiteY12" fmla="*/ 10663676 h 12227236"/>
              <a:gd name="connsiteX13" fmla="*/ 0 w 2837789"/>
              <a:gd name="connsiteY13" fmla="*/ 9519771 h 12227236"/>
              <a:gd name="connsiteX14" fmla="*/ 0 w 2837789"/>
              <a:gd name="connsiteY14" fmla="*/ 9038076 h 12227236"/>
              <a:gd name="connsiteX15" fmla="*/ 0 w 2837789"/>
              <a:gd name="connsiteY15" fmla="*/ 4795371 h 12227236"/>
              <a:gd name="connsiteX16" fmla="*/ 0 w 2837789"/>
              <a:gd name="connsiteY16" fmla="*/ 4630271 h 12227236"/>
              <a:gd name="connsiteX17" fmla="*/ 9307 w 2837789"/>
              <a:gd name="connsiteY17" fmla="*/ 0 h 12227236"/>
              <a:gd name="connsiteX0" fmla="*/ 18614 w 2847096"/>
              <a:gd name="connsiteY0" fmla="*/ 0 h 12227236"/>
              <a:gd name="connsiteX1" fmla="*/ 2847095 w 2847096"/>
              <a:gd name="connsiteY1" fmla="*/ 9313 h 12227236"/>
              <a:gd name="connsiteX2" fmla="*/ 2847095 w 2847096"/>
              <a:gd name="connsiteY2" fmla="*/ 4630271 h 12227236"/>
              <a:gd name="connsiteX3" fmla="*/ 2847096 w 2847096"/>
              <a:gd name="connsiteY3" fmla="*/ 4630271 h 12227236"/>
              <a:gd name="connsiteX4" fmla="*/ 2847096 w 2847096"/>
              <a:gd name="connsiteY4" fmla="*/ 5025650 h 12227236"/>
              <a:gd name="connsiteX5" fmla="*/ 2627392 w 2847096"/>
              <a:gd name="connsiteY5" fmla="*/ 5047797 h 12227236"/>
              <a:gd name="connsiteX6" fmla="*/ 1756941 w 2847096"/>
              <a:gd name="connsiteY6" fmla="*/ 6115805 h 12227236"/>
              <a:gd name="connsiteX7" fmla="*/ 2627392 w 2847096"/>
              <a:gd name="connsiteY7" fmla="*/ 7183813 h 12227236"/>
              <a:gd name="connsiteX8" fmla="*/ 2847096 w 2847096"/>
              <a:gd name="connsiteY8" fmla="*/ 7205961 h 12227236"/>
              <a:gd name="connsiteX9" fmla="*/ 2847096 w 2847096"/>
              <a:gd name="connsiteY9" fmla="*/ 9519771 h 12227236"/>
              <a:gd name="connsiteX10" fmla="*/ 2847095 w 2847096"/>
              <a:gd name="connsiteY10" fmla="*/ 9519771 h 12227236"/>
              <a:gd name="connsiteX11" fmla="*/ 2837787 w 2847096"/>
              <a:gd name="connsiteY11" fmla="*/ 12227236 h 12227236"/>
              <a:gd name="connsiteX12" fmla="*/ 0 w 2847096"/>
              <a:gd name="connsiteY12" fmla="*/ 12217927 h 12227236"/>
              <a:gd name="connsiteX13" fmla="*/ 9307 w 2847096"/>
              <a:gd name="connsiteY13" fmla="*/ 9519771 h 12227236"/>
              <a:gd name="connsiteX14" fmla="*/ 9307 w 2847096"/>
              <a:gd name="connsiteY14" fmla="*/ 9038076 h 12227236"/>
              <a:gd name="connsiteX15" fmla="*/ 9307 w 2847096"/>
              <a:gd name="connsiteY15" fmla="*/ 4795371 h 12227236"/>
              <a:gd name="connsiteX16" fmla="*/ 9307 w 2847096"/>
              <a:gd name="connsiteY16" fmla="*/ 4630271 h 12227236"/>
              <a:gd name="connsiteX17" fmla="*/ 18614 w 2847096"/>
              <a:gd name="connsiteY17" fmla="*/ 0 h 1222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47096" h="12227236">
                <a:moveTo>
                  <a:pt x="18614" y="0"/>
                </a:moveTo>
                <a:lnTo>
                  <a:pt x="2847095" y="9313"/>
                </a:lnTo>
                <a:lnTo>
                  <a:pt x="2847095" y="4630271"/>
                </a:lnTo>
                <a:lnTo>
                  <a:pt x="2847096" y="4630271"/>
                </a:lnTo>
                <a:lnTo>
                  <a:pt x="2847096" y="5025650"/>
                </a:lnTo>
                <a:lnTo>
                  <a:pt x="2627392" y="5047797"/>
                </a:lnTo>
                <a:cubicBezTo>
                  <a:pt x="2130627" y="5149451"/>
                  <a:pt x="1756941" y="5588989"/>
                  <a:pt x="1756941" y="6115805"/>
                </a:cubicBezTo>
                <a:cubicBezTo>
                  <a:pt x="1756941" y="6642623"/>
                  <a:pt x="2130627" y="7082160"/>
                  <a:pt x="2627392" y="7183813"/>
                </a:cubicBezTo>
                <a:lnTo>
                  <a:pt x="2847096" y="7205961"/>
                </a:lnTo>
                <a:lnTo>
                  <a:pt x="2847096" y="9519771"/>
                </a:lnTo>
                <a:lnTo>
                  <a:pt x="2847095" y="9519771"/>
                </a:lnTo>
                <a:cubicBezTo>
                  <a:pt x="2843992" y="10412952"/>
                  <a:pt x="2840890" y="11334055"/>
                  <a:pt x="2837787" y="12227236"/>
                </a:cubicBezTo>
                <a:lnTo>
                  <a:pt x="0" y="12217927"/>
                </a:lnTo>
                <a:cubicBezTo>
                  <a:pt x="3102" y="11318542"/>
                  <a:pt x="6205" y="10419156"/>
                  <a:pt x="9307" y="9519771"/>
                </a:cubicBezTo>
                <a:lnTo>
                  <a:pt x="9307" y="9038076"/>
                </a:lnTo>
                <a:lnTo>
                  <a:pt x="9307" y="4795371"/>
                </a:lnTo>
                <a:lnTo>
                  <a:pt x="9307" y="4630271"/>
                </a:lnTo>
                <a:cubicBezTo>
                  <a:pt x="9307" y="3974104"/>
                  <a:pt x="18614" y="656167"/>
                  <a:pt x="18614" y="0"/>
                </a:cubicBezTo>
                <a:close/>
              </a:path>
            </a:pathLst>
          </a:custGeom>
          <a:solidFill>
            <a:srgbClr val="005A9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34" name="文本框 17"/>
          <p:cNvSpPr txBox="1"/>
          <p:nvPr/>
        </p:nvSpPr>
        <p:spPr>
          <a:xfrm>
            <a:off x="2952218" y="2355726"/>
            <a:ext cx="3239569" cy="523220"/>
          </a:xfrm>
          <a:prstGeom prst="rect">
            <a:avLst/>
          </a:prstGeom>
          <a:noFill/>
        </p:spPr>
        <p:txBody>
          <a:bodyPr wrap="square" rtlCol="0">
            <a:spAutoFit/>
          </a:bodyPr>
          <a:lstStyle/>
          <a:p>
            <a:pPr algn="ctr"/>
            <a:r>
              <a:rPr lang="zh-CN" altLang="en-US" sz="2800" b="1" dirty="0" smtClean="0">
                <a:solidFill>
                  <a:schemeClr val="tx1">
                    <a:lumMod val="75000"/>
                    <a:lumOff val="25000"/>
                  </a:schemeClr>
                </a:solidFill>
                <a:latin typeface="微软雅黑" panose="020B0503020204020204" pitchFamily="34" charset="-122"/>
                <a:ea typeface="微软雅黑" panose="020B0503020204020204" pitchFamily="34" charset="-122"/>
              </a:rPr>
              <a:t>执行者的一天</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19"/>
          <p:cNvSpPr txBox="1"/>
          <p:nvPr/>
        </p:nvSpPr>
        <p:spPr bwMode="auto">
          <a:xfrm>
            <a:off x="1835696" y="3100631"/>
            <a:ext cx="2850569"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1</a:t>
            </a:r>
            <a:r>
              <a:rPr lang="zh-CN" altLang="en-US" sz="1000" dirty="0" smtClean="0">
                <a:solidFill>
                  <a:schemeClr val="tx1">
                    <a:lumMod val="75000"/>
                    <a:lumOff val="25000"/>
                  </a:schemeClr>
                </a:solidFill>
                <a:latin typeface="微软雅黑" pitchFamily="34" charset="-122"/>
                <a:ea typeface="微软雅黑" pitchFamily="34" charset="-122"/>
              </a:rPr>
              <a:t>）提供员工完善方便的个人自主平台</a:t>
            </a:r>
            <a:endParaRPr lang="en-US" altLang="zh-CN" sz="1000" dirty="0">
              <a:solidFill>
                <a:schemeClr val="tx1">
                  <a:lumMod val="75000"/>
                  <a:lumOff val="25000"/>
                </a:schemeClr>
              </a:solidFill>
              <a:latin typeface="微软雅黑" pitchFamily="34" charset="-122"/>
              <a:ea typeface="微软雅黑" pitchFamily="34" charset="-122"/>
            </a:endParaRPr>
          </a:p>
        </p:txBody>
      </p:sp>
      <p:cxnSp>
        <p:nvCxnSpPr>
          <p:cNvPr id="36" name="直接连接符 35"/>
          <p:cNvCxnSpPr/>
          <p:nvPr/>
        </p:nvCxnSpPr>
        <p:spPr>
          <a:xfrm>
            <a:off x="1835696" y="3003798"/>
            <a:ext cx="5472608"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3912643" y="752739"/>
            <a:ext cx="1314630" cy="1314956"/>
            <a:chOff x="1041891" y="2887277"/>
            <a:chExt cx="1036261" cy="1036518"/>
          </a:xfrm>
        </p:grpSpPr>
        <p:sp>
          <p:nvSpPr>
            <p:cNvPr id="38" name="Oval 53"/>
            <p:cNvSpPr>
              <a:spLocks noChangeArrowheads="1"/>
            </p:cNvSpPr>
            <p:nvPr/>
          </p:nvSpPr>
          <p:spPr bwMode="auto">
            <a:xfrm>
              <a:off x="1041891" y="2887277"/>
              <a:ext cx="1036261" cy="1036518"/>
            </a:xfrm>
            <a:prstGeom prst="ellipse">
              <a:avLst/>
            </a:prstGeom>
            <a:solidFill>
              <a:srgbClr val="005A9E"/>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sz="4400">
                <a:latin typeface="微软雅黑" panose="020B0503020204020204" pitchFamily="34" charset="-122"/>
                <a:ea typeface="微软雅黑" panose="020B0503020204020204" pitchFamily="34" charset="-122"/>
              </a:endParaRPr>
            </a:p>
          </p:txBody>
        </p:sp>
        <p:sp>
          <p:nvSpPr>
            <p:cNvPr id="39" name="Text Box 58"/>
            <p:cNvSpPr txBox="1">
              <a:spLocks noChangeArrowheads="1"/>
            </p:cNvSpPr>
            <p:nvPr/>
          </p:nvSpPr>
          <p:spPr bwMode="auto">
            <a:xfrm>
              <a:off x="1177282" y="3069495"/>
              <a:ext cx="782803" cy="636840"/>
            </a:xfrm>
            <a:prstGeom prst="rect">
              <a:avLst/>
            </a:prstGeom>
            <a:noFill/>
            <a:ln w="9525">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580" tIns="34290" rIns="68580" bIns="34290">
              <a:spAutoFit/>
            </a:bodyPr>
            <a:lstStyle/>
            <a:p>
              <a:pPr algn="ctr"/>
              <a:r>
                <a:rPr lang="en-US" altLang="zh-CN" sz="4800" b="1" dirty="0" smtClean="0">
                  <a:solidFill>
                    <a:schemeClr val="bg1"/>
                  </a:solidFill>
                  <a:latin typeface="微软雅黑" panose="020B0503020204020204" pitchFamily="34" charset="-122"/>
                  <a:ea typeface="微软雅黑" panose="020B0503020204020204" pitchFamily="34" charset="-122"/>
                </a:rPr>
                <a:t>02</a:t>
              </a:r>
              <a:endParaRPr lang="en-US" altLang="zh-CN" sz="4800" b="1" dirty="0">
                <a:solidFill>
                  <a:schemeClr val="bg1"/>
                </a:solidFill>
                <a:latin typeface="微软雅黑" panose="020B0503020204020204" pitchFamily="34" charset="-122"/>
                <a:ea typeface="微软雅黑" panose="020B0503020204020204" pitchFamily="34" charset="-122"/>
              </a:endParaRPr>
            </a:p>
          </p:txBody>
        </p:sp>
      </p:grpSp>
      <p:sp>
        <p:nvSpPr>
          <p:cNvPr id="40" name="文本框 19"/>
          <p:cNvSpPr txBox="1"/>
          <p:nvPr/>
        </p:nvSpPr>
        <p:spPr bwMode="auto">
          <a:xfrm>
            <a:off x="1835696" y="3324968"/>
            <a:ext cx="2850569"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2</a:t>
            </a:r>
            <a:r>
              <a:rPr lang="zh-CN" altLang="en-US" sz="1000" dirty="0" smtClean="0">
                <a:solidFill>
                  <a:schemeClr val="tx1">
                    <a:lumMod val="75000"/>
                    <a:lumOff val="25000"/>
                  </a:schemeClr>
                </a:solidFill>
                <a:latin typeface="微软雅黑" pitchFamily="34" charset="-122"/>
                <a:ea typeface="微软雅黑" pitchFamily="34" charset="-122"/>
              </a:rPr>
              <a:t>）有效地帮助员工记录每一天工作成效</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77" name="文本框 19"/>
          <p:cNvSpPr txBox="1"/>
          <p:nvPr/>
        </p:nvSpPr>
        <p:spPr bwMode="auto">
          <a:xfrm>
            <a:off x="1835696" y="3549305"/>
            <a:ext cx="2994585"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3</a:t>
            </a:r>
            <a:r>
              <a:rPr lang="zh-CN" altLang="en-US" sz="1000" dirty="0" smtClean="0">
                <a:solidFill>
                  <a:schemeClr val="tx1">
                    <a:lumMod val="75000"/>
                    <a:lumOff val="25000"/>
                  </a:schemeClr>
                </a:solidFill>
                <a:latin typeface="微软雅黑" pitchFamily="34" charset="-122"/>
                <a:ea typeface="微软雅黑" pitchFamily="34" charset="-122"/>
              </a:rPr>
              <a:t>）知识平台辅助员工学习和成长</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78" name="文本框 19"/>
          <p:cNvSpPr txBox="1"/>
          <p:nvPr/>
        </p:nvSpPr>
        <p:spPr bwMode="auto">
          <a:xfrm>
            <a:off x="1836257" y="3803221"/>
            <a:ext cx="3096777"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4</a:t>
            </a:r>
            <a:r>
              <a:rPr lang="zh-CN" altLang="en-US" sz="1000" dirty="0" smtClean="0">
                <a:solidFill>
                  <a:schemeClr val="tx1">
                    <a:lumMod val="75000"/>
                    <a:lumOff val="25000"/>
                  </a:schemeClr>
                </a:solidFill>
                <a:latin typeface="微软雅黑" pitchFamily="34" charset="-122"/>
                <a:ea typeface="微软雅黑" pitchFamily="34" charset="-122"/>
              </a:rPr>
              <a:t>）多点使用、多级输入汇总、多点输入单点聚合</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79" name="文本框 19"/>
          <p:cNvSpPr txBox="1"/>
          <p:nvPr/>
        </p:nvSpPr>
        <p:spPr bwMode="auto">
          <a:xfrm>
            <a:off x="4933035" y="3100631"/>
            <a:ext cx="2735309"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5</a:t>
            </a:r>
            <a:r>
              <a:rPr lang="zh-CN" altLang="en-US" sz="1000" dirty="0" smtClean="0">
                <a:solidFill>
                  <a:schemeClr val="tx1">
                    <a:lumMod val="75000"/>
                    <a:lumOff val="25000"/>
                  </a:schemeClr>
                </a:solidFill>
                <a:latin typeface="微软雅黑" pitchFamily="34" charset="-122"/>
                <a:ea typeface="微软雅黑" pitchFamily="34" charset="-122"/>
              </a:rPr>
              <a:t>）系统智能化、傻瓜化、移动化提高效率</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80" name="文本框 19"/>
          <p:cNvSpPr txBox="1"/>
          <p:nvPr/>
        </p:nvSpPr>
        <p:spPr bwMode="auto">
          <a:xfrm>
            <a:off x="4933035" y="3357304"/>
            <a:ext cx="2735309" cy="438582"/>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6</a:t>
            </a:r>
            <a:r>
              <a:rPr lang="zh-CN" altLang="en-US" sz="1000" dirty="0" smtClean="0">
                <a:solidFill>
                  <a:schemeClr val="tx1">
                    <a:lumMod val="75000"/>
                    <a:lumOff val="25000"/>
                  </a:schemeClr>
                </a:solidFill>
                <a:latin typeface="微软雅黑" pitchFamily="34" charset="-122"/>
                <a:ea typeface="微软雅黑" pitchFamily="34" charset="-122"/>
              </a:rPr>
              <a:t>）提供一个工作、资源、学习、绩效四位一体工作平台</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82" name="文本框 19"/>
          <p:cNvSpPr txBox="1"/>
          <p:nvPr/>
        </p:nvSpPr>
        <p:spPr bwMode="auto">
          <a:xfrm>
            <a:off x="4933035" y="3789352"/>
            <a:ext cx="2375269" cy="438582"/>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7</a:t>
            </a:r>
            <a:r>
              <a:rPr lang="zh-CN" altLang="en-US" sz="1000" dirty="0" smtClean="0">
                <a:solidFill>
                  <a:schemeClr val="tx1">
                    <a:lumMod val="75000"/>
                    <a:lumOff val="25000"/>
                  </a:schemeClr>
                </a:solidFill>
                <a:latin typeface="微软雅黑" pitchFamily="34" charset="-122"/>
                <a:ea typeface="微软雅黑" pitchFamily="34" charset="-122"/>
              </a:rPr>
              <a:t>）实现客观公司考核、呈现员工的成绩</a:t>
            </a:r>
            <a:endParaRPr lang="en-US" altLang="zh-CN" sz="10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082102694"/>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7" presetClass="entr" presetSubtype="0"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900" decel="100000" fill="hold"/>
                                        <p:tgtEl>
                                          <p:spTgt spid="37"/>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37"/>
                                        </p:tgtEl>
                                        <p:attrNameLst>
                                          <p:attrName>ppt_y</p:attrName>
                                        </p:attrNameLst>
                                      </p:cBhvr>
                                      <p:tavLst>
                                        <p:tav tm="0">
                                          <p:val>
                                            <p:strVal val="#ppt_y-.03"/>
                                          </p:val>
                                        </p:tav>
                                        <p:tav tm="100000">
                                          <p:val>
                                            <p:strVal val="#ppt_y"/>
                                          </p:val>
                                        </p:tav>
                                      </p:tavLst>
                                    </p:anim>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wipe(left)">
                                      <p:cBhvr>
                                        <p:cTn id="19" dur="500"/>
                                        <p:tgtEl>
                                          <p:spTgt spid="34"/>
                                        </p:tgtEl>
                                      </p:cBhvr>
                                    </p:animEffect>
                                  </p:childTnLst>
                                </p:cTn>
                              </p:par>
                              <p:par>
                                <p:cTn id="20" presetID="1" presetClass="entr" presetSubtype="0" fill="hold" nodeType="withEffect">
                                  <p:stCondLst>
                                    <p:cond delay="0"/>
                                  </p:stCondLst>
                                  <p:childTnLst>
                                    <p:set>
                                      <p:cBhvr>
                                        <p:cTn id="21" dur="1" fill="hold">
                                          <p:stCondLst>
                                            <p:cond delay="0"/>
                                          </p:stCondLst>
                                        </p:cTn>
                                        <p:tgtEl>
                                          <p:spTgt spid="36"/>
                                        </p:tgtEl>
                                        <p:attrNameLst>
                                          <p:attrName>style.visibility</p:attrName>
                                        </p:attrNameLst>
                                      </p:cBhvr>
                                      <p:to>
                                        <p:strVal val="visible"/>
                                      </p:to>
                                    </p:set>
                                  </p:childTnLst>
                                </p:cTn>
                              </p:par>
                            </p:childTnLst>
                          </p:cTn>
                        </p:par>
                        <p:par>
                          <p:cTn id="22" fill="hold">
                            <p:stCondLst>
                              <p:cond delay="2000"/>
                            </p:stCondLst>
                            <p:childTnLst>
                              <p:par>
                                <p:cTn id="23" presetID="22" presetClass="entr" presetSubtype="2" fill="hold" grpId="0" nodeType="afterEffect">
                                  <p:stCondLst>
                                    <p:cond delay="0"/>
                                  </p:stCondLst>
                                  <p:iterate type="lt">
                                    <p:tmPct val="4878"/>
                                  </p:iterate>
                                  <p:childTnLst>
                                    <p:set>
                                      <p:cBhvr>
                                        <p:cTn id="24" dur="1" fill="hold">
                                          <p:stCondLst>
                                            <p:cond delay="0"/>
                                          </p:stCondLst>
                                        </p:cTn>
                                        <p:tgtEl>
                                          <p:spTgt spid="35"/>
                                        </p:tgtEl>
                                        <p:attrNameLst>
                                          <p:attrName>style.visibility</p:attrName>
                                        </p:attrNameLst>
                                      </p:cBhvr>
                                      <p:to>
                                        <p:strVal val="visible"/>
                                      </p:to>
                                    </p:set>
                                    <p:animEffect transition="in" filter="wipe(right)">
                                      <p:cBhvr>
                                        <p:cTn id="25" dur="500"/>
                                        <p:tgtEl>
                                          <p:spTgt spid="35"/>
                                        </p:tgtEl>
                                      </p:cBhvr>
                                    </p:animEffect>
                                  </p:childTnLst>
                                </p:cTn>
                              </p:par>
                            </p:childTnLst>
                          </p:cTn>
                        </p:par>
                        <p:par>
                          <p:cTn id="26" fill="hold">
                            <p:stCondLst>
                              <p:cond delay="2890"/>
                            </p:stCondLst>
                            <p:childTnLst>
                              <p:par>
                                <p:cTn id="27" presetID="22" presetClass="entr" presetSubtype="2" fill="hold" grpId="0" nodeType="afterEffect">
                                  <p:stCondLst>
                                    <p:cond delay="0"/>
                                  </p:stCondLst>
                                  <p:iterate type="lt">
                                    <p:tmPct val="4878"/>
                                  </p:iterate>
                                  <p:childTnLst>
                                    <p:set>
                                      <p:cBhvr>
                                        <p:cTn id="28" dur="1" fill="hold">
                                          <p:stCondLst>
                                            <p:cond delay="0"/>
                                          </p:stCondLst>
                                        </p:cTn>
                                        <p:tgtEl>
                                          <p:spTgt spid="40"/>
                                        </p:tgtEl>
                                        <p:attrNameLst>
                                          <p:attrName>style.visibility</p:attrName>
                                        </p:attrNameLst>
                                      </p:cBhvr>
                                      <p:to>
                                        <p:strVal val="visible"/>
                                      </p:to>
                                    </p:set>
                                    <p:animEffect transition="in" filter="wipe(right)">
                                      <p:cBhvr>
                                        <p:cTn id="29" dur="500"/>
                                        <p:tgtEl>
                                          <p:spTgt spid="40"/>
                                        </p:tgtEl>
                                      </p:cBhvr>
                                    </p:animEffect>
                                  </p:childTnLst>
                                </p:cTn>
                              </p:par>
                            </p:childTnLst>
                          </p:cTn>
                        </p:par>
                        <p:par>
                          <p:cTn id="30" fill="hold">
                            <p:stCondLst>
                              <p:cond delay="3805"/>
                            </p:stCondLst>
                            <p:childTnLst>
                              <p:par>
                                <p:cTn id="31" presetID="22" presetClass="entr" presetSubtype="2" fill="hold" grpId="0" nodeType="afterEffect">
                                  <p:stCondLst>
                                    <p:cond delay="0"/>
                                  </p:stCondLst>
                                  <p:iterate type="lt">
                                    <p:tmPct val="4878"/>
                                  </p:iterate>
                                  <p:childTnLst>
                                    <p:set>
                                      <p:cBhvr>
                                        <p:cTn id="32" dur="1" fill="hold">
                                          <p:stCondLst>
                                            <p:cond delay="0"/>
                                          </p:stCondLst>
                                        </p:cTn>
                                        <p:tgtEl>
                                          <p:spTgt spid="77"/>
                                        </p:tgtEl>
                                        <p:attrNameLst>
                                          <p:attrName>style.visibility</p:attrName>
                                        </p:attrNameLst>
                                      </p:cBhvr>
                                      <p:to>
                                        <p:strVal val="visible"/>
                                      </p:to>
                                    </p:set>
                                    <p:animEffect transition="in" filter="wipe(right)">
                                      <p:cBhvr>
                                        <p:cTn id="33" dur="500"/>
                                        <p:tgtEl>
                                          <p:spTgt spid="77"/>
                                        </p:tgtEl>
                                      </p:cBhvr>
                                    </p:animEffect>
                                  </p:childTnLst>
                                </p:cTn>
                              </p:par>
                            </p:childTnLst>
                          </p:cTn>
                        </p:par>
                        <p:par>
                          <p:cTn id="34" fill="hold">
                            <p:stCondLst>
                              <p:cond delay="4646"/>
                            </p:stCondLst>
                            <p:childTnLst>
                              <p:par>
                                <p:cTn id="35" presetID="22" presetClass="entr" presetSubtype="2" fill="hold" grpId="0" nodeType="afterEffect">
                                  <p:stCondLst>
                                    <p:cond delay="0"/>
                                  </p:stCondLst>
                                  <p:iterate type="lt">
                                    <p:tmPct val="4878"/>
                                  </p:iterate>
                                  <p:childTnLst>
                                    <p:set>
                                      <p:cBhvr>
                                        <p:cTn id="36" dur="1" fill="hold">
                                          <p:stCondLst>
                                            <p:cond delay="0"/>
                                          </p:stCondLst>
                                        </p:cTn>
                                        <p:tgtEl>
                                          <p:spTgt spid="78"/>
                                        </p:tgtEl>
                                        <p:attrNameLst>
                                          <p:attrName>style.visibility</p:attrName>
                                        </p:attrNameLst>
                                      </p:cBhvr>
                                      <p:to>
                                        <p:strVal val="visible"/>
                                      </p:to>
                                    </p:set>
                                    <p:animEffect transition="in" filter="wipe(right)">
                                      <p:cBhvr>
                                        <p:cTn id="37" dur="500"/>
                                        <p:tgtEl>
                                          <p:spTgt spid="78"/>
                                        </p:tgtEl>
                                      </p:cBhvr>
                                    </p:animEffect>
                                  </p:childTnLst>
                                </p:cTn>
                              </p:par>
                            </p:childTnLst>
                          </p:cTn>
                        </p:par>
                        <p:par>
                          <p:cTn id="38" fill="hold">
                            <p:stCondLst>
                              <p:cond delay="5659"/>
                            </p:stCondLst>
                            <p:childTnLst>
                              <p:par>
                                <p:cTn id="39" presetID="22" presetClass="entr" presetSubtype="2" fill="hold" grpId="0" nodeType="afterEffect">
                                  <p:stCondLst>
                                    <p:cond delay="0"/>
                                  </p:stCondLst>
                                  <p:iterate type="lt">
                                    <p:tmPct val="4878"/>
                                  </p:iterate>
                                  <p:childTnLst>
                                    <p:set>
                                      <p:cBhvr>
                                        <p:cTn id="40" dur="1" fill="hold">
                                          <p:stCondLst>
                                            <p:cond delay="0"/>
                                          </p:stCondLst>
                                        </p:cTn>
                                        <p:tgtEl>
                                          <p:spTgt spid="79"/>
                                        </p:tgtEl>
                                        <p:attrNameLst>
                                          <p:attrName>style.visibility</p:attrName>
                                        </p:attrNameLst>
                                      </p:cBhvr>
                                      <p:to>
                                        <p:strVal val="visible"/>
                                      </p:to>
                                    </p:set>
                                    <p:animEffect transition="in" filter="wipe(right)">
                                      <p:cBhvr>
                                        <p:cTn id="41" dur="500"/>
                                        <p:tgtEl>
                                          <p:spTgt spid="79"/>
                                        </p:tgtEl>
                                      </p:cBhvr>
                                    </p:animEffect>
                                  </p:childTnLst>
                                </p:cTn>
                              </p:par>
                            </p:childTnLst>
                          </p:cTn>
                        </p:par>
                        <p:par>
                          <p:cTn id="42" fill="hold">
                            <p:stCondLst>
                              <p:cond delay="6598"/>
                            </p:stCondLst>
                            <p:childTnLst>
                              <p:par>
                                <p:cTn id="43" presetID="22" presetClass="entr" presetSubtype="2" fill="hold" grpId="0" nodeType="afterEffect">
                                  <p:stCondLst>
                                    <p:cond delay="0"/>
                                  </p:stCondLst>
                                  <p:iterate type="lt">
                                    <p:tmPct val="4878"/>
                                  </p:iterate>
                                  <p:childTnLst>
                                    <p:set>
                                      <p:cBhvr>
                                        <p:cTn id="44" dur="1" fill="hold">
                                          <p:stCondLst>
                                            <p:cond delay="0"/>
                                          </p:stCondLst>
                                        </p:cTn>
                                        <p:tgtEl>
                                          <p:spTgt spid="80"/>
                                        </p:tgtEl>
                                        <p:attrNameLst>
                                          <p:attrName>style.visibility</p:attrName>
                                        </p:attrNameLst>
                                      </p:cBhvr>
                                      <p:to>
                                        <p:strVal val="visible"/>
                                      </p:to>
                                    </p:set>
                                    <p:animEffect transition="in" filter="wipe(right)">
                                      <p:cBhvr>
                                        <p:cTn id="45" dur="500"/>
                                        <p:tgtEl>
                                          <p:spTgt spid="80"/>
                                        </p:tgtEl>
                                      </p:cBhvr>
                                    </p:animEffect>
                                  </p:childTnLst>
                                </p:cTn>
                              </p:par>
                            </p:childTnLst>
                          </p:cTn>
                        </p:par>
                        <p:par>
                          <p:cTn id="46" fill="hold">
                            <p:stCondLst>
                              <p:cond delay="7683"/>
                            </p:stCondLst>
                            <p:childTnLst>
                              <p:par>
                                <p:cTn id="47" presetID="22" presetClass="entr" presetSubtype="2" fill="hold" grpId="0" nodeType="afterEffect">
                                  <p:stCondLst>
                                    <p:cond delay="0"/>
                                  </p:stCondLst>
                                  <p:iterate type="lt">
                                    <p:tmPct val="4878"/>
                                  </p:iterate>
                                  <p:childTnLst>
                                    <p:set>
                                      <p:cBhvr>
                                        <p:cTn id="48" dur="1" fill="hold">
                                          <p:stCondLst>
                                            <p:cond delay="0"/>
                                          </p:stCondLst>
                                        </p:cTn>
                                        <p:tgtEl>
                                          <p:spTgt spid="82"/>
                                        </p:tgtEl>
                                        <p:attrNameLst>
                                          <p:attrName>style.visibility</p:attrName>
                                        </p:attrNameLst>
                                      </p:cBhvr>
                                      <p:to>
                                        <p:strVal val="visible"/>
                                      </p:to>
                                    </p:set>
                                    <p:animEffect transition="in" filter="wipe(right)">
                                      <p:cBhvr>
                                        <p:cTn id="49"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p:bldP spid="35" grpId="0"/>
      <p:bldP spid="40" grpId="0"/>
      <p:bldP spid="77" grpId="0"/>
      <p:bldP spid="78" grpId="0"/>
      <p:bldP spid="79" grpId="0"/>
      <p:bldP spid="80" grpId="0"/>
      <p:bldP spid="8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5" descr="C:\Users\gxsnwjj\Desktop\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7504" y="317304"/>
            <a:ext cx="8856984" cy="4443958"/>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p:cNvSpPr txBox="1"/>
          <p:nvPr/>
        </p:nvSpPr>
        <p:spPr>
          <a:xfrm>
            <a:off x="3314138" y="319390"/>
            <a:ext cx="2278681"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itchFamily="34" charset="-122"/>
                <a:ea typeface="微软雅黑" pitchFamily="34" charset="-122"/>
              </a:defRPr>
            </a:lvl1pPr>
          </a:lstStyle>
          <a:p>
            <a:pPr algn="l"/>
            <a:r>
              <a:rPr lang="zh-CN" altLang="en-US" sz="2400" dirty="0" smtClean="0">
                <a:solidFill>
                  <a:srgbClr val="005696"/>
                </a:solidFill>
                <a:ea typeface="微软雅黑"/>
              </a:rPr>
              <a:t>执行者的一天</a:t>
            </a:r>
            <a:endParaRPr lang="zh-CN" altLang="en-US" sz="2400" dirty="0">
              <a:solidFill>
                <a:srgbClr val="005696"/>
              </a:solidFill>
              <a:ea typeface="微软雅黑"/>
            </a:endParaRPr>
          </a:p>
        </p:txBody>
      </p:sp>
      <p:sp>
        <p:nvSpPr>
          <p:cNvPr id="2" name="椭圆 1"/>
          <p:cNvSpPr/>
          <p:nvPr/>
        </p:nvSpPr>
        <p:spPr>
          <a:xfrm>
            <a:off x="3779912" y="1923678"/>
            <a:ext cx="1152128" cy="1152128"/>
          </a:xfrm>
          <a:prstGeom prst="ellipse">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p:nvPr/>
        </p:nvCxnSpPr>
        <p:spPr>
          <a:xfrm>
            <a:off x="4355976" y="1995686"/>
            <a:ext cx="0" cy="144016"/>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4364070" y="2859782"/>
            <a:ext cx="0" cy="144016"/>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3869269" y="2499742"/>
            <a:ext cx="144016"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689105" y="2489886"/>
            <a:ext cx="144016"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995936" y="2211710"/>
            <a:ext cx="550151" cy="523220"/>
          </a:xfrm>
          <a:prstGeom prst="rect">
            <a:avLst/>
          </a:prstGeom>
          <a:noFill/>
          <a:ln>
            <a:noFill/>
          </a:ln>
        </p:spPr>
        <p:txBody>
          <a:bodyPr wrap="none" rtlCol="0">
            <a:spAutoFit/>
          </a:bodyPr>
          <a:lstStyle/>
          <a:p>
            <a:r>
              <a:rPr lang="en-US" altLang="zh-CN" sz="2800" b="1" dirty="0" smtClean="0">
                <a:solidFill>
                  <a:schemeClr val="bg1">
                    <a:lumMod val="65000"/>
                  </a:schemeClr>
                </a:solidFill>
              </a:rPr>
              <a:t>24</a:t>
            </a:r>
            <a:endParaRPr lang="zh-CN" altLang="en-US" sz="2800" b="1" dirty="0">
              <a:solidFill>
                <a:schemeClr val="bg1">
                  <a:lumMod val="65000"/>
                </a:schemeClr>
              </a:solidFill>
            </a:endParaRPr>
          </a:p>
        </p:txBody>
      </p:sp>
      <p:sp>
        <p:nvSpPr>
          <p:cNvPr id="11" name="TextBox 10"/>
          <p:cNvSpPr txBox="1"/>
          <p:nvPr/>
        </p:nvSpPr>
        <p:spPr>
          <a:xfrm>
            <a:off x="4408520" y="2325925"/>
            <a:ext cx="322524" cy="400110"/>
          </a:xfrm>
          <a:prstGeom prst="rect">
            <a:avLst/>
          </a:prstGeom>
          <a:noFill/>
        </p:spPr>
        <p:txBody>
          <a:bodyPr wrap="none" rtlCol="0">
            <a:spAutoFit/>
          </a:bodyPr>
          <a:lstStyle/>
          <a:p>
            <a:r>
              <a:rPr lang="en-US" altLang="zh-CN" sz="2000" b="1" dirty="0" smtClean="0">
                <a:solidFill>
                  <a:schemeClr val="bg1">
                    <a:lumMod val="65000"/>
                  </a:schemeClr>
                </a:solidFill>
              </a:rPr>
              <a:t>h</a:t>
            </a:r>
            <a:endParaRPr lang="zh-CN" altLang="en-US" sz="2000" b="1" dirty="0">
              <a:solidFill>
                <a:schemeClr val="bg1">
                  <a:lumMod val="65000"/>
                </a:schemeClr>
              </a:solidFill>
            </a:endParaRPr>
          </a:p>
        </p:txBody>
      </p:sp>
      <p:sp>
        <p:nvSpPr>
          <p:cNvPr id="12" name="椭圆 11"/>
          <p:cNvSpPr/>
          <p:nvPr/>
        </p:nvSpPr>
        <p:spPr>
          <a:xfrm>
            <a:off x="877592" y="2532797"/>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p:nvPr/>
        </p:nvCxnSpPr>
        <p:spPr>
          <a:xfrm flipV="1">
            <a:off x="937098" y="1795374"/>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41" name="文本框 19"/>
          <p:cNvSpPr txBox="1"/>
          <p:nvPr/>
        </p:nvSpPr>
        <p:spPr bwMode="auto">
          <a:xfrm>
            <a:off x="338450" y="1405701"/>
            <a:ext cx="1411402" cy="438582"/>
          </a:xfrm>
          <a:prstGeom prst="rect">
            <a:avLst/>
          </a:prstGeom>
          <a:noFill/>
        </p:spPr>
        <p:txBody>
          <a:bodyPr wrap="square" lIns="68580" tIns="34290" rIns="68580" bIns="34290">
            <a:spAutoFit/>
          </a:bodyPr>
          <a:lstStyle/>
          <a:p>
            <a:pPr algn="ct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提供给员工完善方便的个人自主平台</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3" name="文本框 19"/>
          <p:cNvSpPr txBox="1"/>
          <p:nvPr/>
        </p:nvSpPr>
        <p:spPr bwMode="auto">
          <a:xfrm>
            <a:off x="1115616" y="3357304"/>
            <a:ext cx="1296144" cy="438582"/>
          </a:xfrm>
          <a:prstGeom prst="rect">
            <a:avLst/>
          </a:prstGeom>
          <a:noFill/>
        </p:spPr>
        <p:txBody>
          <a:bodyPr wrap="square" lIns="68580" tIns="34290" rIns="68580" bIns="34290">
            <a:spAutoFit/>
          </a:bodyPr>
          <a:lstStyle/>
          <a:p>
            <a:pPr algn="ct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有效地帮助员工记录每一天的工作成效</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4" name="文本框 19"/>
          <p:cNvSpPr txBox="1"/>
          <p:nvPr/>
        </p:nvSpPr>
        <p:spPr bwMode="auto">
          <a:xfrm>
            <a:off x="1590914" y="987574"/>
            <a:ext cx="2188998" cy="438582"/>
          </a:xfrm>
          <a:prstGeom prst="rect">
            <a:avLst/>
          </a:prstGeom>
          <a:noFill/>
        </p:spPr>
        <p:txBody>
          <a:bodyPr wrap="square" lIns="68580" tIns="34290" rIns="68580" bIns="34290">
            <a:spAutoFit/>
          </a:bodyPr>
          <a:lstStyle/>
          <a:p>
            <a:pPr algn="ct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依次输入多次多点使用，多级输入自动汇总，多点输入单点聚合</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5" name="文本框 19"/>
          <p:cNvSpPr txBox="1"/>
          <p:nvPr/>
        </p:nvSpPr>
        <p:spPr bwMode="auto">
          <a:xfrm>
            <a:off x="2357265" y="3812944"/>
            <a:ext cx="1913746" cy="623248"/>
          </a:xfrm>
          <a:prstGeom prst="rect">
            <a:avLst/>
          </a:prstGeom>
          <a:noFill/>
        </p:spPr>
        <p:txBody>
          <a:bodyPr wrap="square" lIns="68580" tIns="34290" rIns="68580" bIns="34290">
            <a:spAutoFit/>
          </a:bodyPr>
          <a:lstStyle/>
          <a:p>
            <a:pPr algn="ct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不断提供给员工岗位知识、公司历程、专家信息，时刻辅助员工高德学习工作与成长</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6" name="文本框 19"/>
          <p:cNvSpPr txBox="1"/>
          <p:nvPr/>
        </p:nvSpPr>
        <p:spPr bwMode="auto">
          <a:xfrm>
            <a:off x="4427984" y="771550"/>
            <a:ext cx="1690695" cy="438582"/>
          </a:xfrm>
          <a:prstGeom prst="rect">
            <a:avLst/>
          </a:prstGeom>
          <a:noFill/>
        </p:spPr>
        <p:txBody>
          <a:bodyPr wrap="square" lIns="68580" tIns="34290" rIns="68580" bIns="34290">
            <a:spAutoFit/>
          </a:bodyPr>
          <a:lstStyle/>
          <a:p>
            <a:pPr algn="ctr">
              <a:lnSpc>
                <a:spcPct val="120000"/>
              </a:lnSpc>
            </a:pPr>
            <a:r>
              <a:rPr lang="zh-CN" altLang="en-US" sz="1000" b="1" dirty="0">
                <a:solidFill>
                  <a:schemeClr val="tx1">
                    <a:lumMod val="75000"/>
                    <a:lumOff val="25000"/>
                  </a:schemeClr>
                </a:solidFill>
                <a:latin typeface="微软雅黑" pitchFamily="34" charset="-122"/>
                <a:ea typeface="微软雅黑" pitchFamily="34" charset="-122"/>
              </a:rPr>
              <a:t>实现</a:t>
            </a:r>
            <a:r>
              <a:rPr lang="zh-CN" altLang="en-US" sz="1000" b="1" dirty="0" smtClean="0">
                <a:solidFill>
                  <a:schemeClr val="tx1">
                    <a:lumMod val="75000"/>
                    <a:lumOff val="25000"/>
                  </a:schemeClr>
                </a:solidFill>
                <a:latin typeface="微软雅黑" pitchFamily="34" charset="-122"/>
                <a:ea typeface="微软雅黑" pitchFamily="34" charset="-122"/>
              </a:rPr>
              <a:t>客观的公司考核，使每位员工的成绩都能够呈现</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7" name="文本框 19"/>
          <p:cNvSpPr txBox="1"/>
          <p:nvPr/>
        </p:nvSpPr>
        <p:spPr bwMode="auto">
          <a:xfrm>
            <a:off x="5797131" y="1347614"/>
            <a:ext cx="2231253" cy="438582"/>
          </a:xfrm>
          <a:prstGeom prst="rect">
            <a:avLst/>
          </a:prstGeom>
          <a:noFill/>
        </p:spPr>
        <p:txBody>
          <a:bodyPr wrap="square" lIns="68580" tIns="34290" rIns="68580" bIns="34290">
            <a:spAutoFit/>
          </a:bodyPr>
          <a:lstStyle/>
          <a:p>
            <a:pPr algn="ct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提供给员工一个工作、资源、学习、绩效四位一体的工作平台</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8" name="文本框 19"/>
          <p:cNvSpPr txBox="1"/>
          <p:nvPr/>
        </p:nvSpPr>
        <p:spPr bwMode="auto">
          <a:xfrm>
            <a:off x="4990923" y="3532678"/>
            <a:ext cx="1885333" cy="623248"/>
          </a:xfrm>
          <a:prstGeom prst="rect">
            <a:avLst/>
          </a:prstGeom>
          <a:noFill/>
        </p:spPr>
        <p:txBody>
          <a:bodyPr wrap="square" lIns="68580" tIns="34290" rIns="68580" bIns="34290">
            <a:spAutoFit/>
          </a:bodyPr>
          <a:lstStyle/>
          <a:p>
            <a:pPr algn="ct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系统更加智能化、傻瓜化、移动化使得空隙时间得以利用，更高的工作效率</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50" name="椭圆 49"/>
          <p:cNvSpPr/>
          <p:nvPr/>
        </p:nvSpPr>
        <p:spPr>
          <a:xfrm>
            <a:off x="2508772" y="2125565"/>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p:nvPr/>
        </p:nvCxnSpPr>
        <p:spPr>
          <a:xfrm flipV="1">
            <a:off x="2568278" y="1388142"/>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52" name="椭圆 51"/>
          <p:cNvSpPr/>
          <p:nvPr/>
        </p:nvSpPr>
        <p:spPr>
          <a:xfrm>
            <a:off x="5088558" y="1924345"/>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flipV="1">
            <a:off x="5148064" y="1186922"/>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a:off x="6829252" y="2539283"/>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5" name="直接连接符 54"/>
          <p:cNvCxnSpPr/>
          <p:nvPr/>
        </p:nvCxnSpPr>
        <p:spPr>
          <a:xfrm flipV="1">
            <a:off x="6888758" y="1801860"/>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56" name="椭圆 55"/>
          <p:cNvSpPr/>
          <p:nvPr/>
        </p:nvSpPr>
        <p:spPr>
          <a:xfrm>
            <a:off x="1686757" y="2463216"/>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7" name="直接连接符 56"/>
          <p:cNvCxnSpPr/>
          <p:nvPr/>
        </p:nvCxnSpPr>
        <p:spPr>
          <a:xfrm flipV="1">
            <a:off x="1749852" y="2585034"/>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58" name="椭圆 57"/>
          <p:cNvSpPr/>
          <p:nvPr/>
        </p:nvSpPr>
        <p:spPr>
          <a:xfrm>
            <a:off x="3275856" y="2929362"/>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p:nvPr/>
        </p:nvCxnSpPr>
        <p:spPr>
          <a:xfrm flipV="1">
            <a:off x="3338951" y="3051180"/>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60" name="椭圆 59"/>
          <p:cNvSpPr/>
          <p:nvPr/>
        </p:nvSpPr>
        <p:spPr>
          <a:xfrm>
            <a:off x="5749132" y="2715766"/>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直接连接符 60"/>
          <p:cNvCxnSpPr/>
          <p:nvPr/>
        </p:nvCxnSpPr>
        <p:spPr>
          <a:xfrm flipV="1">
            <a:off x="5812227" y="2837584"/>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0693425"/>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0"/>
                                        <p:tgtEl>
                                          <p:spTgt spid="14"/>
                                        </p:tgtEl>
                                      </p:cBhvr>
                                    </p:animEffect>
                                    <p:anim calcmode="lin" valueType="num">
                                      <p:cBhvr>
                                        <p:cTn id="18" dur="1000" fill="hold"/>
                                        <p:tgtEl>
                                          <p:spTgt spid="14"/>
                                        </p:tgtEl>
                                        <p:attrNameLst>
                                          <p:attrName>ppt_x</p:attrName>
                                        </p:attrNameLst>
                                      </p:cBhvr>
                                      <p:tavLst>
                                        <p:tav tm="0">
                                          <p:val>
                                            <p:strVal val="#ppt_x"/>
                                          </p:val>
                                        </p:tav>
                                        <p:tav tm="100000">
                                          <p:val>
                                            <p:strVal val="#ppt_x"/>
                                          </p:val>
                                        </p:tav>
                                      </p:tavLst>
                                    </p:anim>
                                    <p:anim calcmode="lin" valueType="num">
                                      <p:cBhvr>
                                        <p:cTn id="19" dur="1000" fill="hold"/>
                                        <p:tgtEl>
                                          <p:spTgt spid="1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1000"/>
                                        <p:tgtEl>
                                          <p:spTgt spid="41"/>
                                        </p:tgtEl>
                                      </p:cBhvr>
                                    </p:animEffect>
                                    <p:anim calcmode="lin" valueType="num">
                                      <p:cBhvr>
                                        <p:cTn id="23" dur="1000" fill="hold"/>
                                        <p:tgtEl>
                                          <p:spTgt spid="41"/>
                                        </p:tgtEl>
                                        <p:attrNameLst>
                                          <p:attrName>ppt_x</p:attrName>
                                        </p:attrNameLst>
                                      </p:cBhvr>
                                      <p:tavLst>
                                        <p:tav tm="0">
                                          <p:val>
                                            <p:strVal val="#ppt_x"/>
                                          </p:val>
                                        </p:tav>
                                        <p:tav tm="100000">
                                          <p:val>
                                            <p:strVal val="#ppt_x"/>
                                          </p:val>
                                        </p:tav>
                                      </p:tavLst>
                                    </p:anim>
                                    <p:anim calcmode="lin" valueType="num">
                                      <p:cBhvr>
                                        <p:cTn id="24"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3"/>
                                        </p:tgtEl>
                                        <p:attrNameLst>
                                          <p:attrName>style.visibility</p:attrName>
                                        </p:attrNameLst>
                                      </p:cBhvr>
                                      <p:to>
                                        <p:strVal val="visible"/>
                                      </p:to>
                                    </p:set>
                                    <p:animEffect transition="in" filter="fade">
                                      <p:cBhvr>
                                        <p:cTn id="29" dur="1000"/>
                                        <p:tgtEl>
                                          <p:spTgt spid="43"/>
                                        </p:tgtEl>
                                      </p:cBhvr>
                                    </p:animEffect>
                                    <p:anim calcmode="lin" valueType="num">
                                      <p:cBhvr>
                                        <p:cTn id="30" dur="1000" fill="hold"/>
                                        <p:tgtEl>
                                          <p:spTgt spid="43"/>
                                        </p:tgtEl>
                                        <p:attrNameLst>
                                          <p:attrName>ppt_x</p:attrName>
                                        </p:attrNameLst>
                                      </p:cBhvr>
                                      <p:tavLst>
                                        <p:tav tm="0">
                                          <p:val>
                                            <p:strVal val="#ppt_x"/>
                                          </p:val>
                                        </p:tav>
                                        <p:tav tm="100000">
                                          <p:val>
                                            <p:strVal val="#ppt_x"/>
                                          </p:val>
                                        </p:tav>
                                      </p:tavLst>
                                    </p:anim>
                                    <p:anim calcmode="lin" valueType="num">
                                      <p:cBhvr>
                                        <p:cTn id="31" dur="1000" fill="hold"/>
                                        <p:tgtEl>
                                          <p:spTgt spid="43"/>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1000"/>
                                        <p:tgtEl>
                                          <p:spTgt spid="57"/>
                                        </p:tgtEl>
                                      </p:cBhvr>
                                    </p:animEffect>
                                    <p:anim calcmode="lin" valueType="num">
                                      <p:cBhvr>
                                        <p:cTn id="35" dur="1000" fill="hold"/>
                                        <p:tgtEl>
                                          <p:spTgt spid="57"/>
                                        </p:tgtEl>
                                        <p:attrNameLst>
                                          <p:attrName>ppt_x</p:attrName>
                                        </p:attrNameLst>
                                      </p:cBhvr>
                                      <p:tavLst>
                                        <p:tav tm="0">
                                          <p:val>
                                            <p:strVal val="#ppt_x"/>
                                          </p:val>
                                        </p:tav>
                                        <p:tav tm="100000">
                                          <p:val>
                                            <p:strVal val="#ppt_x"/>
                                          </p:val>
                                        </p:tav>
                                      </p:tavLst>
                                    </p:anim>
                                    <p:anim calcmode="lin" valueType="num">
                                      <p:cBhvr>
                                        <p:cTn id="36" dur="1000" fill="hold"/>
                                        <p:tgtEl>
                                          <p:spTgt spid="57"/>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animEffect transition="in" filter="fade">
                                      <p:cBhvr>
                                        <p:cTn id="39" dur="1000"/>
                                        <p:tgtEl>
                                          <p:spTgt spid="56"/>
                                        </p:tgtEl>
                                      </p:cBhvr>
                                    </p:animEffect>
                                    <p:anim calcmode="lin" valueType="num">
                                      <p:cBhvr>
                                        <p:cTn id="40" dur="1000" fill="hold"/>
                                        <p:tgtEl>
                                          <p:spTgt spid="56"/>
                                        </p:tgtEl>
                                        <p:attrNameLst>
                                          <p:attrName>ppt_x</p:attrName>
                                        </p:attrNameLst>
                                      </p:cBhvr>
                                      <p:tavLst>
                                        <p:tav tm="0">
                                          <p:val>
                                            <p:strVal val="#ppt_x"/>
                                          </p:val>
                                        </p:tav>
                                        <p:tav tm="100000">
                                          <p:val>
                                            <p:strVal val="#ppt_x"/>
                                          </p:val>
                                        </p:tav>
                                      </p:tavLst>
                                    </p:anim>
                                    <p:anim calcmode="lin" valueType="num">
                                      <p:cBhvr>
                                        <p:cTn id="41"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50"/>
                                        </p:tgtEl>
                                        <p:attrNameLst>
                                          <p:attrName>style.visibility</p:attrName>
                                        </p:attrNameLst>
                                      </p:cBhvr>
                                      <p:to>
                                        <p:strVal val="visible"/>
                                      </p:to>
                                    </p:set>
                                    <p:animEffect transition="in" filter="fade">
                                      <p:cBhvr>
                                        <p:cTn id="46" dur="1000"/>
                                        <p:tgtEl>
                                          <p:spTgt spid="50"/>
                                        </p:tgtEl>
                                      </p:cBhvr>
                                    </p:animEffect>
                                    <p:anim calcmode="lin" valueType="num">
                                      <p:cBhvr>
                                        <p:cTn id="47" dur="1000" fill="hold"/>
                                        <p:tgtEl>
                                          <p:spTgt spid="50"/>
                                        </p:tgtEl>
                                        <p:attrNameLst>
                                          <p:attrName>ppt_x</p:attrName>
                                        </p:attrNameLst>
                                      </p:cBhvr>
                                      <p:tavLst>
                                        <p:tav tm="0">
                                          <p:val>
                                            <p:strVal val="#ppt_x"/>
                                          </p:val>
                                        </p:tav>
                                        <p:tav tm="100000">
                                          <p:val>
                                            <p:strVal val="#ppt_x"/>
                                          </p:val>
                                        </p:tav>
                                      </p:tavLst>
                                    </p:anim>
                                    <p:anim calcmode="lin" valueType="num">
                                      <p:cBhvr>
                                        <p:cTn id="48" dur="1000" fill="hold"/>
                                        <p:tgtEl>
                                          <p:spTgt spid="50"/>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51"/>
                                        </p:tgtEl>
                                        <p:attrNameLst>
                                          <p:attrName>style.visibility</p:attrName>
                                        </p:attrNameLst>
                                      </p:cBhvr>
                                      <p:to>
                                        <p:strVal val="visible"/>
                                      </p:to>
                                    </p:set>
                                    <p:animEffect transition="in" filter="fade">
                                      <p:cBhvr>
                                        <p:cTn id="51" dur="1000"/>
                                        <p:tgtEl>
                                          <p:spTgt spid="51"/>
                                        </p:tgtEl>
                                      </p:cBhvr>
                                    </p:animEffect>
                                    <p:anim calcmode="lin" valueType="num">
                                      <p:cBhvr>
                                        <p:cTn id="52" dur="1000" fill="hold"/>
                                        <p:tgtEl>
                                          <p:spTgt spid="51"/>
                                        </p:tgtEl>
                                        <p:attrNameLst>
                                          <p:attrName>ppt_x</p:attrName>
                                        </p:attrNameLst>
                                      </p:cBhvr>
                                      <p:tavLst>
                                        <p:tav tm="0">
                                          <p:val>
                                            <p:strVal val="#ppt_x"/>
                                          </p:val>
                                        </p:tav>
                                        <p:tav tm="100000">
                                          <p:val>
                                            <p:strVal val="#ppt_x"/>
                                          </p:val>
                                        </p:tav>
                                      </p:tavLst>
                                    </p:anim>
                                    <p:anim calcmode="lin" valueType="num">
                                      <p:cBhvr>
                                        <p:cTn id="53" dur="1000" fill="hold"/>
                                        <p:tgtEl>
                                          <p:spTgt spid="5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44"/>
                                        </p:tgtEl>
                                        <p:attrNameLst>
                                          <p:attrName>style.visibility</p:attrName>
                                        </p:attrNameLst>
                                      </p:cBhvr>
                                      <p:to>
                                        <p:strVal val="visible"/>
                                      </p:to>
                                    </p:set>
                                    <p:animEffect transition="in" filter="fade">
                                      <p:cBhvr>
                                        <p:cTn id="56" dur="1000"/>
                                        <p:tgtEl>
                                          <p:spTgt spid="44"/>
                                        </p:tgtEl>
                                      </p:cBhvr>
                                    </p:animEffect>
                                    <p:anim calcmode="lin" valueType="num">
                                      <p:cBhvr>
                                        <p:cTn id="57" dur="1000" fill="hold"/>
                                        <p:tgtEl>
                                          <p:spTgt spid="44"/>
                                        </p:tgtEl>
                                        <p:attrNameLst>
                                          <p:attrName>ppt_x</p:attrName>
                                        </p:attrNameLst>
                                      </p:cBhvr>
                                      <p:tavLst>
                                        <p:tav tm="0">
                                          <p:val>
                                            <p:strVal val="#ppt_x"/>
                                          </p:val>
                                        </p:tav>
                                        <p:tav tm="100000">
                                          <p:val>
                                            <p:strVal val="#ppt_x"/>
                                          </p:val>
                                        </p:tav>
                                      </p:tavLst>
                                    </p:anim>
                                    <p:anim calcmode="lin" valueType="num">
                                      <p:cBhvr>
                                        <p:cTn id="58"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58"/>
                                        </p:tgtEl>
                                        <p:attrNameLst>
                                          <p:attrName>style.visibility</p:attrName>
                                        </p:attrNameLst>
                                      </p:cBhvr>
                                      <p:to>
                                        <p:strVal val="visible"/>
                                      </p:to>
                                    </p:set>
                                    <p:animEffect transition="in" filter="fade">
                                      <p:cBhvr>
                                        <p:cTn id="63" dur="1000"/>
                                        <p:tgtEl>
                                          <p:spTgt spid="58"/>
                                        </p:tgtEl>
                                      </p:cBhvr>
                                    </p:animEffect>
                                    <p:anim calcmode="lin" valueType="num">
                                      <p:cBhvr>
                                        <p:cTn id="64" dur="1000" fill="hold"/>
                                        <p:tgtEl>
                                          <p:spTgt spid="58"/>
                                        </p:tgtEl>
                                        <p:attrNameLst>
                                          <p:attrName>ppt_x</p:attrName>
                                        </p:attrNameLst>
                                      </p:cBhvr>
                                      <p:tavLst>
                                        <p:tav tm="0">
                                          <p:val>
                                            <p:strVal val="#ppt_x"/>
                                          </p:val>
                                        </p:tav>
                                        <p:tav tm="100000">
                                          <p:val>
                                            <p:strVal val="#ppt_x"/>
                                          </p:val>
                                        </p:tav>
                                      </p:tavLst>
                                    </p:anim>
                                    <p:anim calcmode="lin" valueType="num">
                                      <p:cBhvr>
                                        <p:cTn id="65" dur="1000" fill="hold"/>
                                        <p:tgtEl>
                                          <p:spTgt spid="58"/>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0"/>
                                  </p:stCondLst>
                                  <p:childTnLst>
                                    <p:set>
                                      <p:cBhvr>
                                        <p:cTn id="67" dur="1" fill="hold">
                                          <p:stCondLst>
                                            <p:cond delay="0"/>
                                          </p:stCondLst>
                                        </p:cTn>
                                        <p:tgtEl>
                                          <p:spTgt spid="59"/>
                                        </p:tgtEl>
                                        <p:attrNameLst>
                                          <p:attrName>style.visibility</p:attrName>
                                        </p:attrNameLst>
                                      </p:cBhvr>
                                      <p:to>
                                        <p:strVal val="visible"/>
                                      </p:to>
                                    </p:set>
                                    <p:animEffect transition="in" filter="fade">
                                      <p:cBhvr>
                                        <p:cTn id="68" dur="1000"/>
                                        <p:tgtEl>
                                          <p:spTgt spid="59"/>
                                        </p:tgtEl>
                                      </p:cBhvr>
                                    </p:animEffect>
                                    <p:anim calcmode="lin" valueType="num">
                                      <p:cBhvr>
                                        <p:cTn id="69" dur="1000" fill="hold"/>
                                        <p:tgtEl>
                                          <p:spTgt spid="59"/>
                                        </p:tgtEl>
                                        <p:attrNameLst>
                                          <p:attrName>ppt_x</p:attrName>
                                        </p:attrNameLst>
                                      </p:cBhvr>
                                      <p:tavLst>
                                        <p:tav tm="0">
                                          <p:val>
                                            <p:strVal val="#ppt_x"/>
                                          </p:val>
                                        </p:tav>
                                        <p:tav tm="100000">
                                          <p:val>
                                            <p:strVal val="#ppt_x"/>
                                          </p:val>
                                        </p:tav>
                                      </p:tavLst>
                                    </p:anim>
                                    <p:anim calcmode="lin" valueType="num">
                                      <p:cBhvr>
                                        <p:cTn id="70" dur="1000" fill="hold"/>
                                        <p:tgtEl>
                                          <p:spTgt spid="59"/>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fade">
                                      <p:cBhvr>
                                        <p:cTn id="73" dur="1000"/>
                                        <p:tgtEl>
                                          <p:spTgt spid="45"/>
                                        </p:tgtEl>
                                      </p:cBhvr>
                                    </p:animEffect>
                                    <p:anim calcmode="lin" valueType="num">
                                      <p:cBhvr>
                                        <p:cTn id="74" dur="1000" fill="hold"/>
                                        <p:tgtEl>
                                          <p:spTgt spid="45"/>
                                        </p:tgtEl>
                                        <p:attrNameLst>
                                          <p:attrName>ppt_x</p:attrName>
                                        </p:attrNameLst>
                                      </p:cBhvr>
                                      <p:tavLst>
                                        <p:tav tm="0">
                                          <p:val>
                                            <p:strVal val="#ppt_x"/>
                                          </p:val>
                                        </p:tav>
                                        <p:tav tm="100000">
                                          <p:val>
                                            <p:strVal val="#ppt_x"/>
                                          </p:val>
                                        </p:tav>
                                      </p:tavLst>
                                    </p:anim>
                                    <p:anim calcmode="lin" valueType="num">
                                      <p:cBhvr>
                                        <p:cTn id="75"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grpId="0" nodeType="clickEffect">
                                  <p:stCondLst>
                                    <p:cond delay="0"/>
                                  </p:stCondLst>
                                  <p:childTnLst>
                                    <p:set>
                                      <p:cBhvr>
                                        <p:cTn id="79" dur="1" fill="hold">
                                          <p:stCondLst>
                                            <p:cond delay="0"/>
                                          </p:stCondLst>
                                        </p:cTn>
                                        <p:tgtEl>
                                          <p:spTgt spid="52"/>
                                        </p:tgtEl>
                                        <p:attrNameLst>
                                          <p:attrName>style.visibility</p:attrName>
                                        </p:attrNameLst>
                                      </p:cBhvr>
                                      <p:to>
                                        <p:strVal val="visible"/>
                                      </p:to>
                                    </p:set>
                                    <p:animEffect transition="in" filter="fade">
                                      <p:cBhvr>
                                        <p:cTn id="80" dur="1000"/>
                                        <p:tgtEl>
                                          <p:spTgt spid="52"/>
                                        </p:tgtEl>
                                      </p:cBhvr>
                                    </p:animEffect>
                                    <p:anim calcmode="lin" valueType="num">
                                      <p:cBhvr>
                                        <p:cTn id="81" dur="1000" fill="hold"/>
                                        <p:tgtEl>
                                          <p:spTgt spid="52"/>
                                        </p:tgtEl>
                                        <p:attrNameLst>
                                          <p:attrName>ppt_x</p:attrName>
                                        </p:attrNameLst>
                                      </p:cBhvr>
                                      <p:tavLst>
                                        <p:tav tm="0">
                                          <p:val>
                                            <p:strVal val="#ppt_x"/>
                                          </p:val>
                                        </p:tav>
                                        <p:tav tm="100000">
                                          <p:val>
                                            <p:strVal val="#ppt_x"/>
                                          </p:val>
                                        </p:tav>
                                      </p:tavLst>
                                    </p:anim>
                                    <p:anim calcmode="lin" valueType="num">
                                      <p:cBhvr>
                                        <p:cTn id="82" dur="1000" fill="hold"/>
                                        <p:tgtEl>
                                          <p:spTgt spid="52"/>
                                        </p:tgtEl>
                                        <p:attrNameLst>
                                          <p:attrName>ppt_y</p:attrName>
                                        </p:attrNameLst>
                                      </p:cBhvr>
                                      <p:tavLst>
                                        <p:tav tm="0">
                                          <p:val>
                                            <p:strVal val="#ppt_y+.1"/>
                                          </p:val>
                                        </p:tav>
                                        <p:tav tm="100000">
                                          <p:val>
                                            <p:strVal val="#ppt_y"/>
                                          </p:val>
                                        </p:tav>
                                      </p:tavLst>
                                    </p:anim>
                                  </p:childTnLst>
                                </p:cTn>
                              </p:par>
                              <p:par>
                                <p:cTn id="83" presetID="42" presetClass="entr" presetSubtype="0" fill="hold" nodeType="withEffect">
                                  <p:stCondLst>
                                    <p:cond delay="0"/>
                                  </p:stCondLst>
                                  <p:childTnLst>
                                    <p:set>
                                      <p:cBhvr>
                                        <p:cTn id="84" dur="1" fill="hold">
                                          <p:stCondLst>
                                            <p:cond delay="0"/>
                                          </p:stCondLst>
                                        </p:cTn>
                                        <p:tgtEl>
                                          <p:spTgt spid="53"/>
                                        </p:tgtEl>
                                        <p:attrNameLst>
                                          <p:attrName>style.visibility</p:attrName>
                                        </p:attrNameLst>
                                      </p:cBhvr>
                                      <p:to>
                                        <p:strVal val="visible"/>
                                      </p:to>
                                    </p:set>
                                    <p:animEffect transition="in" filter="fade">
                                      <p:cBhvr>
                                        <p:cTn id="85" dur="1000"/>
                                        <p:tgtEl>
                                          <p:spTgt spid="53"/>
                                        </p:tgtEl>
                                      </p:cBhvr>
                                    </p:animEffect>
                                    <p:anim calcmode="lin" valueType="num">
                                      <p:cBhvr>
                                        <p:cTn id="86" dur="1000" fill="hold"/>
                                        <p:tgtEl>
                                          <p:spTgt spid="53"/>
                                        </p:tgtEl>
                                        <p:attrNameLst>
                                          <p:attrName>ppt_x</p:attrName>
                                        </p:attrNameLst>
                                      </p:cBhvr>
                                      <p:tavLst>
                                        <p:tav tm="0">
                                          <p:val>
                                            <p:strVal val="#ppt_x"/>
                                          </p:val>
                                        </p:tav>
                                        <p:tav tm="100000">
                                          <p:val>
                                            <p:strVal val="#ppt_x"/>
                                          </p:val>
                                        </p:tav>
                                      </p:tavLst>
                                    </p:anim>
                                    <p:anim calcmode="lin" valueType="num">
                                      <p:cBhvr>
                                        <p:cTn id="87" dur="1000" fill="hold"/>
                                        <p:tgtEl>
                                          <p:spTgt spid="53"/>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0"/>
                                  </p:stCondLst>
                                  <p:childTnLst>
                                    <p:set>
                                      <p:cBhvr>
                                        <p:cTn id="89" dur="1" fill="hold">
                                          <p:stCondLst>
                                            <p:cond delay="0"/>
                                          </p:stCondLst>
                                        </p:cTn>
                                        <p:tgtEl>
                                          <p:spTgt spid="46"/>
                                        </p:tgtEl>
                                        <p:attrNameLst>
                                          <p:attrName>style.visibility</p:attrName>
                                        </p:attrNameLst>
                                      </p:cBhvr>
                                      <p:to>
                                        <p:strVal val="visible"/>
                                      </p:to>
                                    </p:set>
                                    <p:animEffect transition="in" filter="fade">
                                      <p:cBhvr>
                                        <p:cTn id="90" dur="1000"/>
                                        <p:tgtEl>
                                          <p:spTgt spid="46"/>
                                        </p:tgtEl>
                                      </p:cBhvr>
                                    </p:animEffect>
                                    <p:anim calcmode="lin" valueType="num">
                                      <p:cBhvr>
                                        <p:cTn id="91" dur="1000" fill="hold"/>
                                        <p:tgtEl>
                                          <p:spTgt spid="46"/>
                                        </p:tgtEl>
                                        <p:attrNameLst>
                                          <p:attrName>ppt_x</p:attrName>
                                        </p:attrNameLst>
                                      </p:cBhvr>
                                      <p:tavLst>
                                        <p:tav tm="0">
                                          <p:val>
                                            <p:strVal val="#ppt_x"/>
                                          </p:val>
                                        </p:tav>
                                        <p:tav tm="100000">
                                          <p:val>
                                            <p:strVal val="#ppt_x"/>
                                          </p:val>
                                        </p:tav>
                                      </p:tavLst>
                                    </p:anim>
                                    <p:anim calcmode="lin" valueType="num">
                                      <p:cBhvr>
                                        <p:cTn id="92"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42" presetClass="entr" presetSubtype="0" fill="hold" grpId="0" nodeType="clickEffect">
                                  <p:stCondLst>
                                    <p:cond delay="0"/>
                                  </p:stCondLst>
                                  <p:childTnLst>
                                    <p:set>
                                      <p:cBhvr>
                                        <p:cTn id="96" dur="1" fill="hold">
                                          <p:stCondLst>
                                            <p:cond delay="0"/>
                                          </p:stCondLst>
                                        </p:cTn>
                                        <p:tgtEl>
                                          <p:spTgt spid="60"/>
                                        </p:tgtEl>
                                        <p:attrNameLst>
                                          <p:attrName>style.visibility</p:attrName>
                                        </p:attrNameLst>
                                      </p:cBhvr>
                                      <p:to>
                                        <p:strVal val="visible"/>
                                      </p:to>
                                    </p:set>
                                    <p:animEffect transition="in" filter="fade">
                                      <p:cBhvr>
                                        <p:cTn id="97" dur="1000"/>
                                        <p:tgtEl>
                                          <p:spTgt spid="60"/>
                                        </p:tgtEl>
                                      </p:cBhvr>
                                    </p:animEffect>
                                    <p:anim calcmode="lin" valueType="num">
                                      <p:cBhvr>
                                        <p:cTn id="98" dur="1000" fill="hold"/>
                                        <p:tgtEl>
                                          <p:spTgt spid="60"/>
                                        </p:tgtEl>
                                        <p:attrNameLst>
                                          <p:attrName>ppt_x</p:attrName>
                                        </p:attrNameLst>
                                      </p:cBhvr>
                                      <p:tavLst>
                                        <p:tav tm="0">
                                          <p:val>
                                            <p:strVal val="#ppt_x"/>
                                          </p:val>
                                        </p:tav>
                                        <p:tav tm="100000">
                                          <p:val>
                                            <p:strVal val="#ppt_x"/>
                                          </p:val>
                                        </p:tav>
                                      </p:tavLst>
                                    </p:anim>
                                    <p:anim calcmode="lin" valueType="num">
                                      <p:cBhvr>
                                        <p:cTn id="99" dur="1000" fill="hold"/>
                                        <p:tgtEl>
                                          <p:spTgt spid="60"/>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61"/>
                                        </p:tgtEl>
                                        <p:attrNameLst>
                                          <p:attrName>style.visibility</p:attrName>
                                        </p:attrNameLst>
                                      </p:cBhvr>
                                      <p:to>
                                        <p:strVal val="visible"/>
                                      </p:to>
                                    </p:set>
                                    <p:animEffect transition="in" filter="fade">
                                      <p:cBhvr>
                                        <p:cTn id="102" dur="1000"/>
                                        <p:tgtEl>
                                          <p:spTgt spid="61"/>
                                        </p:tgtEl>
                                      </p:cBhvr>
                                    </p:animEffect>
                                    <p:anim calcmode="lin" valueType="num">
                                      <p:cBhvr>
                                        <p:cTn id="103" dur="1000" fill="hold"/>
                                        <p:tgtEl>
                                          <p:spTgt spid="61"/>
                                        </p:tgtEl>
                                        <p:attrNameLst>
                                          <p:attrName>ppt_x</p:attrName>
                                        </p:attrNameLst>
                                      </p:cBhvr>
                                      <p:tavLst>
                                        <p:tav tm="0">
                                          <p:val>
                                            <p:strVal val="#ppt_x"/>
                                          </p:val>
                                        </p:tav>
                                        <p:tav tm="100000">
                                          <p:val>
                                            <p:strVal val="#ppt_x"/>
                                          </p:val>
                                        </p:tav>
                                      </p:tavLst>
                                    </p:anim>
                                    <p:anim calcmode="lin" valueType="num">
                                      <p:cBhvr>
                                        <p:cTn id="104" dur="1000" fill="hold"/>
                                        <p:tgtEl>
                                          <p:spTgt spid="61"/>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48"/>
                                        </p:tgtEl>
                                        <p:attrNameLst>
                                          <p:attrName>style.visibility</p:attrName>
                                        </p:attrNameLst>
                                      </p:cBhvr>
                                      <p:to>
                                        <p:strVal val="visible"/>
                                      </p:to>
                                    </p:set>
                                    <p:animEffect transition="in" filter="fade">
                                      <p:cBhvr>
                                        <p:cTn id="107" dur="1000"/>
                                        <p:tgtEl>
                                          <p:spTgt spid="48"/>
                                        </p:tgtEl>
                                      </p:cBhvr>
                                    </p:animEffect>
                                    <p:anim calcmode="lin" valueType="num">
                                      <p:cBhvr>
                                        <p:cTn id="108" dur="1000" fill="hold"/>
                                        <p:tgtEl>
                                          <p:spTgt spid="48"/>
                                        </p:tgtEl>
                                        <p:attrNameLst>
                                          <p:attrName>ppt_x</p:attrName>
                                        </p:attrNameLst>
                                      </p:cBhvr>
                                      <p:tavLst>
                                        <p:tav tm="0">
                                          <p:val>
                                            <p:strVal val="#ppt_x"/>
                                          </p:val>
                                        </p:tav>
                                        <p:tav tm="100000">
                                          <p:val>
                                            <p:strVal val="#ppt_x"/>
                                          </p:val>
                                        </p:tav>
                                      </p:tavLst>
                                    </p:anim>
                                    <p:anim calcmode="lin" valueType="num">
                                      <p:cBhvr>
                                        <p:cTn id="109"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ID="42" presetClass="entr" presetSubtype="0" fill="hold" grpId="0" nodeType="clickEffect">
                                  <p:stCondLst>
                                    <p:cond delay="0"/>
                                  </p:stCondLst>
                                  <p:childTnLst>
                                    <p:set>
                                      <p:cBhvr>
                                        <p:cTn id="113" dur="1" fill="hold">
                                          <p:stCondLst>
                                            <p:cond delay="0"/>
                                          </p:stCondLst>
                                        </p:cTn>
                                        <p:tgtEl>
                                          <p:spTgt spid="54"/>
                                        </p:tgtEl>
                                        <p:attrNameLst>
                                          <p:attrName>style.visibility</p:attrName>
                                        </p:attrNameLst>
                                      </p:cBhvr>
                                      <p:to>
                                        <p:strVal val="visible"/>
                                      </p:to>
                                    </p:set>
                                    <p:animEffect transition="in" filter="fade">
                                      <p:cBhvr>
                                        <p:cTn id="114" dur="1000"/>
                                        <p:tgtEl>
                                          <p:spTgt spid="54"/>
                                        </p:tgtEl>
                                      </p:cBhvr>
                                    </p:animEffect>
                                    <p:anim calcmode="lin" valueType="num">
                                      <p:cBhvr>
                                        <p:cTn id="115" dur="1000" fill="hold"/>
                                        <p:tgtEl>
                                          <p:spTgt spid="54"/>
                                        </p:tgtEl>
                                        <p:attrNameLst>
                                          <p:attrName>ppt_x</p:attrName>
                                        </p:attrNameLst>
                                      </p:cBhvr>
                                      <p:tavLst>
                                        <p:tav tm="0">
                                          <p:val>
                                            <p:strVal val="#ppt_x"/>
                                          </p:val>
                                        </p:tav>
                                        <p:tav tm="100000">
                                          <p:val>
                                            <p:strVal val="#ppt_x"/>
                                          </p:val>
                                        </p:tav>
                                      </p:tavLst>
                                    </p:anim>
                                    <p:anim calcmode="lin" valueType="num">
                                      <p:cBhvr>
                                        <p:cTn id="116" dur="1000" fill="hold"/>
                                        <p:tgtEl>
                                          <p:spTgt spid="54"/>
                                        </p:tgtEl>
                                        <p:attrNameLst>
                                          <p:attrName>ppt_y</p:attrName>
                                        </p:attrNameLst>
                                      </p:cBhvr>
                                      <p:tavLst>
                                        <p:tav tm="0">
                                          <p:val>
                                            <p:strVal val="#ppt_y+.1"/>
                                          </p:val>
                                        </p:tav>
                                        <p:tav tm="100000">
                                          <p:val>
                                            <p:strVal val="#ppt_y"/>
                                          </p:val>
                                        </p:tav>
                                      </p:tavLst>
                                    </p:anim>
                                  </p:childTnLst>
                                </p:cTn>
                              </p:par>
                              <p:par>
                                <p:cTn id="117" presetID="42" presetClass="entr" presetSubtype="0" fill="hold" nodeType="withEffect">
                                  <p:stCondLst>
                                    <p:cond delay="0"/>
                                  </p:stCondLst>
                                  <p:childTnLst>
                                    <p:set>
                                      <p:cBhvr>
                                        <p:cTn id="118" dur="1" fill="hold">
                                          <p:stCondLst>
                                            <p:cond delay="0"/>
                                          </p:stCondLst>
                                        </p:cTn>
                                        <p:tgtEl>
                                          <p:spTgt spid="55"/>
                                        </p:tgtEl>
                                        <p:attrNameLst>
                                          <p:attrName>style.visibility</p:attrName>
                                        </p:attrNameLst>
                                      </p:cBhvr>
                                      <p:to>
                                        <p:strVal val="visible"/>
                                      </p:to>
                                    </p:set>
                                    <p:animEffect transition="in" filter="fade">
                                      <p:cBhvr>
                                        <p:cTn id="119" dur="1000"/>
                                        <p:tgtEl>
                                          <p:spTgt spid="55"/>
                                        </p:tgtEl>
                                      </p:cBhvr>
                                    </p:animEffect>
                                    <p:anim calcmode="lin" valueType="num">
                                      <p:cBhvr>
                                        <p:cTn id="120" dur="1000" fill="hold"/>
                                        <p:tgtEl>
                                          <p:spTgt spid="55"/>
                                        </p:tgtEl>
                                        <p:attrNameLst>
                                          <p:attrName>ppt_x</p:attrName>
                                        </p:attrNameLst>
                                      </p:cBhvr>
                                      <p:tavLst>
                                        <p:tav tm="0">
                                          <p:val>
                                            <p:strVal val="#ppt_x"/>
                                          </p:val>
                                        </p:tav>
                                        <p:tav tm="100000">
                                          <p:val>
                                            <p:strVal val="#ppt_x"/>
                                          </p:val>
                                        </p:tav>
                                      </p:tavLst>
                                    </p:anim>
                                    <p:anim calcmode="lin" valueType="num">
                                      <p:cBhvr>
                                        <p:cTn id="121" dur="1000" fill="hold"/>
                                        <p:tgtEl>
                                          <p:spTgt spid="55"/>
                                        </p:tgtEl>
                                        <p:attrNameLst>
                                          <p:attrName>ppt_y</p:attrName>
                                        </p:attrNameLst>
                                      </p:cBhvr>
                                      <p:tavLst>
                                        <p:tav tm="0">
                                          <p:val>
                                            <p:strVal val="#ppt_y+.1"/>
                                          </p:val>
                                        </p:tav>
                                        <p:tav tm="100000">
                                          <p:val>
                                            <p:strVal val="#ppt_y"/>
                                          </p:val>
                                        </p:tav>
                                      </p:tavLst>
                                    </p:anim>
                                  </p:childTnLst>
                                </p:cTn>
                              </p:par>
                              <p:par>
                                <p:cTn id="122" presetID="42" presetClass="entr" presetSubtype="0" fill="hold" grpId="0" nodeType="withEffect">
                                  <p:stCondLst>
                                    <p:cond delay="0"/>
                                  </p:stCondLst>
                                  <p:childTnLst>
                                    <p:set>
                                      <p:cBhvr>
                                        <p:cTn id="123" dur="1" fill="hold">
                                          <p:stCondLst>
                                            <p:cond delay="0"/>
                                          </p:stCondLst>
                                        </p:cTn>
                                        <p:tgtEl>
                                          <p:spTgt spid="47"/>
                                        </p:tgtEl>
                                        <p:attrNameLst>
                                          <p:attrName>style.visibility</p:attrName>
                                        </p:attrNameLst>
                                      </p:cBhvr>
                                      <p:to>
                                        <p:strVal val="visible"/>
                                      </p:to>
                                    </p:set>
                                    <p:animEffect transition="in" filter="fade">
                                      <p:cBhvr>
                                        <p:cTn id="124" dur="1000"/>
                                        <p:tgtEl>
                                          <p:spTgt spid="47"/>
                                        </p:tgtEl>
                                      </p:cBhvr>
                                    </p:animEffect>
                                    <p:anim calcmode="lin" valueType="num">
                                      <p:cBhvr>
                                        <p:cTn id="125" dur="1000" fill="hold"/>
                                        <p:tgtEl>
                                          <p:spTgt spid="47"/>
                                        </p:tgtEl>
                                        <p:attrNameLst>
                                          <p:attrName>ppt_x</p:attrName>
                                        </p:attrNameLst>
                                      </p:cBhvr>
                                      <p:tavLst>
                                        <p:tav tm="0">
                                          <p:val>
                                            <p:strVal val="#ppt_x"/>
                                          </p:val>
                                        </p:tav>
                                        <p:tav tm="100000">
                                          <p:val>
                                            <p:strVal val="#ppt_x"/>
                                          </p:val>
                                        </p:tav>
                                      </p:tavLst>
                                    </p:anim>
                                    <p:anim calcmode="lin" valueType="num">
                                      <p:cBhvr>
                                        <p:cTn id="126"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2" grpId="0" animBg="1"/>
      <p:bldP spid="41" grpId="0"/>
      <p:bldP spid="43" grpId="0"/>
      <p:bldP spid="44" grpId="0"/>
      <p:bldP spid="45" grpId="0"/>
      <p:bldP spid="46" grpId="0"/>
      <p:bldP spid="47" grpId="0"/>
      <p:bldP spid="48" grpId="0"/>
      <p:bldP spid="50" grpId="0" animBg="1"/>
      <p:bldP spid="52" grpId="0" animBg="1"/>
      <p:bldP spid="54" grpId="0" animBg="1"/>
      <p:bldP spid="56" grpId="0" animBg="1"/>
      <p:bldP spid="58" grpId="0" animBg="1"/>
      <p:bldP spid="6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1" y="219078"/>
            <a:ext cx="4045073" cy="339700"/>
          </a:xfrm>
          <a:prstGeom prst="rect">
            <a:avLst/>
          </a:prstGeom>
          <a:noFill/>
        </p:spPr>
        <p:txBody>
          <a:bodyPr wrap="square" lIns="68571" tIns="34286" rIns="68571" bIns="34286" rtlCol="0">
            <a:spAutoFit/>
          </a:bodyPr>
          <a:lstStyle/>
          <a:p>
            <a:pPr>
              <a:lnSpc>
                <a:spcPct val="120000"/>
              </a:lnSpc>
            </a:pPr>
            <a:r>
              <a:rPr lang="en-US" altLang="zh-CN" sz="1600" dirty="0" smtClean="0">
                <a:solidFill>
                  <a:schemeClr val="tx1">
                    <a:lumMod val="75000"/>
                    <a:lumOff val="25000"/>
                  </a:schemeClr>
                </a:solidFill>
                <a:latin typeface="微软雅黑" pitchFamily="34" charset="-122"/>
                <a:ea typeface="微软雅黑" pitchFamily="34" charset="-122"/>
              </a:rPr>
              <a:t>1</a:t>
            </a:r>
            <a:r>
              <a:rPr lang="zh-CN" altLang="en-US" sz="1600" dirty="0" smtClean="0">
                <a:solidFill>
                  <a:schemeClr val="tx1">
                    <a:lumMod val="75000"/>
                    <a:lumOff val="25000"/>
                  </a:schemeClr>
                </a:solidFill>
                <a:latin typeface="微软雅黑" pitchFamily="34" charset="-122"/>
                <a:ea typeface="微软雅黑" pitchFamily="34" charset="-122"/>
              </a:rPr>
              <a:t>）</a:t>
            </a:r>
            <a:r>
              <a:rPr lang="zh-CN" altLang="en-US" sz="1600" dirty="0">
                <a:solidFill>
                  <a:schemeClr val="tx1">
                    <a:lumMod val="75000"/>
                    <a:lumOff val="25000"/>
                  </a:schemeClr>
                </a:solidFill>
                <a:latin typeface="微软雅黑" pitchFamily="34" charset="-122"/>
                <a:ea typeface="微软雅黑" pitchFamily="34" charset="-122"/>
              </a:rPr>
              <a:t>提供员工完善方便的个人自主</a:t>
            </a:r>
            <a:r>
              <a:rPr lang="zh-CN" altLang="en-US" sz="1600" dirty="0" smtClean="0">
                <a:solidFill>
                  <a:schemeClr val="tx1">
                    <a:lumMod val="75000"/>
                    <a:lumOff val="25000"/>
                  </a:schemeClr>
                </a:solidFill>
                <a:latin typeface="微软雅黑" pitchFamily="34" charset="-122"/>
                <a:ea typeface="微软雅黑" pitchFamily="34" charset="-122"/>
              </a:rPr>
              <a:t>平台</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35496" y="739606"/>
            <a:ext cx="5094312" cy="3416320"/>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查询个人信息</a:t>
            </a:r>
            <a:r>
              <a:rPr lang="zh-CN" altLang="en-US" sz="1600" dirty="0"/>
              <a:t/>
            </a:r>
            <a:br>
              <a:rPr lang="zh-CN" altLang="en-US" sz="1600" dirty="0"/>
            </a:br>
            <a:r>
              <a:rPr lang="zh-CN" altLang="en-US" sz="1600" dirty="0"/>
              <a:t>个人自助平台，使员工可以方便查询考勤信息、</a:t>
            </a:r>
            <a:br>
              <a:rPr lang="zh-CN" altLang="en-US" sz="1600" dirty="0"/>
            </a:br>
            <a:r>
              <a:rPr lang="zh-CN" altLang="en-US" sz="1600" dirty="0"/>
              <a:t>薪资绩效等信息</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处理个人事务</a:t>
            </a:r>
            <a:r>
              <a:rPr lang="zh-CN" altLang="en-US" sz="1600" dirty="0"/>
              <a:t/>
            </a:r>
            <a:br>
              <a:rPr lang="zh-CN" altLang="en-US" sz="1600" dirty="0"/>
            </a:br>
            <a:r>
              <a:rPr lang="zh-CN" altLang="en-US" sz="1600" dirty="0"/>
              <a:t>员工可以通过个人自助平台，快捷的进行请假、</a:t>
            </a:r>
            <a:br>
              <a:rPr lang="zh-CN" altLang="en-US" sz="1600" dirty="0"/>
            </a:br>
            <a:r>
              <a:rPr lang="zh-CN" altLang="en-US" sz="1600" dirty="0"/>
              <a:t>外出、报销、领用等一系列个人事务申请和处理</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方便的追踪个人事务进度</a:t>
            </a:r>
            <a:r>
              <a:rPr lang="zh-CN" altLang="en-US" sz="1600" dirty="0"/>
              <a:t/>
            </a:r>
            <a:br>
              <a:rPr lang="zh-CN" altLang="en-US" sz="1600" dirty="0"/>
            </a:br>
            <a:r>
              <a:rPr lang="zh-CN" altLang="en-US" sz="1600" dirty="0"/>
              <a:t>针对相关个人事务可以通过个人自助方便的追踪</a:t>
            </a:r>
            <a:br>
              <a:rPr lang="zh-CN" altLang="en-US" sz="1600" dirty="0"/>
            </a:br>
            <a:r>
              <a:rPr lang="zh-CN" altLang="en-US" sz="1600" dirty="0"/>
              <a:t>和联系相关经办人</a:t>
            </a:r>
          </a:p>
        </p:txBody>
      </p:sp>
      <p:pic>
        <p:nvPicPr>
          <p:cNvPr id="1126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755" y="732636"/>
            <a:ext cx="8170741" cy="42378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26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22705" y="444118"/>
            <a:ext cx="7493283" cy="462594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03278593"/>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1000"/>
                                  </p:stCondLst>
                                  <p:childTnLst>
                                    <p:set>
                                      <p:cBhvr>
                                        <p:cTn id="20" dur="1" fill="hold">
                                          <p:stCondLst>
                                            <p:cond delay="0"/>
                                          </p:stCondLst>
                                        </p:cTn>
                                        <p:tgtEl>
                                          <p:spTgt spid="11266"/>
                                        </p:tgtEl>
                                        <p:attrNameLst>
                                          <p:attrName>style.visibility</p:attrName>
                                        </p:attrNameLst>
                                      </p:cBhvr>
                                      <p:to>
                                        <p:strVal val="visible"/>
                                      </p:to>
                                    </p:set>
                                    <p:anim calcmode="lin" valueType="num">
                                      <p:cBhvr additive="base">
                                        <p:cTn id="21" dur="500" fill="hold"/>
                                        <p:tgtEl>
                                          <p:spTgt spid="11266"/>
                                        </p:tgtEl>
                                        <p:attrNameLst>
                                          <p:attrName>ppt_x</p:attrName>
                                        </p:attrNameLst>
                                      </p:cBhvr>
                                      <p:tavLst>
                                        <p:tav tm="0">
                                          <p:val>
                                            <p:strVal val="1+#ppt_w/2"/>
                                          </p:val>
                                        </p:tav>
                                        <p:tav tm="100000">
                                          <p:val>
                                            <p:strVal val="#ppt_x"/>
                                          </p:val>
                                        </p:tav>
                                      </p:tavLst>
                                    </p:anim>
                                    <p:anim calcmode="lin" valueType="num">
                                      <p:cBhvr additive="base">
                                        <p:cTn id="22" dur="500" fill="hold"/>
                                        <p:tgtEl>
                                          <p:spTgt spid="11266"/>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1000"/>
                                  </p:stCondLst>
                                  <p:childTnLst>
                                    <p:set>
                                      <p:cBhvr>
                                        <p:cTn id="26" dur="1" fill="hold">
                                          <p:stCondLst>
                                            <p:cond delay="0"/>
                                          </p:stCondLst>
                                        </p:cTn>
                                        <p:tgtEl>
                                          <p:spTgt spid="11267"/>
                                        </p:tgtEl>
                                        <p:attrNameLst>
                                          <p:attrName>style.visibility</p:attrName>
                                        </p:attrNameLst>
                                      </p:cBhvr>
                                      <p:to>
                                        <p:strVal val="visible"/>
                                      </p:to>
                                    </p:set>
                                    <p:anim calcmode="lin" valueType="num">
                                      <p:cBhvr additive="base">
                                        <p:cTn id="27" dur="500" fill="hold"/>
                                        <p:tgtEl>
                                          <p:spTgt spid="11267"/>
                                        </p:tgtEl>
                                        <p:attrNameLst>
                                          <p:attrName>ppt_x</p:attrName>
                                        </p:attrNameLst>
                                      </p:cBhvr>
                                      <p:tavLst>
                                        <p:tav tm="0">
                                          <p:val>
                                            <p:strVal val="1+#ppt_w/2"/>
                                          </p:val>
                                        </p:tav>
                                        <p:tav tm="100000">
                                          <p:val>
                                            <p:strVal val="#ppt_x"/>
                                          </p:val>
                                        </p:tav>
                                      </p:tavLst>
                                    </p:anim>
                                    <p:anim calcmode="lin" valueType="num">
                                      <p:cBhvr additive="base">
                                        <p:cTn id="28" dur="500" fill="hold"/>
                                        <p:tgtEl>
                                          <p:spTgt spid="112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1" y="219078"/>
            <a:ext cx="4045073" cy="364707"/>
          </a:xfrm>
          <a:prstGeom prst="rect">
            <a:avLst/>
          </a:prstGeom>
          <a:noFill/>
        </p:spPr>
        <p:txBody>
          <a:bodyPr wrap="square" lIns="68571" tIns="34286" rIns="68571" bIns="34286" rtlCol="0">
            <a:spAutoFit/>
          </a:bodyPr>
          <a:lstStyle/>
          <a:p>
            <a:pPr>
              <a:lnSpc>
                <a:spcPct val="120000"/>
              </a:lnSpc>
            </a:pPr>
            <a:r>
              <a:rPr lang="en-US" altLang="zh-CN" sz="1600" dirty="0" smtClean="0">
                <a:solidFill>
                  <a:schemeClr val="tx1">
                    <a:lumMod val="75000"/>
                    <a:lumOff val="25000"/>
                  </a:schemeClr>
                </a:solidFill>
                <a:latin typeface="微软雅黑" pitchFamily="34" charset="-122"/>
                <a:ea typeface="微软雅黑" pitchFamily="34" charset="-122"/>
              </a:rPr>
              <a:t>2</a:t>
            </a:r>
            <a:r>
              <a:rPr lang="zh-CN" altLang="en-US" sz="1600" dirty="0" smtClean="0">
                <a:solidFill>
                  <a:schemeClr val="tx1">
                    <a:lumMod val="75000"/>
                    <a:lumOff val="25000"/>
                  </a:schemeClr>
                </a:solidFill>
                <a:latin typeface="微软雅黑" pitchFamily="34" charset="-122"/>
                <a:ea typeface="微软雅黑" pitchFamily="34" charset="-122"/>
              </a:rPr>
              <a:t>）</a:t>
            </a:r>
            <a:r>
              <a:rPr lang="zh-CN" altLang="en-US" sz="1600" dirty="0">
                <a:solidFill>
                  <a:schemeClr val="tx1">
                    <a:lumMod val="75000"/>
                    <a:lumOff val="25000"/>
                  </a:schemeClr>
                </a:solidFill>
                <a:latin typeface="微软雅黑" pitchFamily="34" charset="-122"/>
                <a:ea typeface="微软雅黑" pitchFamily="34" charset="-122"/>
              </a:rPr>
              <a:t>有效地帮助员工记录每一天工作成效</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35496" y="771550"/>
            <a:ext cx="5328592" cy="3416320"/>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记录员工每天工作，与岗位模型比对</a:t>
            </a:r>
            <a:r>
              <a:rPr lang="zh-CN" altLang="en-US" sz="1600" dirty="0"/>
              <a:t/>
            </a:r>
            <a:br>
              <a:rPr lang="zh-CN" altLang="en-US" sz="1600" dirty="0"/>
            </a:br>
            <a:r>
              <a:rPr lang="zh-CN" altLang="en-US" sz="1600" dirty="0"/>
              <a:t>记录员工每天的工作，与岗位模型相比较，帮助员工了解自己的工作范围、权限以及能力要求</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通过工作微博，记录每天的进展与成长</a:t>
            </a:r>
            <a:r>
              <a:rPr lang="zh-CN" altLang="en-US" sz="1600" dirty="0"/>
              <a:t/>
            </a:r>
            <a:br>
              <a:rPr lang="zh-CN" altLang="en-US" sz="1600" dirty="0"/>
            </a:br>
            <a:r>
              <a:rPr lang="zh-CN" altLang="en-US" sz="1600" dirty="0"/>
              <a:t>通过工作微博，每天记录下员工的具体工作内容和个人成长，工作的努力、工作的成效完整地记录和备查</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任务反馈，工作有过程、有结果、有绩效</a:t>
            </a:r>
            <a:r>
              <a:rPr lang="zh-CN" altLang="en-US" sz="1600" dirty="0"/>
              <a:t/>
            </a:r>
            <a:br>
              <a:rPr lang="zh-CN" altLang="en-US" sz="1600" dirty="0"/>
            </a:br>
            <a:r>
              <a:rPr lang="zh-CN" altLang="en-US" sz="1600" dirty="0"/>
              <a:t>任务进度反馈使得员工能够快速获了解任务信息、汇报完成进度</a:t>
            </a:r>
          </a:p>
        </p:txBody>
      </p:sp>
      <p:pic>
        <p:nvPicPr>
          <p:cNvPr id="1229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1680" y="400085"/>
            <a:ext cx="7146772" cy="44787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11373733"/>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1000"/>
                                  </p:stCondLst>
                                  <p:childTnLst>
                                    <p:set>
                                      <p:cBhvr>
                                        <p:cTn id="20" dur="1" fill="hold">
                                          <p:stCondLst>
                                            <p:cond delay="0"/>
                                          </p:stCondLst>
                                        </p:cTn>
                                        <p:tgtEl>
                                          <p:spTgt spid="12290"/>
                                        </p:tgtEl>
                                        <p:attrNameLst>
                                          <p:attrName>style.visibility</p:attrName>
                                        </p:attrNameLst>
                                      </p:cBhvr>
                                      <p:to>
                                        <p:strVal val="visible"/>
                                      </p:to>
                                    </p:set>
                                    <p:anim calcmode="lin" valueType="num">
                                      <p:cBhvr additive="base">
                                        <p:cTn id="21" dur="500" fill="hold"/>
                                        <p:tgtEl>
                                          <p:spTgt spid="12290"/>
                                        </p:tgtEl>
                                        <p:attrNameLst>
                                          <p:attrName>ppt_x</p:attrName>
                                        </p:attrNameLst>
                                      </p:cBhvr>
                                      <p:tavLst>
                                        <p:tav tm="0">
                                          <p:val>
                                            <p:strVal val="1+#ppt_w/2"/>
                                          </p:val>
                                        </p:tav>
                                        <p:tav tm="100000">
                                          <p:val>
                                            <p:strVal val="#ppt_x"/>
                                          </p:val>
                                        </p:tav>
                                      </p:tavLst>
                                    </p:anim>
                                    <p:anim calcmode="lin" valueType="num">
                                      <p:cBhvr additive="base">
                                        <p:cTn id="22" dur="500" fill="hold"/>
                                        <p:tgtEl>
                                          <p:spTgt spid="1229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1" y="219078"/>
            <a:ext cx="4045073" cy="364707"/>
          </a:xfrm>
          <a:prstGeom prst="rect">
            <a:avLst/>
          </a:prstGeom>
          <a:noFill/>
        </p:spPr>
        <p:txBody>
          <a:bodyPr wrap="square" lIns="68571" tIns="34286" rIns="68571" bIns="34286" rtlCol="0">
            <a:spAutoFit/>
          </a:bodyPr>
          <a:lstStyle/>
          <a:p>
            <a:pPr>
              <a:lnSpc>
                <a:spcPct val="120000"/>
              </a:lnSpc>
            </a:pPr>
            <a:r>
              <a:rPr lang="en-US" altLang="zh-CN" sz="1600" dirty="0" smtClean="0">
                <a:solidFill>
                  <a:schemeClr val="tx1">
                    <a:lumMod val="75000"/>
                    <a:lumOff val="25000"/>
                  </a:schemeClr>
                </a:solidFill>
                <a:latin typeface="微软雅黑" pitchFamily="34" charset="-122"/>
                <a:ea typeface="微软雅黑" pitchFamily="34" charset="-122"/>
              </a:rPr>
              <a:t>3</a:t>
            </a:r>
            <a:r>
              <a:rPr lang="zh-CN" altLang="en-US" sz="1600" dirty="0" smtClean="0">
                <a:solidFill>
                  <a:schemeClr val="tx1">
                    <a:lumMod val="75000"/>
                    <a:lumOff val="25000"/>
                  </a:schemeClr>
                </a:solidFill>
                <a:latin typeface="微软雅黑" pitchFamily="34" charset="-122"/>
                <a:ea typeface="微软雅黑" pitchFamily="34" charset="-122"/>
              </a:rPr>
              <a:t>）</a:t>
            </a:r>
            <a:r>
              <a:rPr lang="zh-CN" altLang="en-US" sz="1600" dirty="0">
                <a:solidFill>
                  <a:schemeClr val="tx1">
                    <a:lumMod val="75000"/>
                    <a:lumOff val="25000"/>
                  </a:schemeClr>
                </a:solidFill>
                <a:latin typeface="微软雅黑" pitchFamily="34" charset="-122"/>
                <a:ea typeface="微软雅黑" pitchFamily="34" charset="-122"/>
              </a:rPr>
              <a:t>知识平台辅助员工学习和成长</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18256" y="758190"/>
            <a:ext cx="6894512" cy="2677656"/>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整理形成知识地图并推送到工作步骤中</a:t>
            </a:r>
            <a:r>
              <a:rPr lang="zh-CN" altLang="en-US" sz="1600" dirty="0"/>
              <a:t/>
            </a:r>
            <a:br>
              <a:rPr lang="zh-CN" altLang="en-US" sz="1600" dirty="0"/>
            </a:br>
            <a:r>
              <a:rPr lang="zh-CN" altLang="en-US" sz="1600" dirty="0"/>
              <a:t>系统自动推送已有的模板、范例、相关信息给员工，方便员工规范化化使用、提高效率；同时也会定期将知识进行汇总形成知识地图，作为工作备查和工作字典使用</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了解公司发展历程</a:t>
            </a:r>
            <a:r>
              <a:rPr lang="zh-CN" altLang="en-US" sz="1600" dirty="0"/>
              <a:t/>
            </a:r>
            <a:br>
              <a:rPr lang="zh-CN" altLang="en-US" sz="1600" dirty="0"/>
            </a:br>
            <a:r>
              <a:rPr lang="zh-CN" altLang="en-US" sz="1600" dirty="0"/>
              <a:t>通过公司历程、公司文化宣导，员工了解到公司的过去、现在和未来，增强企业认同感，与公司同呼吸共命运</a:t>
            </a:r>
          </a:p>
        </p:txBody>
      </p:sp>
      <p:pic>
        <p:nvPicPr>
          <p:cNvPr id="1331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600" y="555526"/>
            <a:ext cx="7879783" cy="41646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11373733"/>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1000"/>
                                  </p:stCondLst>
                                  <p:childTnLst>
                                    <p:set>
                                      <p:cBhvr>
                                        <p:cTn id="20" dur="1" fill="hold">
                                          <p:stCondLst>
                                            <p:cond delay="0"/>
                                          </p:stCondLst>
                                        </p:cTn>
                                        <p:tgtEl>
                                          <p:spTgt spid="13314"/>
                                        </p:tgtEl>
                                        <p:attrNameLst>
                                          <p:attrName>style.visibility</p:attrName>
                                        </p:attrNameLst>
                                      </p:cBhvr>
                                      <p:to>
                                        <p:strVal val="visible"/>
                                      </p:to>
                                    </p:set>
                                    <p:anim calcmode="lin" valueType="num">
                                      <p:cBhvr additive="base">
                                        <p:cTn id="21" dur="500" fill="hold"/>
                                        <p:tgtEl>
                                          <p:spTgt spid="13314"/>
                                        </p:tgtEl>
                                        <p:attrNameLst>
                                          <p:attrName>ppt_x</p:attrName>
                                        </p:attrNameLst>
                                      </p:cBhvr>
                                      <p:tavLst>
                                        <p:tav tm="0">
                                          <p:val>
                                            <p:strVal val="1+#ppt_w/2"/>
                                          </p:val>
                                        </p:tav>
                                        <p:tav tm="100000">
                                          <p:val>
                                            <p:strVal val="#ppt_x"/>
                                          </p:val>
                                        </p:tav>
                                      </p:tavLst>
                                    </p:anim>
                                    <p:anim calcmode="lin" valueType="num">
                                      <p:cBhvr additive="base">
                                        <p:cTn id="22" dur="500" fill="hold"/>
                                        <p:tgtEl>
                                          <p:spTgt spid="133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1" y="219078"/>
            <a:ext cx="4837161" cy="660173"/>
          </a:xfrm>
          <a:prstGeom prst="rect">
            <a:avLst/>
          </a:prstGeom>
          <a:noFill/>
        </p:spPr>
        <p:txBody>
          <a:bodyPr wrap="square" lIns="68571" tIns="34286" rIns="68571" bIns="34286" rtlCol="0">
            <a:spAutoFit/>
          </a:bodyPr>
          <a:lstStyle/>
          <a:p>
            <a:pPr>
              <a:lnSpc>
                <a:spcPct val="120000"/>
              </a:lnSpc>
            </a:pPr>
            <a:r>
              <a:rPr lang="en-US" altLang="zh-CN" sz="1600" dirty="0" smtClean="0">
                <a:solidFill>
                  <a:schemeClr val="tx1">
                    <a:lumMod val="75000"/>
                    <a:lumOff val="25000"/>
                  </a:schemeClr>
                </a:solidFill>
                <a:latin typeface="微软雅黑" pitchFamily="34" charset="-122"/>
                <a:ea typeface="微软雅黑" pitchFamily="34" charset="-122"/>
              </a:rPr>
              <a:t>4</a:t>
            </a:r>
            <a:r>
              <a:rPr lang="zh-CN" altLang="en-US" sz="1600" dirty="0" smtClean="0">
                <a:solidFill>
                  <a:schemeClr val="tx1">
                    <a:lumMod val="75000"/>
                    <a:lumOff val="25000"/>
                  </a:schemeClr>
                </a:solidFill>
                <a:latin typeface="微软雅黑" pitchFamily="34" charset="-122"/>
                <a:ea typeface="微软雅黑" pitchFamily="34" charset="-122"/>
              </a:rPr>
              <a:t>）</a:t>
            </a:r>
            <a:r>
              <a:rPr lang="zh-CN" altLang="en-US" sz="1600" dirty="0">
                <a:solidFill>
                  <a:schemeClr val="tx1">
                    <a:lumMod val="75000"/>
                    <a:lumOff val="25000"/>
                  </a:schemeClr>
                </a:solidFill>
                <a:latin typeface="微软雅黑" pitchFamily="34" charset="-122"/>
                <a:ea typeface="微软雅黑" pitchFamily="34" charset="-122"/>
              </a:rPr>
              <a:t>多点使用、多级输入汇总、多点输入单点聚合</a:t>
            </a:r>
            <a:endParaRPr lang="en-US" altLang="zh-CN" sz="1600" dirty="0">
              <a:solidFill>
                <a:schemeClr val="tx1">
                  <a:lumMod val="75000"/>
                  <a:lumOff val="25000"/>
                </a:schemeClr>
              </a:solidFill>
              <a:latin typeface="微软雅黑" pitchFamily="34" charset="-122"/>
              <a:ea typeface="微软雅黑" pitchFamily="34" charset="-122"/>
            </a:endParaRPr>
          </a:p>
          <a:p>
            <a:pPr>
              <a:lnSpc>
                <a:spcPct val="120000"/>
              </a:lnSpc>
            </a:pP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35496" y="739606"/>
            <a:ext cx="5670376" cy="3416320"/>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一次输入，多次多点使用</a:t>
            </a:r>
            <a:r>
              <a:rPr lang="zh-CN" altLang="en-US" sz="1600" dirty="0"/>
              <a:t/>
            </a:r>
            <a:br>
              <a:rPr lang="zh-CN" altLang="en-US" sz="1600" dirty="0"/>
            </a:br>
            <a:r>
              <a:rPr lang="zh-CN" altLang="en-US" sz="1600" dirty="0"/>
              <a:t>例如：合同付款，系统会自动带出已有的预算信息、合同信息、合同已支付情况和供应商信息等，而无需员工再手工输入</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多级输入，自动汇总</a:t>
            </a:r>
            <a:r>
              <a:rPr lang="zh-CN" altLang="en-US" sz="1600" dirty="0"/>
              <a:t/>
            </a:r>
            <a:br>
              <a:rPr lang="zh-CN" altLang="en-US" sz="1600" dirty="0"/>
            </a:br>
            <a:r>
              <a:rPr lang="zh-CN" altLang="en-US" sz="1600" dirty="0"/>
              <a:t>下属部门、分子公司信息输入后，直接进行汇总</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多点输入，单点聚合</a:t>
            </a:r>
            <a:r>
              <a:rPr lang="zh-CN" altLang="en-US" sz="1600" dirty="0"/>
              <a:t/>
            </a:r>
            <a:br>
              <a:rPr lang="zh-CN" altLang="en-US" sz="1600" dirty="0"/>
            </a:br>
            <a:r>
              <a:rPr lang="zh-CN" altLang="en-US" sz="1600" dirty="0"/>
              <a:t>各模块数据输入后，例如销售合同数据、收款数据，费用数据自动汇总到客户卡片中</a:t>
            </a:r>
          </a:p>
        </p:txBody>
      </p:sp>
      <p:pic>
        <p:nvPicPr>
          <p:cNvPr id="1433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3867" y="987574"/>
            <a:ext cx="7970898" cy="39203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11373733"/>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2" fill="hold" nodeType="clickEffect">
                                  <p:stCondLst>
                                    <p:cond delay="1000"/>
                                  </p:stCondLst>
                                  <p:childTnLst>
                                    <p:set>
                                      <p:cBhvr>
                                        <p:cTn id="15" dur="1" fill="hold">
                                          <p:stCondLst>
                                            <p:cond delay="0"/>
                                          </p:stCondLst>
                                        </p:cTn>
                                        <p:tgtEl>
                                          <p:spTgt spid="14338"/>
                                        </p:tgtEl>
                                        <p:attrNameLst>
                                          <p:attrName>style.visibility</p:attrName>
                                        </p:attrNameLst>
                                      </p:cBhvr>
                                      <p:to>
                                        <p:strVal val="visible"/>
                                      </p:to>
                                    </p:set>
                                    <p:anim calcmode="lin" valueType="num">
                                      <p:cBhvr additive="base">
                                        <p:cTn id="16" dur="500" fill="hold"/>
                                        <p:tgtEl>
                                          <p:spTgt spid="14338"/>
                                        </p:tgtEl>
                                        <p:attrNameLst>
                                          <p:attrName>ppt_x</p:attrName>
                                        </p:attrNameLst>
                                      </p:cBhvr>
                                      <p:tavLst>
                                        <p:tav tm="0">
                                          <p:val>
                                            <p:strVal val="1+#ppt_w/2"/>
                                          </p:val>
                                        </p:tav>
                                        <p:tav tm="100000">
                                          <p:val>
                                            <p:strVal val="#ppt_x"/>
                                          </p:val>
                                        </p:tav>
                                      </p:tavLst>
                                    </p:anim>
                                    <p:anim calcmode="lin" valueType="num">
                                      <p:cBhvr additive="base">
                                        <p:cTn id="17" dur="500" fill="hold"/>
                                        <p:tgtEl>
                                          <p:spTgt spid="14338"/>
                                        </p:tgtEl>
                                        <p:attrNameLst>
                                          <p:attrName>ppt_y</p:attrName>
                                        </p:attrNameLst>
                                      </p:cBhvr>
                                      <p:tavLst>
                                        <p:tav tm="0">
                                          <p:val>
                                            <p:strVal val="#ppt_y"/>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1" y="219078"/>
            <a:ext cx="4261097" cy="339700"/>
          </a:xfrm>
          <a:prstGeom prst="rect">
            <a:avLst/>
          </a:prstGeom>
          <a:noFill/>
        </p:spPr>
        <p:txBody>
          <a:bodyPr wrap="square" lIns="68571" tIns="34286" rIns="68571" bIns="34286" rtlCol="0">
            <a:spAutoFit/>
          </a:bodyPr>
          <a:lstStyle/>
          <a:p>
            <a:pPr>
              <a:lnSpc>
                <a:spcPct val="120000"/>
              </a:lnSpc>
            </a:pPr>
            <a:r>
              <a:rPr lang="en-US" altLang="zh-CN" sz="1600" dirty="0" smtClean="0">
                <a:solidFill>
                  <a:schemeClr val="tx1">
                    <a:lumMod val="75000"/>
                    <a:lumOff val="25000"/>
                  </a:schemeClr>
                </a:solidFill>
                <a:latin typeface="微软雅黑" pitchFamily="34" charset="-122"/>
                <a:ea typeface="微软雅黑" pitchFamily="34" charset="-122"/>
              </a:rPr>
              <a:t>5</a:t>
            </a:r>
            <a:r>
              <a:rPr lang="zh-CN" altLang="en-US" sz="1600" dirty="0" smtClean="0">
                <a:solidFill>
                  <a:schemeClr val="tx1">
                    <a:lumMod val="75000"/>
                    <a:lumOff val="25000"/>
                  </a:schemeClr>
                </a:solidFill>
                <a:latin typeface="微软雅黑" pitchFamily="34" charset="-122"/>
                <a:ea typeface="微软雅黑" pitchFamily="34" charset="-122"/>
              </a:rPr>
              <a:t>）</a:t>
            </a:r>
            <a:r>
              <a:rPr lang="zh-CN" altLang="en-US" sz="1600" dirty="0">
                <a:solidFill>
                  <a:schemeClr val="tx1">
                    <a:lumMod val="75000"/>
                    <a:lumOff val="25000"/>
                  </a:schemeClr>
                </a:solidFill>
                <a:latin typeface="微软雅黑" pitchFamily="34" charset="-122"/>
                <a:ea typeface="微软雅黑" pitchFamily="34" charset="-122"/>
              </a:rPr>
              <a:t>系统智能化、傻瓜化、移动化提高</a:t>
            </a:r>
            <a:r>
              <a:rPr lang="zh-CN" altLang="en-US" sz="1600" dirty="0" smtClean="0">
                <a:solidFill>
                  <a:schemeClr val="tx1">
                    <a:lumMod val="75000"/>
                    <a:lumOff val="25000"/>
                  </a:schemeClr>
                </a:solidFill>
                <a:latin typeface="微软雅黑" pitchFamily="34" charset="-122"/>
                <a:ea typeface="微软雅黑" pitchFamily="34" charset="-122"/>
              </a:rPr>
              <a:t>效率</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35496" y="771550"/>
            <a:ext cx="6696744" cy="3416320"/>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主题、色彩切换 </a:t>
            </a:r>
            <a:r>
              <a:rPr lang="zh-CN" altLang="en-US" sz="1600" dirty="0"/>
              <a:t/>
            </a:r>
            <a:br>
              <a:rPr lang="zh-CN" altLang="en-US" sz="1600" dirty="0"/>
            </a:br>
            <a:r>
              <a:rPr lang="zh-CN" altLang="en-US" sz="1600" dirty="0"/>
              <a:t>自助的主题切换、色彩切换，适应员工的工作习惯</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根据使用习惯自动调整布局</a:t>
            </a:r>
            <a:r>
              <a:rPr lang="zh-CN" altLang="en-US" sz="1600" dirty="0"/>
              <a:t/>
            </a:r>
            <a:br>
              <a:rPr lang="zh-CN" altLang="en-US" sz="1600" dirty="0"/>
            </a:br>
            <a:r>
              <a:rPr lang="zh-CN" altLang="en-US" sz="1600" dirty="0"/>
              <a:t>系统根据员工的使用频率和习惯自动调整模块排布、菜单排布、输入辅助，进一步提高员工的效率</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傻瓜化的表单填写</a:t>
            </a:r>
            <a:r>
              <a:rPr lang="zh-CN" altLang="en-US" sz="1600" dirty="0"/>
              <a:t/>
            </a:r>
            <a:br>
              <a:rPr lang="zh-CN" altLang="en-US" sz="1600" dirty="0"/>
            </a:br>
            <a:r>
              <a:rPr lang="zh-CN" altLang="en-US" sz="1600" dirty="0"/>
              <a:t>无需培训的事务操作；必填项、流转过程控制，完全智能化、傻瓜化</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全面的移动支持</a:t>
            </a:r>
            <a:r>
              <a:rPr lang="zh-CN" altLang="en-US" sz="1600" dirty="0"/>
              <a:t/>
            </a:r>
            <a:br>
              <a:rPr lang="zh-CN" altLang="en-US" sz="1600" dirty="0"/>
            </a:br>
            <a:r>
              <a:rPr lang="zh-CN" altLang="en-US" sz="1600" dirty="0"/>
              <a:t>员工也可以通过移动端，用空隙时间完成工作申请、工作汇报等事务</a:t>
            </a:r>
          </a:p>
        </p:txBody>
      </p:sp>
      <p:pic>
        <p:nvPicPr>
          <p:cNvPr id="15362"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9035" y="915566"/>
            <a:ext cx="7890076" cy="38870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63"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90941" y="987574"/>
            <a:ext cx="7845555" cy="38876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11373733"/>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1000"/>
                                  </p:stCondLst>
                                  <p:childTnLst>
                                    <p:set>
                                      <p:cBhvr>
                                        <p:cTn id="20" dur="1" fill="hold">
                                          <p:stCondLst>
                                            <p:cond delay="0"/>
                                          </p:stCondLst>
                                        </p:cTn>
                                        <p:tgtEl>
                                          <p:spTgt spid="15362"/>
                                        </p:tgtEl>
                                        <p:attrNameLst>
                                          <p:attrName>style.visibility</p:attrName>
                                        </p:attrNameLst>
                                      </p:cBhvr>
                                      <p:to>
                                        <p:strVal val="visible"/>
                                      </p:to>
                                    </p:set>
                                    <p:anim calcmode="lin" valueType="num">
                                      <p:cBhvr additive="base">
                                        <p:cTn id="21" dur="500" fill="hold"/>
                                        <p:tgtEl>
                                          <p:spTgt spid="15362"/>
                                        </p:tgtEl>
                                        <p:attrNameLst>
                                          <p:attrName>ppt_x</p:attrName>
                                        </p:attrNameLst>
                                      </p:cBhvr>
                                      <p:tavLst>
                                        <p:tav tm="0">
                                          <p:val>
                                            <p:strVal val="1+#ppt_w/2"/>
                                          </p:val>
                                        </p:tav>
                                        <p:tav tm="100000">
                                          <p:val>
                                            <p:strVal val="#ppt_x"/>
                                          </p:val>
                                        </p:tav>
                                      </p:tavLst>
                                    </p:anim>
                                    <p:anim calcmode="lin" valueType="num">
                                      <p:cBhvr additive="base">
                                        <p:cTn id="22" dur="500" fill="hold"/>
                                        <p:tgtEl>
                                          <p:spTgt spid="15362"/>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1000"/>
                                  </p:stCondLst>
                                  <p:childTnLst>
                                    <p:set>
                                      <p:cBhvr>
                                        <p:cTn id="26" dur="1" fill="hold">
                                          <p:stCondLst>
                                            <p:cond delay="0"/>
                                          </p:stCondLst>
                                        </p:cTn>
                                        <p:tgtEl>
                                          <p:spTgt spid="15363"/>
                                        </p:tgtEl>
                                        <p:attrNameLst>
                                          <p:attrName>style.visibility</p:attrName>
                                        </p:attrNameLst>
                                      </p:cBhvr>
                                      <p:to>
                                        <p:strVal val="visible"/>
                                      </p:to>
                                    </p:set>
                                    <p:anim calcmode="lin" valueType="num">
                                      <p:cBhvr additive="base">
                                        <p:cTn id="27" dur="500" fill="hold"/>
                                        <p:tgtEl>
                                          <p:spTgt spid="15363"/>
                                        </p:tgtEl>
                                        <p:attrNameLst>
                                          <p:attrName>ppt_x</p:attrName>
                                        </p:attrNameLst>
                                      </p:cBhvr>
                                      <p:tavLst>
                                        <p:tav tm="0">
                                          <p:val>
                                            <p:strVal val="1+#ppt_w/2"/>
                                          </p:val>
                                        </p:tav>
                                        <p:tav tm="100000">
                                          <p:val>
                                            <p:strVal val="#ppt_x"/>
                                          </p:val>
                                        </p:tav>
                                      </p:tavLst>
                                    </p:anim>
                                    <p:anim calcmode="lin" valueType="num">
                                      <p:cBhvr additive="base">
                                        <p:cTn id="28" dur="500" fill="hold"/>
                                        <p:tgtEl>
                                          <p:spTgt spid="1536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3"/>
          <p:cNvSpPr/>
          <p:nvPr/>
        </p:nvSpPr>
        <p:spPr>
          <a:xfrm>
            <a:off x="476732" y="2060979"/>
            <a:ext cx="1766190" cy="1552088"/>
          </a:xfrm>
          <a:custGeom>
            <a:avLst/>
            <a:gdLst>
              <a:gd name="connsiteX0" fmla="*/ 1919626 w 2219374"/>
              <a:gd name="connsiteY0" fmla="*/ 1396446 h 1913253"/>
              <a:gd name="connsiteX1" fmla="*/ 2219374 w 2219374"/>
              <a:gd name="connsiteY1" fmla="*/ 1913253 h 1913253"/>
              <a:gd name="connsiteX2" fmla="*/ 1633594 w 2219374"/>
              <a:gd name="connsiteY2" fmla="*/ 1913253 h 1913253"/>
              <a:gd name="connsiteX3" fmla="*/ 306189 w 2219374"/>
              <a:gd name="connsiteY3" fmla="*/ 1385342 h 1913253"/>
              <a:gd name="connsiteX4" fmla="*/ 598366 w 2219374"/>
              <a:gd name="connsiteY4" fmla="*/ 1913253 h 1913253"/>
              <a:gd name="connsiteX5" fmla="*/ 0 w 2219374"/>
              <a:gd name="connsiteY5" fmla="*/ 1913253 h 1913253"/>
              <a:gd name="connsiteX6" fmla="*/ 1109687 w 2219374"/>
              <a:gd name="connsiteY6" fmla="*/ 0 h 1913253"/>
              <a:gd name="connsiteX7" fmla="*/ 1860205 w 2219374"/>
              <a:gd name="connsiteY7" fmla="*/ 1293996 h 1913253"/>
              <a:gd name="connsiteX8" fmla="*/ 1517471 w 2219374"/>
              <a:gd name="connsiteY8" fmla="*/ 1913253 h 1913253"/>
              <a:gd name="connsiteX9" fmla="*/ 714489 w 2219374"/>
              <a:gd name="connsiteY9" fmla="*/ 1913253 h 1913253"/>
              <a:gd name="connsiteX10" fmla="*/ 365610 w 2219374"/>
              <a:gd name="connsiteY10" fmla="*/ 1282892 h 191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9374" h="1913253">
                <a:moveTo>
                  <a:pt x="1919626" y="1396446"/>
                </a:moveTo>
                <a:lnTo>
                  <a:pt x="2219374" y="1913253"/>
                </a:lnTo>
                <a:lnTo>
                  <a:pt x="1633594" y="1913253"/>
                </a:lnTo>
                <a:close/>
                <a:moveTo>
                  <a:pt x="306189" y="1385342"/>
                </a:moveTo>
                <a:lnTo>
                  <a:pt x="598366" y="1913253"/>
                </a:lnTo>
                <a:lnTo>
                  <a:pt x="0" y="1913253"/>
                </a:lnTo>
                <a:close/>
                <a:moveTo>
                  <a:pt x="1109687" y="0"/>
                </a:moveTo>
                <a:lnTo>
                  <a:pt x="1860205" y="1293996"/>
                </a:lnTo>
                <a:lnTo>
                  <a:pt x="1517471" y="1913253"/>
                </a:lnTo>
                <a:lnTo>
                  <a:pt x="714489" y="1913253"/>
                </a:lnTo>
                <a:lnTo>
                  <a:pt x="365610" y="1282892"/>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5" name="任意多边形 4"/>
          <p:cNvSpPr/>
          <p:nvPr/>
        </p:nvSpPr>
        <p:spPr>
          <a:xfrm rot="10800000">
            <a:off x="1768088" y="2060979"/>
            <a:ext cx="1766189" cy="1552088"/>
          </a:xfrm>
          <a:custGeom>
            <a:avLst/>
            <a:gdLst>
              <a:gd name="connsiteX0" fmla="*/ 526430 w 2219373"/>
              <a:gd name="connsiteY0" fmla="*/ 1913253 h 1913253"/>
              <a:gd name="connsiteX1" fmla="*/ 0 w 2219373"/>
              <a:gd name="connsiteY1" fmla="*/ 1913253 h 1913253"/>
              <a:gd name="connsiteX2" fmla="*/ 269378 w 2219373"/>
              <a:gd name="connsiteY2" fmla="*/ 1448807 h 1913253"/>
              <a:gd name="connsiteX3" fmla="*/ 1562851 w 2219373"/>
              <a:gd name="connsiteY3" fmla="*/ 1913253 h 1913253"/>
              <a:gd name="connsiteX4" fmla="*/ 642553 w 2219373"/>
              <a:gd name="connsiteY4" fmla="*/ 1913253 h 1913253"/>
              <a:gd name="connsiteX5" fmla="*/ 328799 w 2219373"/>
              <a:gd name="connsiteY5" fmla="*/ 1346357 h 1913253"/>
              <a:gd name="connsiteX6" fmla="*/ 1109687 w 2219373"/>
              <a:gd name="connsiteY6" fmla="*/ 0 h 1913253"/>
              <a:gd name="connsiteX7" fmla="*/ 1883425 w 2219373"/>
              <a:gd name="connsiteY7" fmla="*/ 1334033 h 1913253"/>
              <a:gd name="connsiteX8" fmla="*/ 2219373 w 2219373"/>
              <a:gd name="connsiteY8" fmla="*/ 1913253 h 1913253"/>
              <a:gd name="connsiteX9" fmla="*/ 1678974 w 2219373"/>
              <a:gd name="connsiteY9" fmla="*/ 1913253 h 1913253"/>
              <a:gd name="connsiteX10" fmla="*/ 1942846 w 2219373"/>
              <a:gd name="connsiteY10" fmla="*/ 1436483 h 191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9373" h="1913253">
                <a:moveTo>
                  <a:pt x="526430" y="1913253"/>
                </a:moveTo>
                <a:lnTo>
                  <a:pt x="0" y="1913253"/>
                </a:lnTo>
                <a:lnTo>
                  <a:pt x="269378" y="1448807"/>
                </a:lnTo>
                <a:close/>
                <a:moveTo>
                  <a:pt x="1562851" y="1913253"/>
                </a:moveTo>
                <a:lnTo>
                  <a:pt x="642553" y="1913253"/>
                </a:lnTo>
                <a:lnTo>
                  <a:pt x="328799" y="1346357"/>
                </a:lnTo>
                <a:lnTo>
                  <a:pt x="1109687" y="0"/>
                </a:lnTo>
                <a:lnTo>
                  <a:pt x="1883425" y="1334033"/>
                </a:lnTo>
                <a:close/>
                <a:moveTo>
                  <a:pt x="2219373" y="1913253"/>
                </a:moveTo>
                <a:lnTo>
                  <a:pt x="1678974" y="1913253"/>
                </a:lnTo>
                <a:lnTo>
                  <a:pt x="1942846" y="1436483"/>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6" name="任意多边形 5"/>
          <p:cNvSpPr/>
          <p:nvPr/>
        </p:nvSpPr>
        <p:spPr>
          <a:xfrm rot="10800000">
            <a:off x="4364847" y="2060977"/>
            <a:ext cx="1766191" cy="1552089"/>
          </a:xfrm>
          <a:custGeom>
            <a:avLst/>
            <a:gdLst>
              <a:gd name="connsiteX0" fmla="*/ 561016 w 2219376"/>
              <a:gd name="connsiteY0" fmla="*/ 1913255 h 1913255"/>
              <a:gd name="connsiteX1" fmla="*/ 0 w 2219376"/>
              <a:gd name="connsiteY1" fmla="*/ 1913255 h 1913255"/>
              <a:gd name="connsiteX2" fmla="*/ 287076 w 2219376"/>
              <a:gd name="connsiteY2" fmla="*/ 1418296 h 1913255"/>
              <a:gd name="connsiteX3" fmla="*/ 1542238 w 2219376"/>
              <a:gd name="connsiteY3" fmla="*/ 1913255 h 1913255"/>
              <a:gd name="connsiteX4" fmla="*/ 677139 w 2219376"/>
              <a:gd name="connsiteY4" fmla="*/ 1913255 h 1913255"/>
              <a:gd name="connsiteX5" fmla="*/ 346497 w 2219376"/>
              <a:gd name="connsiteY5" fmla="*/ 1315846 h 1913255"/>
              <a:gd name="connsiteX6" fmla="*/ 1109688 w 2219376"/>
              <a:gd name="connsiteY6" fmla="*/ 0 h 1913255"/>
              <a:gd name="connsiteX7" fmla="*/ 1872879 w 2219376"/>
              <a:gd name="connsiteY7" fmla="*/ 1315846 h 1913255"/>
              <a:gd name="connsiteX8" fmla="*/ 2219376 w 2219376"/>
              <a:gd name="connsiteY8" fmla="*/ 1913255 h 1913255"/>
              <a:gd name="connsiteX9" fmla="*/ 1658361 w 2219376"/>
              <a:gd name="connsiteY9" fmla="*/ 1913255 h 1913255"/>
              <a:gd name="connsiteX10" fmla="*/ 1932300 w 2219376"/>
              <a:gd name="connsiteY10" fmla="*/ 1418296 h 1913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9376" h="1913255">
                <a:moveTo>
                  <a:pt x="561016" y="1913255"/>
                </a:moveTo>
                <a:lnTo>
                  <a:pt x="0" y="1913255"/>
                </a:lnTo>
                <a:lnTo>
                  <a:pt x="287076" y="1418296"/>
                </a:lnTo>
                <a:close/>
                <a:moveTo>
                  <a:pt x="1542238" y="1913255"/>
                </a:moveTo>
                <a:lnTo>
                  <a:pt x="677139" y="1913255"/>
                </a:lnTo>
                <a:lnTo>
                  <a:pt x="346497" y="1315846"/>
                </a:lnTo>
                <a:lnTo>
                  <a:pt x="1109688" y="0"/>
                </a:lnTo>
                <a:lnTo>
                  <a:pt x="1872879" y="1315846"/>
                </a:lnTo>
                <a:close/>
                <a:moveTo>
                  <a:pt x="2219376" y="1913255"/>
                </a:moveTo>
                <a:lnTo>
                  <a:pt x="1658361" y="1913255"/>
                </a:lnTo>
                <a:lnTo>
                  <a:pt x="1932300" y="1418296"/>
                </a:lnTo>
                <a:close/>
              </a:path>
            </a:pathLst>
          </a:cu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7" name="任意多边形 6"/>
          <p:cNvSpPr/>
          <p:nvPr/>
        </p:nvSpPr>
        <p:spPr>
          <a:xfrm>
            <a:off x="3096290" y="2060979"/>
            <a:ext cx="1766190" cy="1552088"/>
          </a:xfrm>
          <a:custGeom>
            <a:avLst/>
            <a:gdLst>
              <a:gd name="connsiteX0" fmla="*/ 274209 w 2219374"/>
              <a:gd name="connsiteY0" fmla="*/ 1440480 h 1913253"/>
              <a:gd name="connsiteX1" fmla="*/ 535869 w 2219374"/>
              <a:gd name="connsiteY1" fmla="*/ 1913253 h 1913253"/>
              <a:gd name="connsiteX2" fmla="*/ 0 w 2219374"/>
              <a:gd name="connsiteY2" fmla="*/ 1913253 h 1913253"/>
              <a:gd name="connsiteX3" fmla="*/ 1901706 w 2219374"/>
              <a:gd name="connsiteY3" fmla="*/ 1365550 h 1913253"/>
              <a:gd name="connsiteX4" fmla="*/ 2219374 w 2219374"/>
              <a:gd name="connsiteY4" fmla="*/ 1913253 h 1913253"/>
              <a:gd name="connsiteX5" fmla="*/ 1598575 w 2219374"/>
              <a:gd name="connsiteY5" fmla="*/ 1913253 h 1913253"/>
              <a:gd name="connsiteX6" fmla="*/ 1109687 w 2219374"/>
              <a:gd name="connsiteY6" fmla="*/ 0 h 1913253"/>
              <a:gd name="connsiteX7" fmla="*/ 1842285 w 2219374"/>
              <a:gd name="connsiteY7" fmla="*/ 1263099 h 1913253"/>
              <a:gd name="connsiteX8" fmla="*/ 1482451 w 2219374"/>
              <a:gd name="connsiteY8" fmla="*/ 1913253 h 1913253"/>
              <a:gd name="connsiteX9" fmla="*/ 651992 w 2219374"/>
              <a:gd name="connsiteY9" fmla="*/ 1913253 h 1913253"/>
              <a:gd name="connsiteX10" fmla="*/ 333630 w 2219374"/>
              <a:gd name="connsiteY10" fmla="*/ 1338030 h 191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9374" h="1913253">
                <a:moveTo>
                  <a:pt x="274209" y="1440480"/>
                </a:moveTo>
                <a:lnTo>
                  <a:pt x="535869" y="1913253"/>
                </a:lnTo>
                <a:lnTo>
                  <a:pt x="0" y="1913253"/>
                </a:lnTo>
                <a:close/>
                <a:moveTo>
                  <a:pt x="1901706" y="1365550"/>
                </a:moveTo>
                <a:lnTo>
                  <a:pt x="2219374" y="1913253"/>
                </a:lnTo>
                <a:lnTo>
                  <a:pt x="1598575" y="1913253"/>
                </a:lnTo>
                <a:close/>
                <a:moveTo>
                  <a:pt x="1109687" y="0"/>
                </a:moveTo>
                <a:lnTo>
                  <a:pt x="1842285" y="1263099"/>
                </a:lnTo>
                <a:lnTo>
                  <a:pt x="1482451" y="1913253"/>
                </a:lnTo>
                <a:lnTo>
                  <a:pt x="651992" y="1913253"/>
                </a:lnTo>
                <a:lnTo>
                  <a:pt x="333630" y="1338030"/>
                </a:lnTo>
                <a:close/>
              </a:path>
            </a:pathLst>
          </a:cu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8" name="任意多边形 7"/>
          <p:cNvSpPr/>
          <p:nvPr/>
        </p:nvSpPr>
        <p:spPr>
          <a:xfrm>
            <a:off x="5741860" y="2060979"/>
            <a:ext cx="1766190" cy="1552088"/>
          </a:xfrm>
          <a:custGeom>
            <a:avLst/>
            <a:gdLst>
              <a:gd name="connsiteX0" fmla="*/ 1937625 w 2219374"/>
              <a:gd name="connsiteY0" fmla="*/ 1427479 h 1913253"/>
              <a:gd name="connsiteX1" fmla="*/ 2219374 w 2219374"/>
              <a:gd name="connsiteY1" fmla="*/ 1913253 h 1913253"/>
              <a:gd name="connsiteX2" fmla="*/ 1668769 w 2219374"/>
              <a:gd name="connsiteY2" fmla="*/ 1913253 h 1913253"/>
              <a:gd name="connsiteX3" fmla="*/ 317668 w 2219374"/>
              <a:gd name="connsiteY3" fmla="*/ 1365549 h 1913253"/>
              <a:gd name="connsiteX4" fmla="*/ 620800 w 2219374"/>
              <a:gd name="connsiteY4" fmla="*/ 1913253 h 1913253"/>
              <a:gd name="connsiteX5" fmla="*/ 0 w 2219374"/>
              <a:gd name="connsiteY5" fmla="*/ 1913253 h 1913253"/>
              <a:gd name="connsiteX6" fmla="*/ 1109687 w 2219374"/>
              <a:gd name="connsiteY6" fmla="*/ 0 h 1913253"/>
              <a:gd name="connsiteX7" fmla="*/ 1878204 w 2219374"/>
              <a:gd name="connsiteY7" fmla="*/ 1325029 h 1913253"/>
              <a:gd name="connsiteX8" fmla="*/ 1552646 w 2219374"/>
              <a:gd name="connsiteY8" fmla="*/ 1913253 h 1913253"/>
              <a:gd name="connsiteX9" fmla="*/ 736924 w 2219374"/>
              <a:gd name="connsiteY9" fmla="*/ 1913253 h 1913253"/>
              <a:gd name="connsiteX10" fmla="*/ 377090 w 2219374"/>
              <a:gd name="connsiteY10" fmla="*/ 1263099 h 191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9374" h="1913253">
                <a:moveTo>
                  <a:pt x="1937625" y="1427479"/>
                </a:moveTo>
                <a:lnTo>
                  <a:pt x="2219374" y="1913253"/>
                </a:lnTo>
                <a:lnTo>
                  <a:pt x="1668769" y="1913253"/>
                </a:lnTo>
                <a:close/>
                <a:moveTo>
                  <a:pt x="317668" y="1365549"/>
                </a:moveTo>
                <a:lnTo>
                  <a:pt x="620800" y="1913253"/>
                </a:lnTo>
                <a:lnTo>
                  <a:pt x="0" y="1913253"/>
                </a:lnTo>
                <a:close/>
                <a:moveTo>
                  <a:pt x="1109687" y="0"/>
                </a:moveTo>
                <a:lnTo>
                  <a:pt x="1878204" y="1325029"/>
                </a:lnTo>
                <a:lnTo>
                  <a:pt x="1552646" y="1913253"/>
                </a:lnTo>
                <a:lnTo>
                  <a:pt x="736924" y="1913253"/>
                </a:lnTo>
                <a:lnTo>
                  <a:pt x="377090" y="1263099"/>
                </a:lnTo>
                <a:close/>
              </a:path>
            </a:pathLst>
          </a:cu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9" name="矩形 8"/>
          <p:cNvSpPr/>
          <p:nvPr/>
        </p:nvSpPr>
        <p:spPr>
          <a:xfrm>
            <a:off x="480656" y="3779861"/>
            <a:ext cx="1767643" cy="70647"/>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10" name="矩形 9"/>
          <p:cNvSpPr/>
          <p:nvPr/>
        </p:nvSpPr>
        <p:spPr>
          <a:xfrm>
            <a:off x="5741651" y="3779862"/>
            <a:ext cx="1767643" cy="70647"/>
          </a:xfrm>
          <a:prstGeom prst="rect">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11" name="矩形 10"/>
          <p:cNvSpPr/>
          <p:nvPr/>
        </p:nvSpPr>
        <p:spPr>
          <a:xfrm>
            <a:off x="3098837" y="3779861"/>
            <a:ext cx="1766190" cy="70647"/>
          </a:xfrm>
          <a:prstGeom prst="rect">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12" name="矩形 11"/>
          <p:cNvSpPr/>
          <p:nvPr/>
        </p:nvSpPr>
        <p:spPr>
          <a:xfrm>
            <a:off x="1772014" y="1866393"/>
            <a:ext cx="1766190" cy="70647"/>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13" name="矩形 12"/>
          <p:cNvSpPr/>
          <p:nvPr/>
        </p:nvSpPr>
        <p:spPr>
          <a:xfrm>
            <a:off x="4366022" y="1866392"/>
            <a:ext cx="1766190" cy="70647"/>
          </a:xfrm>
          <a:prstGeom prst="rect">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14" name="文本框 54"/>
          <p:cNvSpPr txBox="1"/>
          <p:nvPr/>
        </p:nvSpPr>
        <p:spPr>
          <a:xfrm>
            <a:off x="992493" y="2935129"/>
            <a:ext cx="915211" cy="284693"/>
          </a:xfrm>
          <a:prstGeom prst="rect">
            <a:avLst/>
          </a:prstGeom>
          <a:noFill/>
        </p:spPr>
        <p:txBody>
          <a:bodyPr wrap="square" lIns="68580" tIns="34290" rIns="68580" bIns="34290" rtlCol="0">
            <a:spAutoFit/>
          </a:bodyPr>
          <a:lstStyle/>
          <a:p>
            <a:r>
              <a:rPr lang="en-US" altLang="zh-CN" sz="1400" b="1" dirty="0">
                <a:solidFill>
                  <a:schemeClr val="bg1"/>
                </a:solidFill>
                <a:latin typeface="微软雅黑"/>
                <a:ea typeface="微软雅黑"/>
              </a:rPr>
              <a:t>STEP 01</a:t>
            </a:r>
            <a:endParaRPr lang="zh-CN" altLang="en-US" sz="1400" b="1" dirty="0">
              <a:solidFill>
                <a:schemeClr val="bg1"/>
              </a:solidFill>
              <a:latin typeface="微软雅黑"/>
              <a:ea typeface="微软雅黑"/>
            </a:endParaRPr>
          </a:p>
        </p:txBody>
      </p:sp>
      <p:sp>
        <p:nvSpPr>
          <p:cNvPr id="15" name="文本框 55"/>
          <p:cNvSpPr txBox="1"/>
          <p:nvPr/>
        </p:nvSpPr>
        <p:spPr>
          <a:xfrm>
            <a:off x="2324757" y="2489203"/>
            <a:ext cx="936703" cy="284693"/>
          </a:xfrm>
          <a:prstGeom prst="rect">
            <a:avLst/>
          </a:prstGeom>
          <a:noFill/>
        </p:spPr>
        <p:txBody>
          <a:bodyPr wrap="square" lIns="68580" tIns="34290" rIns="68580" bIns="34290" rtlCol="0">
            <a:spAutoFit/>
          </a:bodyPr>
          <a:lstStyle/>
          <a:p>
            <a:r>
              <a:rPr lang="en-US" altLang="zh-CN" sz="1400" b="1" dirty="0">
                <a:solidFill>
                  <a:schemeClr val="bg1"/>
                </a:solidFill>
                <a:latin typeface="微软雅黑"/>
                <a:ea typeface="微软雅黑"/>
              </a:rPr>
              <a:t>STEP 02</a:t>
            </a:r>
            <a:endParaRPr lang="zh-CN" altLang="en-US" sz="1400" b="1" dirty="0">
              <a:solidFill>
                <a:schemeClr val="bg1"/>
              </a:solidFill>
              <a:latin typeface="微软雅黑"/>
              <a:ea typeface="微软雅黑"/>
            </a:endParaRPr>
          </a:p>
        </p:txBody>
      </p:sp>
      <p:sp>
        <p:nvSpPr>
          <p:cNvPr id="16" name="文本框 56"/>
          <p:cNvSpPr txBox="1"/>
          <p:nvPr/>
        </p:nvSpPr>
        <p:spPr>
          <a:xfrm>
            <a:off x="3545494" y="2863121"/>
            <a:ext cx="954498" cy="284693"/>
          </a:xfrm>
          <a:prstGeom prst="rect">
            <a:avLst/>
          </a:prstGeom>
          <a:noFill/>
        </p:spPr>
        <p:txBody>
          <a:bodyPr wrap="square" lIns="68580" tIns="34290" rIns="68580" bIns="34290" rtlCol="0">
            <a:spAutoFit/>
          </a:bodyPr>
          <a:lstStyle/>
          <a:p>
            <a:r>
              <a:rPr lang="en-US" altLang="zh-CN" sz="1400" b="1" dirty="0">
                <a:solidFill>
                  <a:schemeClr val="bg1"/>
                </a:solidFill>
                <a:latin typeface="微软雅黑"/>
                <a:ea typeface="微软雅黑"/>
              </a:rPr>
              <a:t>STEP 03</a:t>
            </a:r>
            <a:endParaRPr lang="zh-CN" altLang="en-US" sz="1400" b="1" dirty="0">
              <a:solidFill>
                <a:schemeClr val="bg1"/>
              </a:solidFill>
              <a:latin typeface="微软雅黑"/>
              <a:ea typeface="微软雅黑"/>
            </a:endParaRPr>
          </a:p>
        </p:txBody>
      </p:sp>
      <p:sp>
        <p:nvSpPr>
          <p:cNvPr id="17" name="文本框 57"/>
          <p:cNvSpPr txBox="1"/>
          <p:nvPr/>
        </p:nvSpPr>
        <p:spPr>
          <a:xfrm>
            <a:off x="4769065" y="2427733"/>
            <a:ext cx="955065" cy="284693"/>
          </a:xfrm>
          <a:prstGeom prst="rect">
            <a:avLst/>
          </a:prstGeom>
          <a:noFill/>
        </p:spPr>
        <p:txBody>
          <a:bodyPr wrap="square" lIns="68580" tIns="34290" rIns="68580" bIns="34290" rtlCol="0">
            <a:spAutoFit/>
          </a:bodyPr>
          <a:lstStyle/>
          <a:p>
            <a:r>
              <a:rPr lang="en-US" altLang="zh-CN" sz="1400" b="1" dirty="0">
                <a:solidFill>
                  <a:schemeClr val="bg1"/>
                </a:solidFill>
                <a:latin typeface="微软雅黑"/>
                <a:ea typeface="微软雅黑"/>
              </a:rPr>
              <a:t>STEP 04</a:t>
            </a:r>
            <a:endParaRPr lang="zh-CN" altLang="en-US" sz="1400" b="1" dirty="0">
              <a:solidFill>
                <a:schemeClr val="bg1"/>
              </a:solidFill>
              <a:latin typeface="微软雅黑"/>
              <a:ea typeface="微软雅黑"/>
            </a:endParaRPr>
          </a:p>
        </p:txBody>
      </p:sp>
      <p:sp>
        <p:nvSpPr>
          <p:cNvPr id="18" name="文本框 58"/>
          <p:cNvSpPr txBox="1"/>
          <p:nvPr/>
        </p:nvSpPr>
        <p:spPr>
          <a:xfrm>
            <a:off x="6237735" y="2863121"/>
            <a:ext cx="872071" cy="284693"/>
          </a:xfrm>
          <a:prstGeom prst="rect">
            <a:avLst/>
          </a:prstGeom>
          <a:noFill/>
        </p:spPr>
        <p:txBody>
          <a:bodyPr wrap="square" lIns="68580" tIns="34290" rIns="68580" bIns="34290" rtlCol="0">
            <a:spAutoFit/>
          </a:bodyPr>
          <a:lstStyle/>
          <a:p>
            <a:r>
              <a:rPr lang="en-US" altLang="zh-CN" sz="1400" b="1" dirty="0">
                <a:solidFill>
                  <a:schemeClr val="bg1"/>
                </a:solidFill>
                <a:latin typeface="微软雅黑"/>
                <a:ea typeface="微软雅黑"/>
              </a:rPr>
              <a:t>STEP 05</a:t>
            </a:r>
            <a:endParaRPr lang="zh-CN" altLang="en-US" sz="1400" b="1" dirty="0">
              <a:solidFill>
                <a:schemeClr val="bg1"/>
              </a:solidFill>
              <a:latin typeface="微软雅黑"/>
              <a:ea typeface="微软雅黑"/>
            </a:endParaRPr>
          </a:p>
        </p:txBody>
      </p:sp>
      <p:sp>
        <p:nvSpPr>
          <p:cNvPr id="20" name="文本框 1"/>
          <p:cNvSpPr txBox="1"/>
          <p:nvPr/>
        </p:nvSpPr>
        <p:spPr>
          <a:xfrm>
            <a:off x="395536" y="3930610"/>
            <a:ext cx="1809930" cy="369332"/>
          </a:xfrm>
          <a:prstGeom prst="rect">
            <a:avLst/>
          </a:prstGeom>
          <a:noFill/>
        </p:spPr>
        <p:txBody>
          <a:bodyPr wrap="square" lIns="68580" tIns="34290" rIns="68580" bIns="34290" rtlCol="0">
            <a:spAutoFit/>
          </a:bodyPr>
          <a:lstStyle/>
          <a:p>
            <a:pPr algn="ctr">
              <a:lnSpc>
                <a:spcPct val="130000"/>
              </a:lnSpc>
            </a:pPr>
            <a:r>
              <a:rPr lang="zh-CN" altLang="en-US" sz="1500" b="1" dirty="0">
                <a:solidFill>
                  <a:schemeClr val="tx1">
                    <a:lumMod val="65000"/>
                    <a:lumOff val="35000"/>
                  </a:schemeClr>
                </a:solidFill>
                <a:latin typeface="微软雅黑"/>
                <a:ea typeface="微软雅黑"/>
              </a:rPr>
              <a:t>管理者</a:t>
            </a:r>
            <a:r>
              <a:rPr lang="zh-CN" altLang="en-US" sz="1500" b="1" dirty="0" smtClean="0">
                <a:solidFill>
                  <a:schemeClr val="tx1">
                    <a:lumMod val="65000"/>
                    <a:lumOff val="35000"/>
                  </a:schemeClr>
                </a:solidFill>
                <a:latin typeface="微软雅黑"/>
                <a:ea typeface="微软雅黑"/>
              </a:rPr>
              <a:t>的一天</a:t>
            </a:r>
            <a:endParaRPr lang="zh-CN" altLang="en-US" sz="1500" b="1" dirty="0">
              <a:solidFill>
                <a:schemeClr val="tx1">
                  <a:lumMod val="65000"/>
                  <a:lumOff val="35000"/>
                </a:schemeClr>
              </a:solidFill>
              <a:latin typeface="微软雅黑"/>
              <a:ea typeface="微软雅黑"/>
            </a:endParaRPr>
          </a:p>
        </p:txBody>
      </p:sp>
      <p:sp>
        <p:nvSpPr>
          <p:cNvPr id="21" name="文本框 18"/>
          <p:cNvSpPr txBox="1"/>
          <p:nvPr/>
        </p:nvSpPr>
        <p:spPr>
          <a:xfrm>
            <a:off x="1691680" y="1419623"/>
            <a:ext cx="1893001" cy="369332"/>
          </a:xfrm>
          <a:prstGeom prst="rect">
            <a:avLst/>
          </a:prstGeom>
          <a:noFill/>
        </p:spPr>
        <p:txBody>
          <a:bodyPr wrap="square" lIns="68580" tIns="34290" rIns="68580" bIns="34290" rtlCol="0">
            <a:spAutoFit/>
          </a:bodyPr>
          <a:lstStyle/>
          <a:p>
            <a:pPr algn="ctr">
              <a:lnSpc>
                <a:spcPct val="130000"/>
              </a:lnSpc>
            </a:pPr>
            <a:r>
              <a:rPr lang="zh-CN" altLang="en-US" sz="1500" b="1" dirty="0" smtClean="0">
                <a:solidFill>
                  <a:schemeClr val="tx1">
                    <a:lumMod val="65000"/>
                    <a:lumOff val="35000"/>
                  </a:schemeClr>
                </a:solidFill>
                <a:latin typeface="微软雅黑"/>
                <a:ea typeface="微软雅黑"/>
              </a:rPr>
              <a:t>执行者的一天</a:t>
            </a:r>
            <a:endParaRPr lang="zh-CN" altLang="en-US" sz="1500" b="1" dirty="0">
              <a:solidFill>
                <a:schemeClr val="tx1">
                  <a:lumMod val="65000"/>
                  <a:lumOff val="35000"/>
                </a:schemeClr>
              </a:solidFill>
              <a:latin typeface="微软雅黑"/>
              <a:ea typeface="微软雅黑"/>
            </a:endParaRPr>
          </a:p>
        </p:txBody>
      </p:sp>
      <p:sp>
        <p:nvSpPr>
          <p:cNvPr id="22" name="文本框 19"/>
          <p:cNvSpPr txBox="1"/>
          <p:nvPr/>
        </p:nvSpPr>
        <p:spPr>
          <a:xfrm>
            <a:off x="4283968" y="1419622"/>
            <a:ext cx="1893001" cy="369332"/>
          </a:xfrm>
          <a:prstGeom prst="rect">
            <a:avLst/>
          </a:prstGeom>
          <a:noFill/>
        </p:spPr>
        <p:txBody>
          <a:bodyPr wrap="square" lIns="68580" tIns="34290" rIns="68580" bIns="34290" rtlCol="0">
            <a:spAutoFit/>
          </a:bodyPr>
          <a:lstStyle/>
          <a:p>
            <a:pPr algn="ctr">
              <a:lnSpc>
                <a:spcPct val="130000"/>
              </a:lnSpc>
            </a:pPr>
            <a:r>
              <a:rPr lang="zh-CN" altLang="en-US" sz="1500" b="1" dirty="0" smtClean="0">
                <a:solidFill>
                  <a:schemeClr val="tx1">
                    <a:lumMod val="65000"/>
                    <a:lumOff val="35000"/>
                  </a:schemeClr>
                </a:solidFill>
                <a:latin typeface="微软雅黑"/>
                <a:ea typeface="微软雅黑"/>
              </a:rPr>
              <a:t>后台</a:t>
            </a:r>
            <a:endParaRPr lang="zh-CN" altLang="en-US" sz="1500" b="1" dirty="0">
              <a:solidFill>
                <a:schemeClr val="tx1">
                  <a:lumMod val="65000"/>
                  <a:lumOff val="35000"/>
                </a:schemeClr>
              </a:solidFill>
              <a:latin typeface="微软雅黑"/>
              <a:ea typeface="微软雅黑"/>
            </a:endParaRPr>
          </a:p>
        </p:txBody>
      </p:sp>
      <p:sp>
        <p:nvSpPr>
          <p:cNvPr id="23" name="文本框 20"/>
          <p:cNvSpPr txBox="1"/>
          <p:nvPr/>
        </p:nvSpPr>
        <p:spPr>
          <a:xfrm>
            <a:off x="2915814" y="3930610"/>
            <a:ext cx="1893001" cy="340093"/>
          </a:xfrm>
          <a:prstGeom prst="rect">
            <a:avLst/>
          </a:prstGeom>
          <a:noFill/>
        </p:spPr>
        <p:txBody>
          <a:bodyPr wrap="square" lIns="68580" tIns="34290" rIns="68580" bIns="34290" rtlCol="0">
            <a:spAutoFit/>
          </a:bodyPr>
          <a:lstStyle/>
          <a:p>
            <a:pPr algn="ctr">
              <a:lnSpc>
                <a:spcPct val="130000"/>
              </a:lnSpc>
            </a:pPr>
            <a:r>
              <a:rPr lang="zh-CN" altLang="en-US" sz="1500" b="1" dirty="0" smtClean="0">
                <a:solidFill>
                  <a:schemeClr val="tx1">
                    <a:lumMod val="65000"/>
                    <a:lumOff val="35000"/>
                  </a:schemeClr>
                </a:solidFill>
                <a:latin typeface="微软雅黑"/>
                <a:ea typeface="微软雅黑"/>
              </a:rPr>
              <a:t>场景</a:t>
            </a:r>
            <a:endParaRPr lang="zh-CN" altLang="en-US" sz="1500" b="1" dirty="0">
              <a:solidFill>
                <a:schemeClr val="tx1">
                  <a:lumMod val="65000"/>
                  <a:lumOff val="35000"/>
                </a:schemeClr>
              </a:solidFill>
              <a:latin typeface="微软雅黑"/>
              <a:ea typeface="微软雅黑"/>
            </a:endParaRPr>
          </a:p>
        </p:txBody>
      </p:sp>
      <p:sp>
        <p:nvSpPr>
          <p:cNvPr id="24" name="文本框 21"/>
          <p:cNvSpPr txBox="1"/>
          <p:nvPr/>
        </p:nvSpPr>
        <p:spPr>
          <a:xfrm>
            <a:off x="5775343" y="3930610"/>
            <a:ext cx="1893001" cy="369332"/>
          </a:xfrm>
          <a:prstGeom prst="rect">
            <a:avLst/>
          </a:prstGeom>
          <a:noFill/>
        </p:spPr>
        <p:txBody>
          <a:bodyPr wrap="square" lIns="68580" tIns="34290" rIns="68580" bIns="34290" rtlCol="0">
            <a:spAutoFit/>
          </a:bodyPr>
          <a:lstStyle/>
          <a:p>
            <a:pPr algn="ctr">
              <a:lnSpc>
                <a:spcPct val="130000"/>
              </a:lnSpc>
            </a:pPr>
            <a:r>
              <a:rPr lang="zh-CN" altLang="en-US" sz="1500" b="1" dirty="0" smtClean="0">
                <a:solidFill>
                  <a:schemeClr val="tx1">
                    <a:lumMod val="65000"/>
                    <a:lumOff val="35000"/>
                  </a:schemeClr>
                </a:solidFill>
                <a:latin typeface="微软雅黑"/>
                <a:ea typeface="微软雅黑"/>
              </a:rPr>
              <a:t>思想</a:t>
            </a:r>
          </a:p>
        </p:txBody>
      </p:sp>
      <p:grpSp>
        <p:nvGrpSpPr>
          <p:cNvPr id="33" name="组合 32"/>
          <p:cNvGrpSpPr/>
          <p:nvPr/>
        </p:nvGrpSpPr>
        <p:grpSpPr>
          <a:xfrm>
            <a:off x="3407571" y="299915"/>
            <a:ext cx="2366963" cy="846579"/>
            <a:chOff x="3407569" y="299914"/>
            <a:chExt cx="2366963" cy="846579"/>
          </a:xfrm>
        </p:grpSpPr>
        <p:sp>
          <p:nvSpPr>
            <p:cNvPr id="26" name="文本框 4"/>
            <p:cNvSpPr txBox="1">
              <a:spLocks noChangeArrowheads="1"/>
            </p:cNvSpPr>
            <p:nvPr/>
          </p:nvSpPr>
          <p:spPr bwMode="auto">
            <a:xfrm>
              <a:off x="3885010" y="299914"/>
              <a:ext cx="1396603" cy="623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600" b="1" dirty="0">
                  <a:solidFill>
                    <a:srgbClr val="005696"/>
                  </a:solidFill>
                  <a:latin typeface="微软雅黑" panose="020B0503020204020204" pitchFamily="34" charset="-122"/>
                  <a:ea typeface="微软雅黑" panose="020B0503020204020204" pitchFamily="34" charset="-122"/>
                </a:rPr>
                <a:t>目录</a:t>
              </a:r>
            </a:p>
          </p:txBody>
        </p:sp>
        <p:sp>
          <p:nvSpPr>
            <p:cNvPr id="32" name="文本框 10"/>
            <p:cNvSpPr txBox="1">
              <a:spLocks noChangeArrowheads="1"/>
            </p:cNvSpPr>
            <p:nvPr/>
          </p:nvSpPr>
          <p:spPr bwMode="auto">
            <a:xfrm>
              <a:off x="3407569" y="846411"/>
              <a:ext cx="2366963"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500" dirty="0">
                <a:solidFill>
                  <a:schemeClr val="tx1">
                    <a:lumMod val="65000"/>
                    <a:lumOff val="35000"/>
                  </a:schemeClr>
                </a:solidFill>
                <a:latin typeface="冬青黑体简体中文 W3" panose="020B0300000000000000" pitchFamily="34" charset="-122"/>
                <a:ea typeface="冬青黑体简体中文 W3" panose="020B0300000000000000" pitchFamily="34" charset="-122"/>
              </a:endParaRPr>
            </a:p>
          </p:txBody>
        </p:sp>
      </p:grpSp>
      <p:sp>
        <p:nvSpPr>
          <p:cNvPr id="25" name="任意多边形 24"/>
          <p:cNvSpPr/>
          <p:nvPr/>
        </p:nvSpPr>
        <p:spPr>
          <a:xfrm rot="10800000">
            <a:off x="7080358" y="2138416"/>
            <a:ext cx="1766191" cy="1552089"/>
          </a:xfrm>
          <a:custGeom>
            <a:avLst/>
            <a:gdLst>
              <a:gd name="connsiteX0" fmla="*/ 561016 w 2219376"/>
              <a:gd name="connsiteY0" fmla="*/ 1913255 h 1913255"/>
              <a:gd name="connsiteX1" fmla="*/ 0 w 2219376"/>
              <a:gd name="connsiteY1" fmla="*/ 1913255 h 1913255"/>
              <a:gd name="connsiteX2" fmla="*/ 287076 w 2219376"/>
              <a:gd name="connsiteY2" fmla="*/ 1418296 h 1913255"/>
              <a:gd name="connsiteX3" fmla="*/ 1542238 w 2219376"/>
              <a:gd name="connsiteY3" fmla="*/ 1913255 h 1913255"/>
              <a:gd name="connsiteX4" fmla="*/ 677139 w 2219376"/>
              <a:gd name="connsiteY4" fmla="*/ 1913255 h 1913255"/>
              <a:gd name="connsiteX5" fmla="*/ 346497 w 2219376"/>
              <a:gd name="connsiteY5" fmla="*/ 1315846 h 1913255"/>
              <a:gd name="connsiteX6" fmla="*/ 1109688 w 2219376"/>
              <a:gd name="connsiteY6" fmla="*/ 0 h 1913255"/>
              <a:gd name="connsiteX7" fmla="*/ 1872879 w 2219376"/>
              <a:gd name="connsiteY7" fmla="*/ 1315846 h 1913255"/>
              <a:gd name="connsiteX8" fmla="*/ 2219376 w 2219376"/>
              <a:gd name="connsiteY8" fmla="*/ 1913255 h 1913255"/>
              <a:gd name="connsiteX9" fmla="*/ 1658361 w 2219376"/>
              <a:gd name="connsiteY9" fmla="*/ 1913255 h 1913255"/>
              <a:gd name="connsiteX10" fmla="*/ 1932300 w 2219376"/>
              <a:gd name="connsiteY10" fmla="*/ 1418296 h 1913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9376" h="1913255">
                <a:moveTo>
                  <a:pt x="561016" y="1913255"/>
                </a:moveTo>
                <a:lnTo>
                  <a:pt x="0" y="1913255"/>
                </a:lnTo>
                <a:lnTo>
                  <a:pt x="287076" y="1418296"/>
                </a:lnTo>
                <a:close/>
                <a:moveTo>
                  <a:pt x="1542238" y="1913255"/>
                </a:moveTo>
                <a:lnTo>
                  <a:pt x="677139" y="1913255"/>
                </a:lnTo>
                <a:lnTo>
                  <a:pt x="346497" y="1315846"/>
                </a:lnTo>
                <a:lnTo>
                  <a:pt x="1109688" y="0"/>
                </a:lnTo>
                <a:lnTo>
                  <a:pt x="1872879" y="1315846"/>
                </a:lnTo>
                <a:close/>
                <a:moveTo>
                  <a:pt x="2219376" y="1913255"/>
                </a:moveTo>
                <a:lnTo>
                  <a:pt x="1658361" y="1913255"/>
                </a:lnTo>
                <a:lnTo>
                  <a:pt x="1932300" y="1418296"/>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27" name="矩形 26"/>
          <p:cNvSpPr/>
          <p:nvPr/>
        </p:nvSpPr>
        <p:spPr>
          <a:xfrm>
            <a:off x="7081533" y="1866392"/>
            <a:ext cx="1766190" cy="70647"/>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ea typeface="微软雅黑"/>
            </a:endParaRPr>
          </a:p>
        </p:txBody>
      </p:sp>
      <p:sp>
        <p:nvSpPr>
          <p:cNvPr id="28" name="文本框 57"/>
          <p:cNvSpPr txBox="1"/>
          <p:nvPr/>
        </p:nvSpPr>
        <p:spPr>
          <a:xfrm>
            <a:off x="7506178" y="2503081"/>
            <a:ext cx="955065" cy="284693"/>
          </a:xfrm>
          <a:prstGeom prst="rect">
            <a:avLst/>
          </a:prstGeom>
          <a:noFill/>
        </p:spPr>
        <p:txBody>
          <a:bodyPr wrap="square" lIns="68580" tIns="34290" rIns="68580" bIns="34290" rtlCol="0">
            <a:spAutoFit/>
          </a:bodyPr>
          <a:lstStyle/>
          <a:p>
            <a:r>
              <a:rPr lang="en-US" altLang="zh-CN" sz="1400" b="1" dirty="0">
                <a:solidFill>
                  <a:schemeClr val="bg1"/>
                </a:solidFill>
                <a:latin typeface="微软雅黑"/>
                <a:ea typeface="微软雅黑"/>
              </a:rPr>
              <a:t>STEP </a:t>
            </a:r>
            <a:r>
              <a:rPr lang="en-US" altLang="zh-CN" sz="1400" b="1" dirty="0" smtClean="0">
                <a:solidFill>
                  <a:schemeClr val="bg1"/>
                </a:solidFill>
                <a:latin typeface="微软雅黑"/>
                <a:ea typeface="微软雅黑"/>
              </a:rPr>
              <a:t>06</a:t>
            </a:r>
            <a:endParaRPr lang="zh-CN" altLang="en-US" sz="1400" b="1" dirty="0">
              <a:solidFill>
                <a:schemeClr val="bg1"/>
              </a:solidFill>
              <a:latin typeface="微软雅黑"/>
              <a:ea typeface="微软雅黑"/>
            </a:endParaRPr>
          </a:p>
        </p:txBody>
      </p:sp>
      <p:sp>
        <p:nvSpPr>
          <p:cNvPr id="29" name="文本框 19"/>
          <p:cNvSpPr txBox="1"/>
          <p:nvPr/>
        </p:nvSpPr>
        <p:spPr>
          <a:xfrm>
            <a:off x="6999479" y="1419622"/>
            <a:ext cx="1893001" cy="367858"/>
          </a:xfrm>
          <a:prstGeom prst="rect">
            <a:avLst/>
          </a:prstGeom>
          <a:noFill/>
        </p:spPr>
        <p:txBody>
          <a:bodyPr wrap="square" lIns="68580" tIns="34290" rIns="68580" bIns="34290" rtlCol="0">
            <a:spAutoFit/>
          </a:bodyPr>
          <a:lstStyle/>
          <a:p>
            <a:pPr algn="ctr">
              <a:lnSpc>
                <a:spcPct val="130000"/>
              </a:lnSpc>
            </a:pPr>
            <a:r>
              <a:rPr lang="zh-CN" altLang="en-US" sz="1500" b="1" dirty="0" smtClean="0">
                <a:solidFill>
                  <a:schemeClr val="tx1">
                    <a:lumMod val="65000"/>
                    <a:lumOff val="35000"/>
                  </a:schemeClr>
                </a:solidFill>
                <a:latin typeface="微软雅黑"/>
                <a:ea typeface="微软雅黑"/>
              </a:rPr>
              <a:t>案例</a:t>
            </a:r>
            <a:endParaRPr lang="zh-CN" altLang="en-US" sz="1500" b="1" dirty="0">
              <a:solidFill>
                <a:schemeClr val="tx1">
                  <a:lumMod val="65000"/>
                  <a:lumOff val="35000"/>
                </a:schemeClr>
              </a:solidFill>
              <a:latin typeface="微软雅黑"/>
              <a:ea typeface="微软雅黑"/>
            </a:endParaRPr>
          </a:p>
        </p:txBody>
      </p:sp>
    </p:spTree>
    <p:extLst>
      <p:ext uri="{BB962C8B-B14F-4D97-AF65-F5344CB8AC3E}">
        <p14:creationId xmlns:p14="http://schemas.microsoft.com/office/powerpoint/2010/main" val="3420649094"/>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animEffect transition="in" filter="fade">
                                      <p:cBhvr>
                                        <p:cTn id="9" dur="500"/>
                                        <p:tgtEl>
                                          <p:spTgt spid="33"/>
                                        </p:tgtEl>
                                      </p:cBhvr>
                                    </p:animEffect>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1000" fill="hold"/>
                                        <p:tgtEl>
                                          <p:spTgt spid="4"/>
                                        </p:tgtEl>
                                        <p:attrNameLst>
                                          <p:attrName>ppt_w</p:attrName>
                                        </p:attrNameLst>
                                      </p:cBhvr>
                                      <p:tavLst>
                                        <p:tav tm="0">
                                          <p:val>
                                            <p:fltVal val="0"/>
                                          </p:val>
                                        </p:tav>
                                        <p:tav tm="100000">
                                          <p:val>
                                            <p:strVal val="#ppt_w"/>
                                          </p:val>
                                        </p:tav>
                                      </p:tavLst>
                                    </p:anim>
                                    <p:anim calcmode="lin" valueType="num">
                                      <p:cBhvr>
                                        <p:cTn id="14" dur="1000" fill="hold"/>
                                        <p:tgtEl>
                                          <p:spTgt spid="4"/>
                                        </p:tgtEl>
                                        <p:attrNameLst>
                                          <p:attrName>ppt_h</p:attrName>
                                        </p:attrNameLst>
                                      </p:cBhvr>
                                      <p:tavLst>
                                        <p:tav tm="0">
                                          <p:val>
                                            <p:fltVal val="0"/>
                                          </p:val>
                                        </p:tav>
                                        <p:tav tm="100000">
                                          <p:val>
                                            <p:strVal val="#ppt_h"/>
                                          </p:val>
                                        </p:tav>
                                      </p:tavLst>
                                    </p:anim>
                                    <p:anim calcmode="lin" valueType="num">
                                      <p:cBhvr>
                                        <p:cTn id="15" dur="1000" fill="hold"/>
                                        <p:tgtEl>
                                          <p:spTgt spid="4"/>
                                        </p:tgtEl>
                                        <p:attrNameLst>
                                          <p:attrName>style.rotation</p:attrName>
                                        </p:attrNameLst>
                                      </p:cBhvr>
                                      <p:tavLst>
                                        <p:tav tm="0">
                                          <p:val>
                                            <p:fltVal val="90"/>
                                          </p:val>
                                        </p:tav>
                                        <p:tav tm="100000">
                                          <p:val>
                                            <p:fltVal val="0"/>
                                          </p:val>
                                        </p:tav>
                                      </p:tavLst>
                                    </p:anim>
                                    <p:animEffect transition="in" filter="fade">
                                      <p:cBhvr>
                                        <p:cTn id="16" dur="1000"/>
                                        <p:tgtEl>
                                          <p:spTgt spid="4"/>
                                        </p:tgtEl>
                                      </p:cBhvr>
                                    </p:animEffect>
                                  </p:childTnLst>
                                </p:cTn>
                              </p:par>
                            </p:childTnLst>
                          </p:cTn>
                        </p:par>
                        <p:par>
                          <p:cTn id="17" fill="hold">
                            <p:stCondLst>
                              <p:cond delay="1500"/>
                            </p:stCondLst>
                            <p:childTnLst>
                              <p:par>
                                <p:cTn id="18" presetID="53" presetClass="entr" presetSubtype="16" fill="hold" grpId="0" nodeType="after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p:cTn id="20" dur="500" fill="hold"/>
                                        <p:tgtEl>
                                          <p:spTgt spid="14"/>
                                        </p:tgtEl>
                                        <p:attrNameLst>
                                          <p:attrName>ppt_w</p:attrName>
                                        </p:attrNameLst>
                                      </p:cBhvr>
                                      <p:tavLst>
                                        <p:tav tm="0">
                                          <p:val>
                                            <p:fltVal val="0"/>
                                          </p:val>
                                        </p:tav>
                                        <p:tav tm="100000">
                                          <p:val>
                                            <p:strVal val="#ppt_w"/>
                                          </p:val>
                                        </p:tav>
                                      </p:tavLst>
                                    </p:anim>
                                    <p:anim calcmode="lin" valueType="num">
                                      <p:cBhvr>
                                        <p:cTn id="21" dur="500" fill="hold"/>
                                        <p:tgtEl>
                                          <p:spTgt spid="14"/>
                                        </p:tgtEl>
                                        <p:attrNameLst>
                                          <p:attrName>ppt_h</p:attrName>
                                        </p:attrNameLst>
                                      </p:cBhvr>
                                      <p:tavLst>
                                        <p:tav tm="0">
                                          <p:val>
                                            <p:fltVal val="0"/>
                                          </p:val>
                                        </p:tav>
                                        <p:tav tm="100000">
                                          <p:val>
                                            <p:strVal val="#ppt_h"/>
                                          </p:val>
                                        </p:tav>
                                      </p:tavLst>
                                    </p:anim>
                                    <p:animEffect transition="in" filter="fade">
                                      <p:cBhvr>
                                        <p:cTn id="22" dur="500"/>
                                        <p:tgtEl>
                                          <p:spTgt spid="14"/>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par>
                          <p:cTn id="27" fill="hold">
                            <p:stCondLst>
                              <p:cond delay="2500"/>
                            </p:stCondLst>
                            <p:childTnLst>
                              <p:par>
                                <p:cTn id="28" presetID="12" presetClass="entr" presetSubtype="1" fill="hold" grpId="0" nodeType="afterEffect">
                                  <p:stCondLst>
                                    <p:cond delay="0"/>
                                  </p:stCondLst>
                                  <p:childTnLst>
                                    <p:set>
                                      <p:cBhvr>
                                        <p:cTn id="29" dur="1" fill="hold">
                                          <p:stCondLst>
                                            <p:cond delay="0"/>
                                          </p:stCondLst>
                                        </p:cTn>
                                        <p:tgtEl>
                                          <p:spTgt spid="20"/>
                                        </p:tgtEl>
                                        <p:attrNameLst>
                                          <p:attrName>style.visibility</p:attrName>
                                        </p:attrNameLst>
                                      </p:cBhvr>
                                      <p:to>
                                        <p:strVal val="visible"/>
                                      </p:to>
                                    </p:set>
                                    <p:anim calcmode="lin" valueType="num">
                                      <p:cBhvr additive="base">
                                        <p:cTn id="30" dur="500"/>
                                        <p:tgtEl>
                                          <p:spTgt spid="20"/>
                                        </p:tgtEl>
                                        <p:attrNameLst>
                                          <p:attrName>ppt_y</p:attrName>
                                        </p:attrNameLst>
                                      </p:cBhvr>
                                      <p:tavLst>
                                        <p:tav tm="0">
                                          <p:val>
                                            <p:strVal val="#ppt_y-#ppt_h*1.125000"/>
                                          </p:val>
                                        </p:tav>
                                        <p:tav tm="100000">
                                          <p:val>
                                            <p:strVal val="#ppt_y"/>
                                          </p:val>
                                        </p:tav>
                                      </p:tavLst>
                                    </p:anim>
                                    <p:animEffect transition="in" filter="wipe(down)">
                                      <p:cBhvr>
                                        <p:cTn id="31" dur="500"/>
                                        <p:tgtEl>
                                          <p:spTgt spid="20"/>
                                        </p:tgtEl>
                                      </p:cBhvr>
                                    </p:animEffect>
                                  </p:childTnLst>
                                </p:cTn>
                              </p:par>
                            </p:childTnLst>
                          </p:cTn>
                        </p:par>
                        <p:par>
                          <p:cTn id="32" fill="hold">
                            <p:stCondLst>
                              <p:cond delay="3000"/>
                            </p:stCondLst>
                            <p:childTnLst>
                              <p:par>
                                <p:cTn id="33" presetID="31" presetClass="entr" presetSubtype="0" fill="hold" grpId="0" nodeType="afterEffect">
                                  <p:stCondLst>
                                    <p:cond delay="0"/>
                                  </p:stCondLst>
                                  <p:childTnLst>
                                    <p:set>
                                      <p:cBhvr>
                                        <p:cTn id="34" dur="1" fill="hold">
                                          <p:stCondLst>
                                            <p:cond delay="0"/>
                                          </p:stCondLst>
                                        </p:cTn>
                                        <p:tgtEl>
                                          <p:spTgt spid="5"/>
                                        </p:tgtEl>
                                        <p:attrNameLst>
                                          <p:attrName>style.visibility</p:attrName>
                                        </p:attrNameLst>
                                      </p:cBhvr>
                                      <p:to>
                                        <p:strVal val="visible"/>
                                      </p:to>
                                    </p:set>
                                    <p:anim calcmode="lin" valueType="num">
                                      <p:cBhvr>
                                        <p:cTn id="35" dur="1000" fill="hold"/>
                                        <p:tgtEl>
                                          <p:spTgt spid="5"/>
                                        </p:tgtEl>
                                        <p:attrNameLst>
                                          <p:attrName>ppt_w</p:attrName>
                                        </p:attrNameLst>
                                      </p:cBhvr>
                                      <p:tavLst>
                                        <p:tav tm="0">
                                          <p:val>
                                            <p:fltVal val="0"/>
                                          </p:val>
                                        </p:tav>
                                        <p:tav tm="100000">
                                          <p:val>
                                            <p:strVal val="#ppt_w"/>
                                          </p:val>
                                        </p:tav>
                                      </p:tavLst>
                                    </p:anim>
                                    <p:anim calcmode="lin" valueType="num">
                                      <p:cBhvr>
                                        <p:cTn id="36" dur="1000" fill="hold"/>
                                        <p:tgtEl>
                                          <p:spTgt spid="5"/>
                                        </p:tgtEl>
                                        <p:attrNameLst>
                                          <p:attrName>ppt_h</p:attrName>
                                        </p:attrNameLst>
                                      </p:cBhvr>
                                      <p:tavLst>
                                        <p:tav tm="0">
                                          <p:val>
                                            <p:fltVal val="0"/>
                                          </p:val>
                                        </p:tav>
                                        <p:tav tm="100000">
                                          <p:val>
                                            <p:strVal val="#ppt_h"/>
                                          </p:val>
                                        </p:tav>
                                      </p:tavLst>
                                    </p:anim>
                                    <p:anim calcmode="lin" valueType="num">
                                      <p:cBhvr>
                                        <p:cTn id="37" dur="1000" fill="hold"/>
                                        <p:tgtEl>
                                          <p:spTgt spid="5"/>
                                        </p:tgtEl>
                                        <p:attrNameLst>
                                          <p:attrName>style.rotation</p:attrName>
                                        </p:attrNameLst>
                                      </p:cBhvr>
                                      <p:tavLst>
                                        <p:tav tm="0">
                                          <p:val>
                                            <p:fltVal val="90"/>
                                          </p:val>
                                        </p:tav>
                                        <p:tav tm="100000">
                                          <p:val>
                                            <p:fltVal val="0"/>
                                          </p:val>
                                        </p:tav>
                                      </p:tavLst>
                                    </p:anim>
                                    <p:animEffect transition="in" filter="fade">
                                      <p:cBhvr>
                                        <p:cTn id="38" dur="1000"/>
                                        <p:tgtEl>
                                          <p:spTgt spid="5"/>
                                        </p:tgtEl>
                                      </p:cBhvr>
                                    </p:animEffect>
                                  </p:childTnLst>
                                </p:cTn>
                              </p:par>
                            </p:childTnLst>
                          </p:cTn>
                        </p:par>
                        <p:par>
                          <p:cTn id="39" fill="hold">
                            <p:stCondLst>
                              <p:cond delay="4000"/>
                            </p:stCondLst>
                            <p:childTnLst>
                              <p:par>
                                <p:cTn id="40" presetID="53" presetClass="entr" presetSubtype="16" fill="hold" grpId="0" nodeType="after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p:cTn id="42" dur="500" fill="hold"/>
                                        <p:tgtEl>
                                          <p:spTgt spid="15"/>
                                        </p:tgtEl>
                                        <p:attrNameLst>
                                          <p:attrName>ppt_w</p:attrName>
                                        </p:attrNameLst>
                                      </p:cBhvr>
                                      <p:tavLst>
                                        <p:tav tm="0">
                                          <p:val>
                                            <p:fltVal val="0"/>
                                          </p:val>
                                        </p:tav>
                                        <p:tav tm="100000">
                                          <p:val>
                                            <p:strVal val="#ppt_w"/>
                                          </p:val>
                                        </p:tav>
                                      </p:tavLst>
                                    </p:anim>
                                    <p:anim calcmode="lin" valueType="num">
                                      <p:cBhvr>
                                        <p:cTn id="43" dur="500" fill="hold"/>
                                        <p:tgtEl>
                                          <p:spTgt spid="15"/>
                                        </p:tgtEl>
                                        <p:attrNameLst>
                                          <p:attrName>ppt_h</p:attrName>
                                        </p:attrNameLst>
                                      </p:cBhvr>
                                      <p:tavLst>
                                        <p:tav tm="0">
                                          <p:val>
                                            <p:fltVal val="0"/>
                                          </p:val>
                                        </p:tav>
                                        <p:tav tm="100000">
                                          <p:val>
                                            <p:strVal val="#ppt_h"/>
                                          </p:val>
                                        </p:tav>
                                      </p:tavLst>
                                    </p:anim>
                                    <p:animEffect transition="in" filter="fade">
                                      <p:cBhvr>
                                        <p:cTn id="44" dur="500"/>
                                        <p:tgtEl>
                                          <p:spTgt spid="15"/>
                                        </p:tgtEl>
                                      </p:cBhvr>
                                    </p:animEffect>
                                  </p:childTnLst>
                                </p:cTn>
                              </p:par>
                            </p:childTnLst>
                          </p:cTn>
                        </p:par>
                        <p:par>
                          <p:cTn id="45" fill="hold">
                            <p:stCondLst>
                              <p:cond delay="4500"/>
                            </p:stCondLst>
                            <p:childTnLst>
                              <p:par>
                                <p:cTn id="46" presetID="10" presetClass="entr" presetSubtype="0" fill="hold" grpId="0" nodeType="after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fade">
                                      <p:cBhvr>
                                        <p:cTn id="48" dur="500"/>
                                        <p:tgtEl>
                                          <p:spTgt spid="12"/>
                                        </p:tgtEl>
                                      </p:cBhvr>
                                    </p:animEffect>
                                  </p:childTnLst>
                                </p:cTn>
                              </p:par>
                            </p:childTnLst>
                          </p:cTn>
                        </p:par>
                        <p:par>
                          <p:cTn id="49" fill="hold">
                            <p:stCondLst>
                              <p:cond delay="5000"/>
                            </p:stCondLst>
                            <p:childTnLst>
                              <p:par>
                                <p:cTn id="50" presetID="12" presetClass="entr" presetSubtype="4" fill="hold" grpId="0" nodeType="afterEffect">
                                  <p:stCondLst>
                                    <p:cond delay="0"/>
                                  </p:stCondLst>
                                  <p:childTnLst>
                                    <p:set>
                                      <p:cBhvr>
                                        <p:cTn id="51" dur="1" fill="hold">
                                          <p:stCondLst>
                                            <p:cond delay="0"/>
                                          </p:stCondLst>
                                        </p:cTn>
                                        <p:tgtEl>
                                          <p:spTgt spid="21"/>
                                        </p:tgtEl>
                                        <p:attrNameLst>
                                          <p:attrName>style.visibility</p:attrName>
                                        </p:attrNameLst>
                                      </p:cBhvr>
                                      <p:to>
                                        <p:strVal val="visible"/>
                                      </p:to>
                                    </p:set>
                                    <p:anim calcmode="lin" valueType="num">
                                      <p:cBhvr additive="base">
                                        <p:cTn id="52" dur="500"/>
                                        <p:tgtEl>
                                          <p:spTgt spid="21"/>
                                        </p:tgtEl>
                                        <p:attrNameLst>
                                          <p:attrName>ppt_y</p:attrName>
                                        </p:attrNameLst>
                                      </p:cBhvr>
                                      <p:tavLst>
                                        <p:tav tm="0">
                                          <p:val>
                                            <p:strVal val="#ppt_y+#ppt_h*1.125000"/>
                                          </p:val>
                                        </p:tav>
                                        <p:tav tm="100000">
                                          <p:val>
                                            <p:strVal val="#ppt_y"/>
                                          </p:val>
                                        </p:tav>
                                      </p:tavLst>
                                    </p:anim>
                                    <p:animEffect transition="in" filter="wipe(up)">
                                      <p:cBhvr>
                                        <p:cTn id="53" dur="500"/>
                                        <p:tgtEl>
                                          <p:spTgt spid="21"/>
                                        </p:tgtEl>
                                      </p:cBhvr>
                                    </p:animEffect>
                                  </p:childTnLst>
                                </p:cTn>
                              </p:par>
                            </p:childTnLst>
                          </p:cTn>
                        </p:par>
                        <p:par>
                          <p:cTn id="54" fill="hold">
                            <p:stCondLst>
                              <p:cond delay="5500"/>
                            </p:stCondLst>
                            <p:childTnLst>
                              <p:par>
                                <p:cTn id="55" presetID="31" presetClass="entr" presetSubtype="0" fill="hold" grpId="0" nodeType="afterEffect">
                                  <p:stCondLst>
                                    <p:cond delay="0"/>
                                  </p:stCondLst>
                                  <p:childTnLst>
                                    <p:set>
                                      <p:cBhvr>
                                        <p:cTn id="56" dur="1" fill="hold">
                                          <p:stCondLst>
                                            <p:cond delay="0"/>
                                          </p:stCondLst>
                                        </p:cTn>
                                        <p:tgtEl>
                                          <p:spTgt spid="7"/>
                                        </p:tgtEl>
                                        <p:attrNameLst>
                                          <p:attrName>style.visibility</p:attrName>
                                        </p:attrNameLst>
                                      </p:cBhvr>
                                      <p:to>
                                        <p:strVal val="visible"/>
                                      </p:to>
                                    </p:set>
                                    <p:anim calcmode="lin" valueType="num">
                                      <p:cBhvr>
                                        <p:cTn id="57" dur="1000" fill="hold"/>
                                        <p:tgtEl>
                                          <p:spTgt spid="7"/>
                                        </p:tgtEl>
                                        <p:attrNameLst>
                                          <p:attrName>ppt_w</p:attrName>
                                        </p:attrNameLst>
                                      </p:cBhvr>
                                      <p:tavLst>
                                        <p:tav tm="0">
                                          <p:val>
                                            <p:fltVal val="0"/>
                                          </p:val>
                                        </p:tav>
                                        <p:tav tm="100000">
                                          <p:val>
                                            <p:strVal val="#ppt_w"/>
                                          </p:val>
                                        </p:tav>
                                      </p:tavLst>
                                    </p:anim>
                                    <p:anim calcmode="lin" valueType="num">
                                      <p:cBhvr>
                                        <p:cTn id="58" dur="1000" fill="hold"/>
                                        <p:tgtEl>
                                          <p:spTgt spid="7"/>
                                        </p:tgtEl>
                                        <p:attrNameLst>
                                          <p:attrName>ppt_h</p:attrName>
                                        </p:attrNameLst>
                                      </p:cBhvr>
                                      <p:tavLst>
                                        <p:tav tm="0">
                                          <p:val>
                                            <p:fltVal val="0"/>
                                          </p:val>
                                        </p:tav>
                                        <p:tav tm="100000">
                                          <p:val>
                                            <p:strVal val="#ppt_h"/>
                                          </p:val>
                                        </p:tav>
                                      </p:tavLst>
                                    </p:anim>
                                    <p:anim calcmode="lin" valueType="num">
                                      <p:cBhvr>
                                        <p:cTn id="59" dur="1000" fill="hold"/>
                                        <p:tgtEl>
                                          <p:spTgt spid="7"/>
                                        </p:tgtEl>
                                        <p:attrNameLst>
                                          <p:attrName>style.rotation</p:attrName>
                                        </p:attrNameLst>
                                      </p:cBhvr>
                                      <p:tavLst>
                                        <p:tav tm="0">
                                          <p:val>
                                            <p:fltVal val="90"/>
                                          </p:val>
                                        </p:tav>
                                        <p:tav tm="100000">
                                          <p:val>
                                            <p:fltVal val="0"/>
                                          </p:val>
                                        </p:tav>
                                      </p:tavLst>
                                    </p:anim>
                                    <p:animEffect transition="in" filter="fade">
                                      <p:cBhvr>
                                        <p:cTn id="60" dur="1000"/>
                                        <p:tgtEl>
                                          <p:spTgt spid="7"/>
                                        </p:tgtEl>
                                      </p:cBhvr>
                                    </p:animEffect>
                                  </p:childTnLst>
                                </p:cTn>
                              </p:par>
                            </p:childTnLst>
                          </p:cTn>
                        </p:par>
                        <p:par>
                          <p:cTn id="61" fill="hold">
                            <p:stCondLst>
                              <p:cond delay="6500"/>
                            </p:stCondLst>
                            <p:childTnLst>
                              <p:par>
                                <p:cTn id="62" presetID="53" presetClass="entr" presetSubtype="16" fill="hold" grpId="0" nodeType="afterEffect">
                                  <p:stCondLst>
                                    <p:cond delay="0"/>
                                  </p:stCondLst>
                                  <p:childTnLst>
                                    <p:set>
                                      <p:cBhvr>
                                        <p:cTn id="63" dur="1" fill="hold">
                                          <p:stCondLst>
                                            <p:cond delay="0"/>
                                          </p:stCondLst>
                                        </p:cTn>
                                        <p:tgtEl>
                                          <p:spTgt spid="16"/>
                                        </p:tgtEl>
                                        <p:attrNameLst>
                                          <p:attrName>style.visibility</p:attrName>
                                        </p:attrNameLst>
                                      </p:cBhvr>
                                      <p:to>
                                        <p:strVal val="visible"/>
                                      </p:to>
                                    </p:set>
                                    <p:anim calcmode="lin" valueType="num">
                                      <p:cBhvr>
                                        <p:cTn id="64" dur="500" fill="hold"/>
                                        <p:tgtEl>
                                          <p:spTgt spid="16"/>
                                        </p:tgtEl>
                                        <p:attrNameLst>
                                          <p:attrName>ppt_w</p:attrName>
                                        </p:attrNameLst>
                                      </p:cBhvr>
                                      <p:tavLst>
                                        <p:tav tm="0">
                                          <p:val>
                                            <p:fltVal val="0"/>
                                          </p:val>
                                        </p:tav>
                                        <p:tav tm="100000">
                                          <p:val>
                                            <p:strVal val="#ppt_w"/>
                                          </p:val>
                                        </p:tav>
                                      </p:tavLst>
                                    </p:anim>
                                    <p:anim calcmode="lin" valueType="num">
                                      <p:cBhvr>
                                        <p:cTn id="65" dur="500" fill="hold"/>
                                        <p:tgtEl>
                                          <p:spTgt spid="16"/>
                                        </p:tgtEl>
                                        <p:attrNameLst>
                                          <p:attrName>ppt_h</p:attrName>
                                        </p:attrNameLst>
                                      </p:cBhvr>
                                      <p:tavLst>
                                        <p:tav tm="0">
                                          <p:val>
                                            <p:fltVal val="0"/>
                                          </p:val>
                                        </p:tav>
                                        <p:tav tm="100000">
                                          <p:val>
                                            <p:strVal val="#ppt_h"/>
                                          </p:val>
                                        </p:tav>
                                      </p:tavLst>
                                    </p:anim>
                                    <p:animEffect transition="in" filter="fade">
                                      <p:cBhvr>
                                        <p:cTn id="66" dur="500"/>
                                        <p:tgtEl>
                                          <p:spTgt spid="16"/>
                                        </p:tgtEl>
                                      </p:cBhvr>
                                    </p:animEffect>
                                  </p:childTnLst>
                                </p:cTn>
                              </p:par>
                            </p:childTnLst>
                          </p:cTn>
                        </p:par>
                        <p:par>
                          <p:cTn id="67" fill="hold">
                            <p:stCondLst>
                              <p:cond delay="7000"/>
                            </p:stCondLst>
                            <p:childTnLst>
                              <p:par>
                                <p:cTn id="68" presetID="10" presetClass="entr" presetSubtype="0" fill="hold" grpId="0" nodeType="afterEffect">
                                  <p:stCondLst>
                                    <p:cond delay="0"/>
                                  </p:stCondLst>
                                  <p:childTnLst>
                                    <p:set>
                                      <p:cBhvr>
                                        <p:cTn id="69" dur="1" fill="hold">
                                          <p:stCondLst>
                                            <p:cond delay="0"/>
                                          </p:stCondLst>
                                        </p:cTn>
                                        <p:tgtEl>
                                          <p:spTgt spid="11"/>
                                        </p:tgtEl>
                                        <p:attrNameLst>
                                          <p:attrName>style.visibility</p:attrName>
                                        </p:attrNameLst>
                                      </p:cBhvr>
                                      <p:to>
                                        <p:strVal val="visible"/>
                                      </p:to>
                                    </p:set>
                                    <p:animEffect transition="in" filter="fade">
                                      <p:cBhvr>
                                        <p:cTn id="70" dur="500"/>
                                        <p:tgtEl>
                                          <p:spTgt spid="11"/>
                                        </p:tgtEl>
                                      </p:cBhvr>
                                    </p:animEffect>
                                  </p:childTnLst>
                                </p:cTn>
                              </p:par>
                            </p:childTnLst>
                          </p:cTn>
                        </p:par>
                        <p:par>
                          <p:cTn id="71" fill="hold">
                            <p:stCondLst>
                              <p:cond delay="7500"/>
                            </p:stCondLst>
                            <p:childTnLst>
                              <p:par>
                                <p:cTn id="72" presetID="12" presetClass="entr" presetSubtype="1" fill="hold" grpId="0" nodeType="afterEffect">
                                  <p:stCondLst>
                                    <p:cond delay="0"/>
                                  </p:stCondLst>
                                  <p:childTnLst>
                                    <p:set>
                                      <p:cBhvr>
                                        <p:cTn id="73" dur="1" fill="hold">
                                          <p:stCondLst>
                                            <p:cond delay="0"/>
                                          </p:stCondLst>
                                        </p:cTn>
                                        <p:tgtEl>
                                          <p:spTgt spid="23"/>
                                        </p:tgtEl>
                                        <p:attrNameLst>
                                          <p:attrName>style.visibility</p:attrName>
                                        </p:attrNameLst>
                                      </p:cBhvr>
                                      <p:to>
                                        <p:strVal val="visible"/>
                                      </p:to>
                                    </p:set>
                                    <p:anim calcmode="lin" valueType="num">
                                      <p:cBhvr additive="base">
                                        <p:cTn id="74" dur="500"/>
                                        <p:tgtEl>
                                          <p:spTgt spid="23"/>
                                        </p:tgtEl>
                                        <p:attrNameLst>
                                          <p:attrName>ppt_y</p:attrName>
                                        </p:attrNameLst>
                                      </p:cBhvr>
                                      <p:tavLst>
                                        <p:tav tm="0">
                                          <p:val>
                                            <p:strVal val="#ppt_y-#ppt_h*1.125000"/>
                                          </p:val>
                                        </p:tav>
                                        <p:tav tm="100000">
                                          <p:val>
                                            <p:strVal val="#ppt_y"/>
                                          </p:val>
                                        </p:tav>
                                      </p:tavLst>
                                    </p:anim>
                                    <p:animEffect transition="in" filter="wipe(down)">
                                      <p:cBhvr>
                                        <p:cTn id="75" dur="500"/>
                                        <p:tgtEl>
                                          <p:spTgt spid="23"/>
                                        </p:tgtEl>
                                      </p:cBhvr>
                                    </p:animEffect>
                                  </p:childTnLst>
                                </p:cTn>
                              </p:par>
                            </p:childTnLst>
                          </p:cTn>
                        </p:par>
                        <p:par>
                          <p:cTn id="76" fill="hold">
                            <p:stCondLst>
                              <p:cond delay="8000"/>
                            </p:stCondLst>
                            <p:childTnLst>
                              <p:par>
                                <p:cTn id="77" presetID="31" presetClass="entr" presetSubtype="0" fill="hold" grpId="0" nodeType="afterEffect">
                                  <p:stCondLst>
                                    <p:cond delay="0"/>
                                  </p:stCondLst>
                                  <p:childTnLst>
                                    <p:set>
                                      <p:cBhvr>
                                        <p:cTn id="78" dur="1" fill="hold">
                                          <p:stCondLst>
                                            <p:cond delay="0"/>
                                          </p:stCondLst>
                                        </p:cTn>
                                        <p:tgtEl>
                                          <p:spTgt spid="6"/>
                                        </p:tgtEl>
                                        <p:attrNameLst>
                                          <p:attrName>style.visibility</p:attrName>
                                        </p:attrNameLst>
                                      </p:cBhvr>
                                      <p:to>
                                        <p:strVal val="visible"/>
                                      </p:to>
                                    </p:set>
                                    <p:anim calcmode="lin" valueType="num">
                                      <p:cBhvr>
                                        <p:cTn id="79" dur="1000" fill="hold"/>
                                        <p:tgtEl>
                                          <p:spTgt spid="6"/>
                                        </p:tgtEl>
                                        <p:attrNameLst>
                                          <p:attrName>ppt_w</p:attrName>
                                        </p:attrNameLst>
                                      </p:cBhvr>
                                      <p:tavLst>
                                        <p:tav tm="0">
                                          <p:val>
                                            <p:fltVal val="0"/>
                                          </p:val>
                                        </p:tav>
                                        <p:tav tm="100000">
                                          <p:val>
                                            <p:strVal val="#ppt_w"/>
                                          </p:val>
                                        </p:tav>
                                      </p:tavLst>
                                    </p:anim>
                                    <p:anim calcmode="lin" valueType="num">
                                      <p:cBhvr>
                                        <p:cTn id="80" dur="1000" fill="hold"/>
                                        <p:tgtEl>
                                          <p:spTgt spid="6"/>
                                        </p:tgtEl>
                                        <p:attrNameLst>
                                          <p:attrName>ppt_h</p:attrName>
                                        </p:attrNameLst>
                                      </p:cBhvr>
                                      <p:tavLst>
                                        <p:tav tm="0">
                                          <p:val>
                                            <p:fltVal val="0"/>
                                          </p:val>
                                        </p:tav>
                                        <p:tav tm="100000">
                                          <p:val>
                                            <p:strVal val="#ppt_h"/>
                                          </p:val>
                                        </p:tav>
                                      </p:tavLst>
                                    </p:anim>
                                    <p:anim calcmode="lin" valueType="num">
                                      <p:cBhvr>
                                        <p:cTn id="81" dur="1000" fill="hold"/>
                                        <p:tgtEl>
                                          <p:spTgt spid="6"/>
                                        </p:tgtEl>
                                        <p:attrNameLst>
                                          <p:attrName>style.rotation</p:attrName>
                                        </p:attrNameLst>
                                      </p:cBhvr>
                                      <p:tavLst>
                                        <p:tav tm="0">
                                          <p:val>
                                            <p:fltVal val="90"/>
                                          </p:val>
                                        </p:tav>
                                        <p:tav tm="100000">
                                          <p:val>
                                            <p:fltVal val="0"/>
                                          </p:val>
                                        </p:tav>
                                      </p:tavLst>
                                    </p:anim>
                                    <p:animEffect transition="in" filter="fade">
                                      <p:cBhvr>
                                        <p:cTn id="82" dur="1000"/>
                                        <p:tgtEl>
                                          <p:spTgt spid="6"/>
                                        </p:tgtEl>
                                      </p:cBhvr>
                                    </p:animEffect>
                                  </p:childTnLst>
                                </p:cTn>
                              </p:par>
                            </p:childTnLst>
                          </p:cTn>
                        </p:par>
                        <p:par>
                          <p:cTn id="83" fill="hold">
                            <p:stCondLst>
                              <p:cond delay="9000"/>
                            </p:stCondLst>
                            <p:childTnLst>
                              <p:par>
                                <p:cTn id="84" presetID="53" presetClass="entr" presetSubtype="16" fill="hold" grpId="0" nodeType="afterEffect">
                                  <p:stCondLst>
                                    <p:cond delay="0"/>
                                  </p:stCondLst>
                                  <p:childTnLst>
                                    <p:set>
                                      <p:cBhvr>
                                        <p:cTn id="85" dur="1" fill="hold">
                                          <p:stCondLst>
                                            <p:cond delay="0"/>
                                          </p:stCondLst>
                                        </p:cTn>
                                        <p:tgtEl>
                                          <p:spTgt spid="17"/>
                                        </p:tgtEl>
                                        <p:attrNameLst>
                                          <p:attrName>style.visibility</p:attrName>
                                        </p:attrNameLst>
                                      </p:cBhvr>
                                      <p:to>
                                        <p:strVal val="visible"/>
                                      </p:to>
                                    </p:set>
                                    <p:anim calcmode="lin" valueType="num">
                                      <p:cBhvr>
                                        <p:cTn id="86" dur="500" fill="hold"/>
                                        <p:tgtEl>
                                          <p:spTgt spid="17"/>
                                        </p:tgtEl>
                                        <p:attrNameLst>
                                          <p:attrName>ppt_w</p:attrName>
                                        </p:attrNameLst>
                                      </p:cBhvr>
                                      <p:tavLst>
                                        <p:tav tm="0">
                                          <p:val>
                                            <p:fltVal val="0"/>
                                          </p:val>
                                        </p:tav>
                                        <p:tav tm="100000">
                                          <p:val>
                                            <p:strVal val="#ppt_w"/>
                                          </p:val>
                                        </p:tav>
                                      </p:tavLst>
                                    </p:anim>
                                    <p:anim calcmode="lin" valueType="num">
                                      <p:cBhvr>
                                        <p:cTn id="87" dur="500" fill="hold"/>
                                        <p:tgtEl>
                                          <p:spTgt spid="17"/>
                                        </p:tgtEl>
                                        <p:attrNameLst>
                                          <p:attrName>ppt_h</p:attrName>
                                        </p:attrNameLst>
                                      </p:cBhvr>
                                      <p:tavLst>
                                        <p:tav tm="0">
                                          <p:val>
                                            <p:fltVal val="0"/>
                                          </p:val>
                                        </p:tav>
                                        <p:tav tm="100000">
                                          <p:val>
                                            <p:strVal val="#ppt_h"/>
                                          </p:val>
                                        </p:tav>
                                      </p:tavLst>
                                    </p:anim>
                                    <p:animEffect transition="in" filter="fade">
                                      <p:cBhvr>
                                        <p:cTn id="88" dur="500"/>
                                        <p:tgtEl>
                                          <p:spTgt spid="17"/>
                                        </p:tgtEl>
                                      </p:cBhvr>
                                    </p:animEffect>
                                  </p:childTnLst>
                                </p:cTn>
                              </p:par>
                            </p:childTnLst>
                          </p:cTn>
                        </p:par>
                        <p:par>
                          <p:cTn id="89" fill="hold">
                            <p:stCondLst>
                              <p:cond delay="9500"/>
                            </p:stCondLst>
                            <p:childTnLst>
                              <p:par>
                                <p:cTn id="90" presetID="10" presetClass="entr" presetSubtype="0" fill="hold" grpId="0" nodeType="afterEffect">
                                  <p:stCondLst>
                                    <p:cond delay="0"/>
                                  </p:stCondLst>
                                  <p:childTnLst>
                                    <p:set>
                                      <p:cBhvr>
                                        <p:cTn id="91" dur="1" fill="hold">
                                          <p:stCondLst>
                                            <p:cond delay="0"/>
                                          </p:stCondLst>
                                        </p:cTn>
                                        <p:tgtEl>
                                          <p:spTgt spid="13"/>
                                        </p:tgtEl>
                                        <p:attrNameLst>
                                          <p:attrName>style.visibility</p:attrName>
                                        </p:attrNameLst>
                                      </p:cBhvr>
                                      <p:to>
                                        <p:strVal val="visible"/>
                                      </p:to>
                                    </p:set>
                                    <p:animEffect transition="in" filter="fade">
                                      <p:cBhvr>
                                        <p:cTn id="92" dur="500"/>
                                        <p:tgtEl>
                                          <p:spTgt spid="13"/>
                                        </p:tgtEl>
                                      </p:cBhvr>
                                    </p:animEffect>
                                  </p:childTnLst>
                                </p:cTn>
                              </p:par>
                            </p:childTnLst>
                          </p:cTn>
                        </p:par>
                        <p:par>
                          <p:cTn id="93" fill="hold">
                            <p:stCondLst>
                              <p:cond delay="10000"/>
                            </p:stCondLst>
                            <p:childTnLst>
                              <p:par>
                                <p:cTn id="94" presetID="12" presetClass="entr" presetSubtype="1" fill="hold" grpId="0" nodeType="afterEffect">
                                  <p:stCondLst>
                                    <p:cond delay="0"/>
                                  </p:stCondLst>
                                  <p:childTnLst>
                                    <p:set>
                                      <p:cBhvr>
                                        <p:cTn id="95" dur="1" fill="hold">
                                          <p:stCondLst>
                                            <p:cond delay="0"/>
                                          </p:stCondLst>
                                        </p:cTn>
                                        <p:tgtEl>
                                          <p:spTgt spid="22"/>
                                        </p:tgtEl>
                                        <p:attrNameLst>
                                          <p:attrName>style.visibility</p:attrName>
                                        </p:attrNameLst>
                                      </p:cBhvr>
                                      <p:to>
                                        <p:strVal val="visible"/>
                                      </p:to>
                                    </p:set>
                                    <p:anim calcmode="lin" valueType="num">
                                      <p:cBhvr additive="base">
                                        <p:cTn id="96" dur="500"/>
                                        <p:tgtEl>
                                          <p:spTgt spid="22"/>
                                        </p:tgtEl>
                                        <p:attrNameLst>
                                          <p:attrName>ppt_y</p:attrName>
                                        </p:attrNameLst>
                                      </p:cBhvr>
                                      <p:tavLst>
                                        <p:tav tm="0">
                                          <p:val>
                                            <p:strVal val="#ppt_y-#ppt_h*1.125000"/>
                                          </p:val>
                                        </p:tav>
                                        <p:tav tm="100000">
                                          <p:val>
                                            <p:strVal val="#ppt_y"/>
                                          </p:val>
                                        </p:tav>
                                      </p:tavLst>
                                    </p:anim>
                                    <p:animEffect transition="in" filter="wipe(down)">
                                      <p:cBhvr>
                                        <p:cTn id="97" dur="500"/>
                                        <p:tgtEl>
                                          <p:spTgt spid="22"/>
                                        </p:tgtEl>
                                      </p:cBhvr>
                                    </p:animEffect>
                                  </p:childTnLst>
                                </p:cTn>
                              </p:par>
                            </p:childTnLst>
                          </p:cTn>
                        </p:par>
                        <p:par>
                          <p:cTn id="98" fill="hold">
                            <p:stCondLst>
                              <p:cond delay="10500"/>
                            </p:stCondLst>
                            <p:childTnLst>
                              <p:par>
                                <p:cTn id="99" presetID="31" presetClass="entr" presetSubtype="0" fill="hold" grpId="0" nodeType="afterEffect">
                                  <p:stCondLst>
                                    <p:cond delay="0"/>
                                  </p:stCondLst>
                                  <p:childTnLst>
                                    <p:set>
                                      <p:cBhvr>
                                        <p:cTn id="100" dur="1" fill="hold">
                                          <p:stCondLst>
                                            <p:cond delay="0"/>
                                          </p:stCondLst>
                                        </p:cTn>
                                        <p:tgtEl>
                                          <p:spTgt spid="8"/>
                                        </p:tgtEl>
                                        <p:attrNameLst>
                                          <p:attrName>style.visibility</p:attrName>
                                        </p:attrNameLst>
                                      </p:cBhvr>
                                      <p:to>
                                        <p:strVal val="visible"/>
                                      </p:to>
                                    </p:set>
                                    <p:anim calcmode="lin" valueType="num">
                                      <p:cBhvr>
                                        <p:cTn id="101" dur="1000" fill="hold"/>
                                        <p:tgtEl>
                                          <p:spTgt spid="8"/>
                                        </p:tgtEl>
                                        <p:attrNameLst>
                                          <p:attrName>ppt_w</p:attrName>
                                        </p:attrNameLst>
                                      </p:cBhvr>
                                      <p:tavLst>
                                        <p:tav tm="0">
                                          <p:val>
                                            <p:fltVal val="0"/>
                                          </p:val>
                                        </p:tav>
                                        <p:tav tm="100000">
                                          <p:val>
                                            <p:strVal val="#ppt_w"/>
                                          </p:val>
                                        </p:tav>
                                      </p:tavLst>
                                    </p:anim>
                                    <p:anim calcmode="lin" valueType="num">
                                      <p:cBhvr>
                                        <p:cTn id="102" dur="1000" fill="hold"/>
                                        <p:tgtEl>
                                          <p:spTgt spid="8"/>
                                        </p:tgtEl>
                                        <p:attrNameLst>
                                          <p:attrName>ppt_h</p:attrName>
                                        </p:attrNameLst>
                                      </p:cBhvr>
                                      <p:tavLst>
                                        <p:tav tm="0">
                                          <p:val>
                                            <p:fltVal val="0"/>
                                          </p:val>
                                        </p:tav>
                                        <p:tav tm="100000">
                                          <p:val>
                                            <p:strVal val="#ppt_h"/>
                                          </p:val>
                                        </p:tav>
                                      </p:tavLst>
                                    </p:anim>
                                    <p:anim calcmode="lin" valueType="num">
                                      <p:cBhvr>
                                        <p:cTn id="103" dur="1000" fill="hold"/>
                                        <p:tgtEl>
                                          <p:spTgt spid="8"/>
                                        </p:tgtEl>
                                        <p:attrNameLst>
                                          <p:attrName>style.rotation</p:attrName>
                                        </p:attrNameLst>
                                      </p:cBhvr>
                                      <p:tavLst>
                                        <p:tav tm="0">
                                          <p:val>
                                            <p:fltVal val="90"/>
                                          </p:val>
                                        </p:tav>
                                        <p:tav tm="100000">
                                          <p:val>
                                            <p:fltVal val="0"/>
                                          </p:val>
                                        </p:tav>
                                      </p:tavLst>
                                    </p:anim>
                                    <p:animEffect transition="in" filter="fade">
                                      <p:cBhvr>
                                        <p:cTn id="104" dur="1000"/>
                                        <p:tgtEl>
                                          <p:spTgt spid="8"/>
                                        </p:tgtEl>
                                      </p:cBhvr>
                                    </p:animEffect>
                                  </p:childTnLst>
                                </p:cTn>
                              </p:par>
                            </p:childTnLst>
                          </p:cTn>
                        </p:par>
                        <p:par>
                          <p:cTn id="105" fill="hold">
                            <p:stCondLst>
                              <p:cond delay="11500"/>
                            </p:stCondLst>
                            <p:childTnLst>
                              <p:par>
                                <p:cTn id="106" presetID="53" presetClass="entr" presetSubtype="16" fill="hold" grpId="0" nodeType="afterEffect">
                                  <p:stCondLst>
                                    <p:cond delay="0"/>
                                  </p:stCondLst>
                                  <p:childTnLst>
                                    <p:set>
                                      <p:cBhvr>
                                        <p:cTn id="107" dur="1" fill="hold">
                                          <p:stCondLst>
                                            <p:cond delay="0"/>
                                          </p:stCondLst>
                                        </p:cTn>
                                        <p:tgtEl>
                                          <p:spTgt spid="18"/>
                                        </p:tgtEl>
                                        <p:attrNameLst>
                                          <p:attrName>style.visibility</p:attrName>
                                        </p:attrNameLst>
                                      </p:cBhvr>
                                      <p:to>
                                        <p:strVal val="visible"/>
                                      </p:to>
                                    </p:set>
                                    <p:anim calcmode="lin" valueType="num">
                                      <p:cBhvr>
                                        <p:cTn id="108" dur="500" fill="hold"/>
                                        <p:tgtEl>
                                          <p:spTgt spid="18"/>
                                        </p:tgtEl>
                                        <p:attrNameLst>
                                          <p:attrName>ppt_w</p:attrName>
                                        </p:attrNameLst>
                                      </p:cBhvr>
                                      <p:tavLst>
                                        <p:tav tm="0">
                                          <p:val>
                                            <p:fltVal val="0"/>
                                          </p:val>
                                        </p:tav>
                                        <p:tav tm="100000">
                                          <p:val>
                                            <p:strVal val="#ppt_w"/>
                                          </p:val>
                                        </p:tav>
                                      </p:tavLst>
                                    </p:anim>
                                    <p:anim calcmode="lin" valueType="num">
                                      <p:cBhvr>
                                        <p:cTn id="109" dur="500" fill="hold"/>
                                        <p:tgtEl>
                                          <p:spTgt spid="18"/>
                                        </p:tgtEl>
                                        <p:attrNameLst>
                                          <p:attrName>ppt_h</p:attrName>
                                        </p:attrNameLst>
                                      </p:cBhvr>
                                      <p:tavLst>
                                        <p:tav tm="0">
                                          <p:val>
                                            <p:fltVal val="0"/>
                                          </p:val>
                                        </p:tav>
                                        <p:tav tm="100000">
                                          <p:val>
                                            <p:strVal val="#ppt_h"/>
                                          </p:val>
                                        </p:tav>
                                      </p:tavLst>
                                    </p:anim>
                                    <p:animEffect transition="in" filter="fade">
                                      <p:cBhvr>
                                        <p:cTn id="110" dur="500"/>
                                        <p:tgtEl>
                                          <p:spTgt spid="18"/>
                                        </p:tgtEl>
                                      </p:cBhvr>
                                    </p:animEffect>
                                  </p:childTnLst>
                                </p:cTn>
                              </p:par>
                            </p:childTnLst>
                          </p:cTn>
                        </p:par>
                        <p:par>
                          <p:cTn id="111" fill="hold">
                            <p:stCondLst>
                              <p:cond delay="12000"/>
                            </p:stCondLst>
                            <p:childTnLst>
                              <p:par>
                                <p:cTn id="112" presetID="10" presetClass="entr" presetSubtype="0" fill="hold" grpId="0" nodeType="afterEffect">
                                  <p:stCondLst>
                                    <p:cond delay="0"/>
                                  </p:stCondLst>
                                  <p:childTnLst>
                                    <p:set>
                                      <p:cBhvr>
                                        <p:cTn id="113" dur="1" fill="hold">
                                          <p:stCondLst>
                                            <p:cond delay="0"/>
                                          </p:stCondLst>
                                        </p:cTn>
                                        <p:tgtEl>
                                          <p:spTgt spid="10"/>
                                        </p:tgtEl>
                                        <p:attrNameLst>
                                          <p:attrName>style.visibility</p:attrName>
                                        </p:attrNameLst>
                                      </p:cBhvr>
                                      <p:to>
                                        <p:strVal val="visible"/>
                                      </p:to>
                                    </p:set>
                                    <p:animEffect transition="in" filter="fade">
                                      <p:cBhvr>
                                        <p:cTn id="114" dur="500"/>
                                        <p:tgtEl>
                                          <p:spTgt spid="10"/>
                                        </p:tgtEl>
                                      </p:cBhvr>
                                    </p:animEffect>
                                  </p:childTnLst>
                                </p:cTn>
                              </p:par>
                            </p:childTnLst>
                          </p:cTn>
                        </p:par>
                        <p:par>
                          <p:cTn id="115" fill="hold">
                            <p:stCondLst>
                              <p:cond delay="12500"/>
                            </p:stCondLst>
                            <p:childTnLst>
                              <p:par>
                                <p:cTn id="116" presetID="12" presetClass="entr" presetSubtype="1" fill="hold" grpId="0" nodeType="afterEffect">
                                  <p:stCondLst>
                                    <p:cond delay="0"/>
                                  </p:stCondLst>
                                  <p:childTnLst>
                                    <p:set>
                                      <p:cBhvr>
                                        <p:cTn id="117" dur="1" fill="hold">
                                          <p:stCondLst>
                                            <p:cond delay="0"/>
                                          </p:stCondLst>
                                        </p:cTn>
                                        <p:tgtEl>
                                          <p:spTgt spid="24"/>
                                        </p:tgtEl>
                                        <p:attrNameLst>
                                          <p:attrName>style.visibility</p:attrName>
                                        </p:attrNameLst>
                                      </p:cBhvr>
                                      <p:to>
                                        <p:strVal val="visible"/>
                                      </p:to>
                                    </p:set>
                                    <p:anim calcmode="lin" valueType="num">
                                      <p:cBhvr additive="base">
                                        <p:cTn id="118" dur="500"/>
                                        <p:tgtEl>
                                          <p:spTgt spid="24"/>
                                        </p:tgtEl>
                                        <p:attrNameLst>
                                          <p:attrName>ppt_y</p:attrName>
                                        </p:attrNameLst>
                                      </p:cBhvr>
                                      <p:tavLst>
                                        <p:tav tm="0">
                                          <p:val>
                                            <p:strVal val="#ppt_y-#ppt_h*1.125000"/>
                                          </p:val>
                                        </p:tav>
                                        <p:tav tm="100000">
                                          <p:val>
                                            <p:strVal val="#ppt_y"/>
                                          </p:val>
                                        </p:tav>
                                      </p:tavLst>
                                    </p:anim>
                                    <p:animEffect transition="in" filter="wipe(down)">
                                      <p:cBhvr>
                                        <p:cTn id="119" dur="500"/>
                                        <p:tgtEl>
                                          <p:spTgt spid="24"/>
                                        </p:tgtEl>
                                      </p:cBhvr>
                                    </p:animEffect>
                                  </p:childTnLst>
                                </p:cTn>
                              </p:par>
                            </p:childTnLst>
                          </p:cTn>
                        </p:par>
                        <p:par>
                          <p:cTn id="120" fill="hold">
                            <p:stCondLst>
                              <p:cond delay="13000"/>
                            </p:stCondLst>
                            <p:childTnLst>
                              <p:par>
                                <p:cTn id="121" presetID="31" presetClass="entr" presetSubtype="0" fill="hold" grpId="0" nodeType="afterEffect">
                                  <p:stCondLst>
                                    <p:cond delay="0"/>
                                  </p:stCondLst>
                                  <p:childTnLst>
                                    <p:set>
                                      <p:cBhvr>
                                        <p:cTn id="122" dur="1" fill="hold">
                                          <p:stCondLst>
                                            <p:cond delay="0"/>
                                          </p:stCondLst>
                                        </p:cTn>
                                        <p:tgtEl>
                                          <p:spTgt spid="25"/>
                                        </p:tgtEl>
                                        <p:attrNameLst>
                                          <p:attrName>style.visibility</p:attrName>
                                        </p:attrNameLst>
                                      </p:cBhvr>
                                      <p:to>
                                        <p:strVal val="visible"/>
                                      </p:to>
                                    </p:set>
                                    <p:anim calcmode="lin" valueType="num">
                                      <p:cBhvr>
                                        <p:cTn id="123" dur="1000" fill="hold"/>
                                        <p:tgtEl>
                                          <p:spTgt spid="25"/>
                                        </p:tgtEl>
                                        <p:attrNameLst>
                                          <p:attrName>ppt_w</p:attrName>
                                        </p:attrNameLst>
                                      </p:cBhvr>
                                      <p:tavLst>
                                        <p:tav tm="0">
                                          <p:val>
                                            <p:fltVal val="0"/>
                                          </p:val>
                                        </p:tav>
                                        <p:tav tm="100000">
                                          <p:val>
                                            <p:strVal val="#ppt_w"/>
                                          </p:val>
                                        </p:tav>
                                      </p:tavLst>
                                    </p:anim>
                                    <p:anim calcmode="lin" valueType="num">
                                      <p:cBhvr>
                                        <p:cTn id="124" dur="1000" fill="hold"/>
                                        <p:tgtEl>
                                          <p:spTgt spid="25"/>
                                        </p:tgtEl>
                                        <p:attrNameLst>
                                          <p:attrName>ppt_h</p:attrName>
                                        </p:attrNameLst>
                                      </p:cBhvr>
                                      <p:tavLst>
                                        <p:tav tm="0">
                                          <p:val>
                                            <p:fltVal val="0"/>
                                          </p:val>
                                        </p:tav>
                                        <p:tav tm="100000">
                                          <p:val>
                                            <p:strVal val="#ppt_h"/>
                                          </p:val>
                                        </p:tav>
                                      </p:tavLst>
                                    </p:anim>
                                    <p:anim calcmode="lin" valueType="num">
                                      <p:cBhvr>
                                        <p:cTn id="125" dur="1000" fill="hold"/>
                                        <p:tgtEl>
                                          <p:spTgt spid="25"/>
                                        </p:tgtEl>
                                        <p:attrNameLst>
                                          <p:attrName>style.rotation</p:attrName>
                                        </p:attrNameLst>
                                      </p:cBhvr>
                                      <p:tavLst>
                                        <p:tav tm="0">
                                          <p:val>
                                            <p:fltVal val="90"/>
                                          </p:val>
                                        </p:tav>
                                        <p:tav tm="100000">
                                          <p:val>
                                            <p:fltVal val="0"/>
                                          </p:val>
                                        </p:tav>
                                      </p:tavLst>
                                    </p:anim>
                                    <p:animEffect transition="in" filter="fade">
                                      <p:cBhvr>
                                        <p:cTn id="126" dur="1000"/>
                                        <p:tgtEl>
                                          <p:spTgt spid="25"/>
                                        </p:tgtEl>
                                      </p:cBhvr>
                                    </p:animEffect>
                                  </p:childTnLst>
                                </p:cTn>
                              </p:par>
                            </p:childTnLst>
                          </p:cTn>
                        </p:par>
                        <p:par>
                          <p:cTn id="127" fill="hold">
                            <p:stCondLst>
                              <p:cond delay="14000"/>
                            </p:stCondLst>
                            <p:childTnLst>
                              <p:par>
                                <p:cTn id="128" presetID="53" presetClass="entr" presetSubtype="16" fill="hold" grpId="0" nodeType="afterEffect">
                                  <p:stCondLst>
                                    <p:cond delay="0"/>
                                  </p:stCondLst>
                                  <p:childTnLst>
                                    <p:set>
                                      <p:cBhvr>
                                        <p:cTn id="129" dur="1" fill="hold">
                                          <p:stCondLst>
                                            <p:cond delay="0"/>
                                          </p:stCondLst>
                                        </p:cTn>
                                        <p:tgtEl>
                                          <p:spTgt spid="28"/>
                                        </p:tgtEl>
                                        <p:attrNameLst>
                                          <p:attrName>style.visibility</p:attrName>
                                        </p:attrNameLst>
                                      </p:cBhvr>
                                      <p:to>
                                        <p:strVal val="visible"/>
                                      </p:to>
                                    </p:set>
                                    <p:anim calcmode="lin" valueType="num">
                                      <p:cBhvr>
                                        <p:cTn id="130" dur="500" fill="hold"/>
                                        <p:tgtEl>
                                          <p:spTgt spid="28"/>
                                        </p:tgtEl>
                                        <p:attrNameLst>
                                          <p:attrName>ppt_w</p:attrName>
                                        </p:attrNameLst>
                                      </p:cBhvr>
                                      <p:tavLst>
                                        <p:tav tm="0">
                                          <p:val>
                                            <p:fltVal val="0"/>
                                          </p:val>
                                        </p:tav>
                                        <p:tav tm="100000">
                                          <p:val>
                                            <p:strVal val="#ppt_w"/>
                                          </p:val>
                                        </p:tav>
                                      </p:tavLst>
                                    </p:anim>
                                    <p:anim calcmode="lin" valueType="num">
                                      <p:cBhvr>
                                        <p:cTn id="131" dur="500" fill="hold"/>
                                        <p:tgtEl>
                                          <p:spTgt spid="28"/>
                                        </p:tgtEl>
                                        <p:attrNameLst>
                                          <p:attrName>ppt_h</p:attrName>
                                        </p:attrNameLst>
                                      </p:cBhvr>
                                      <p:tavLst>
                                        <p:tav tm="0">
                                          <p:val>
                                            <p:fltVal val="0"/>
                                          </p:val>
                                        </p:tav>
                                        <p:tav tm="100000">
                                          <p:val>
                                            <p:strVal val="#ppt_h"/>
                                          </p:val>
                                        </p:tav>
                                      </p:tavLst>
                                    </p:anim>
                                    <p:animEffect transition="in" filter="fade">
                                      <p:cBhvr>
                                        <p:cTn id="132" dur="500"/>
                                        <p:tgtEl>
                                          <p:spTgt spid="28"/>
                                        </p:tgtEl>
                                      </p:cBhvr>
                                    </p:animEffect>
                                  </p:childTnLst>
                                </p:cTn>
                              </p:par>
                            </p:childTnLst>
                          </p:cTn>
                        </p:par>
                        <p:par>
                          <p:cTn id="133" fill="hold">
                            <p:stCondLst>
                              <p:cond delay="14500"/>
                            </p:stCondLst>
                            <p:childTnLst>
                              <p:par>
                                <p:cTn id="134" presetID="10" presetClass="entr" presetSubtype="0" fill="hold" grpId="0" nodeType="afterEffect">
                                  <p:stCondLst>
                                    <p:cond delay="0"/>
                                  </p:stCondLst>
                                  <p:childTnLst>
                                    <p:set>
                                      <p:cBhvr>
                                        <p:cTn id="135" dur="1" fill="hold">
                                          <p:stCondLst>
                                            <p:cond delay="0"/>
                                          </p:stCondLst>
                                        </p:cTn>
                                        <p:tgtEl>
                                          <p:spTgt spid="27"/>
                                        </p:tgtEl>
                                        <p:attrNameLst>
                                          <p:attrName>style.visibility</p:attrName>
                                        </p:attrNameLst>
                                      </p:cBhvr>
                                      <p:to>
                                        <p:strVal val="visible"/>
                                      </p:to>
                                    </p:set>
                                    <p:animEffect transition="in" filter="fade">
                                      <p:cBhvr>
                                        <p:cTn id="136" dur="500"/>
                                        <p:tgtEl>
                                          <p:spTgt spid="27"/>
                                        </p:tgtEl>
                                      </p:cBhvr>
                                    </p:animEffect>
                                  </p:childTnLst>
                                </p:cTn>
                              </p:par>
                            </p:childTnLst>
                          </p:cTn>
                        </p:par>
                        <p:par>
                          <p:cTn id="137" fill="hold">
                            <p:stCondLst>
                              <p:cond delay="15000"/>
                            </p:stCondLst>
                            <p:childTnLst>
                              <p:par>
                                <p:cTn id="138" presetID="12" presetClass="entr" presetSubtype="1" fill="hold" grpId="0" nodeType="afterEffect">
                                  <p:stCondLst>
                                    <p:cond delay="0"/>
                                  </p:stCondLst>
                                  <p:childTnLst>
                                    <p:set>
                                      <p:cBhvr>
                                        <p:cTn id="139" dur="1" fill="hold">
                                          <p:stCondLst>
                                            <p:cond delay="0"/>
                                          </p:stCondLst>
                                        </p:cTn>
                                        <p:tgtEl>
                                          <p:spTgt spid="29"/>
                                        </p:tgtEl>
                                        <p:attrNameLst>
                                          <p:attrName>style.visibility</p:attrName>
                                        </p:attrNameLst>
                                      </p:cBhvr>
                                      <p:to>
                                        <p:strVal val="visible"/>
                                      </p:to>
                                    </p:set>
                                    <p:anim calcmode="lin" valueType="num">
                                      <p:cBhvr additive="base">
                                        <p:cTn id="140" dur="500"/>
                                        <p:tgtEl>
                                          <p:spTgt spid="29"/>
                                        </p:tgtEl>
                                        <p:attrNameLst>
                                          <p:attrName>ppt_y</p:attrName>
                                        </p:attrNameLst>
                                      </p:cBhvr>
                                      <p:tavLst>
                                        <p:tav tm="0">
                                          <p:val>
                                            <p:strVal val="#ppt_y-#ppt_h*1.125000"/>
                                          </p:val>
                                        </p:tav>
                                        <p:tav tm="100000">
                                          <p:val>
                                            <p:strVal val="#ppt_y"/>
                                          </p:val>
                                        </p:tav>
                                      </p:tavLst>
                                    </p:anim>
                                    <p:animEffect transition="in" filter="wipe(down)">
                                      <p:cBhvr>
                                        <p:cTn id="14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p:bldP spid="15" grpId="0"/>
      <p:bldP spid="16" grpId="0"/>
      <p:bldP spid="17" grpId="0"/>
      <p:bldP spid="18" grpId="0"/>
      <p:bldP spid="20" grpId="0"/>
      <p:bldP spid="21" grpId="0"/>
      <p:bldP spid="22" grpId="0"/>
      <p:bldP spid="23" grpId="0"/>
      <p:bldP spid="24" grpId="0"/>
      <p:bldP spid="25" grpId="0" animBg="1"/>
      <p:bldP spid="27" grpId="0" animBg="1"/>
      <p:bldP spid="28" grpId="0"/>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1" y="219078"/>
            <a:ext cx="5485233" cy="339700"/>
          </a:xfrm>
          <a:prstGeom prst="rect">
            <a:avLst/>
          </a:prstGeom>
          <a:noFill/>
        </p:spPr>
        <p:txBody>
          <a:bodyPr wrap="square" lIns="68571" tIns="34286" rIns="68571" bIns="34286" rtlCol="0">
            <a:spAutoFit/>
          </a:bodyPr>
          <a:lstStyle/>
          <a:p>
            <a:pPr>
              <a:lnSpc>
                <a:spcPct val="120000"/>
              </a:lnSpc>
            </a:pPr>
            <a:r>
              <a:rPr lang="en-US" altLang="zh-CN" sz="1600" dirty="0" smtClean="0">
                <a:solidFill>
                  <a:schemeClr val="tx1">
                    <a:lumMod val="75000"/>
                    <a:lumOff val="25000"/>
                  </a:schemeClr>
                </a:solidFill>
                <a:latin typeface="微软雅黑" pitchFamily="34" charset="-122"/>
                <a:ea typeface="微软雅黑" pitchFamily="34" charset="-122"/>
              </a:rPr>
              <a:t>6</a:t>
            </a:r>
            <a:r>
              <a:rPr lang="zh-CN" altLang="en-US" sz="1600" dirty="0" smtClean="0">
                <a:solidFill>
                  <a:schemeClr val="tx1">
                    <a:lumMod val="75000"/>
                    <a:lumOff val="25000"/>
                  </a:schemeClr>
                </a:solidFill>
                <a:latin typeface="微软雅黑" pitchFamily="34" charset="-122"/>
                <a:ea typeface="微软雅黑" pitchFamily="34" charset="-122"/>
              </a:rPr>
              <a:t>）</a:t>
            </a:r>
            <a:r>
              <a:rPr lang="zh-CN" altLang="en-US" sz="1600" dirty="0">
                <a:solidFill>
                  <a:schemeClr val="tx1">
                    <a:lumMod val="75000"/>
                    <a:lumOff val="25000"/>
                  </a:schemeClr>
                </a:solidFill>
                <a:latin typeface="微软雅黑" pitchFamily="34" charset="-122"/>
                <a:ea typeface="微软雅黑" pitchFamily="34" charset="-122"/>
              </a:rPr>
              <a:t>提供一个工作、资源、学习、绩效四位一体工作</a:t>
            </a:r>
            <a:r>
              <a:rPr lang="zh-CN" altLang="en-US" sz="1600" dirty="0" smtClean="0">
                <a:solidFill>
                  <a:schemeClr val="tx1">
                    <a:lumMod val="75000"/>
                    <a:lumOff val="25000"/>
                  </a:schemeClr>
                </a:solidFill>
                <a:latin typeface="微软雅黑" pitchFamily="34" charset="-122"/>
                <a:ea typeface="微软雅黑" pitchFamily="34" charset="-122"/>
              </a:rPr>
              <a:t>平台</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35496" y="771550"/>
            <a:ext cx="7779521" cy="3647152"/>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岗位工作平台</a:t>
            </a:r>
            <a:r>
              <a:rPr lang="zh-CN" altLang="en-US" dirty="0"/>
              <a:t/>
            </a:r>
            <a:br>
              <a:rPr lang="zh-CN" altLang="en-US" dirty="0"/>
            </a:br>
            <a:r>
              <a:rPr lang="zh-CN" altLang="en-US" dirty="0"/>
              <a:t>按照岗位要求、权限，将需要处理事务、审批流程、查阅的信息自动推送到岗位工作平台，并记录每一天的工作轨迹</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岗位学习平台</a:t>
            </a:r>
            <a:r>
              <a:rPr lang="zh-CN" altLang="en-US" dirty="0"/>
              <a:t/>
            </a:r>
            <a:br>
              <a:rPr lang="zh-CN" altLang="en-US" dirty="0"/>
            </a:br>
            <a:r>
              <a:rPr lang="zh-CN" altLang="en-US" dirty="0"/>
              <a:t>将岗位知识、行业知识、项目知识、制度知识等推送到岗位学习平台</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岗位资源平台</a:t>
            </a:r>
            <a:r>
              <a:rPr lang="zh-CN" altLang="en-US" dirty="0"/>
              <a:t/>
            </a:r>
            <a:br>
              <a:rPr lang="zh-CN" altLang="en-US" dirty="0"/>
            </a:br>
            <a:r>
              <a:rPr lang="zh-CN" altLang="en-US" dirty="0"/>
              <a:t>将工作所需的客户资源、人力资源、财务资源等推送到岗位资源平台</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岗位绩效平台</a:t>
            </a:r>
            <a:r>
              <a:rPr lang="zh-CN" altLang="en-US" dirty="0"/>
              <a:t/>
            </a:r>
            <a:br>
              <a:rPr lang="zh-CN" altLang="en-US" dirty="0"/>
            </a:br>
            <a:r>
              <a:rPr lang="zh-CN" altLang="en-US" dirty="0"/>
              <a:t>按照岗位考核要求，综合多系统数据，直接展现给员工个人绩效变动</a:t>
            </a:r>
          </a:p>
        </p:txBody>
      </p:sp>
      <p:pic>
        <p:nvPicPr>
          <p:cNvPr id="1638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7798" y="546933"/>
            <a:ext cx="8474143" cy="41990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11373733"/>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1000"/>
                                  </p:stCondLst>
                                  <p:childTnLst>
                                    <p:set>
                                      <p:cBhvr>
                                        <p:cTn id="20" dur="1" fill="hold">
                                          <p:stCondLst>
                                            <p:cond delay="0"/>
                                          </p:stCondLst>
                                        </p:cTn>
                                        <p:tgtEl>
                                          <p:spTgt spid="16386"/>
                                        </p:tgtEl>
                                        <p:attrNameLst>
                                          <p:attrName>style.visibility</p:attrName>
                                        </p:attrNameLst>
                                      </p:cBhvr>
                                      <p:to>
                                        <p:strVal val="visible"/>
                                      </p:to>
                                    </p:set>
                                    <p:anim calcmode="lin" valueType="num">
                                      <p:cBhvr additive="base">
                                        <p:cTn id="21" dur="500" fill="hold"/>
                                        <p:tgtEl>
                                          <p:spTgt spid="16386"/>
                                        </p:tgtEl>
                                        <p:attrNameLst>
                                          <p:attrName>ppt_x</p:attrName>
                                        </p:attrNameLst>
                                      </p:cBhvr>
                                      <p:tavLst>
                                        <p:tav tm="0">
                                          <p:val>
                                            <p:strVal val="#ppt_x"/>
                                          </p:val>
                                        </p:tav>
                                        <p:tav tm="100000">
                                          <p:val>
                                            <p:strVal val="#ppt_x"/>
                                          </p:val>
                                        </p:tav>
                                      </p:tavLst>
                                    </p:anim>
                                    <p:anim calcmode="lin" valueType="num">
                                      <p:cBhvr additive="base">
                                        <p:cTn id="22" dur="500" fill="hold"/>
                                        <p:tgtEl>
                                          <p:spTgt spid="163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1" y="219078"/>
            <a:ext cx="4045073" cy="339700"/>
          </a:xfrm>
          <a:prstGeom prst="rect">
            <a:avLst/>
          </a:prstGeom>
          <a:noFill/>
        </p:spPr>
        <p:txBody>
          <a:bodyPr wrap="square" lIns="68571" tIns="34286" rIns="68571" bIns="34286" rtlCol="0">
            <a:spAutoFit/>
          </a:bodyPr>
          <a:lstStyle/>
          <a:p>
            <a:pPr>
              <a:lnSpc>
                <a:spcPct val="120000"/>
              </a:lnSpc>
            </a:pPr>
            <a:r>
              <a:rPr lang="en-US" altLang="zh-CN" sz="1600" dirty="0" smtClean="0">
                <a:solidFill>
                  <a:schemeClr val="tx1">
                    <a:lumMod val="75000"/>
                    <a:lumOff val="25000"/>
                  </a:schemeClr>
                </a:solidFill>
                <a:latin typeface="微软雅黑" pitchFamily="34" charset="-122"/>
                <a:ea typeface="微软雅黑" pitchFamily="34" charset="-122"/>
              </a:rPr>
              <a:t>7</a:t>
            </a:r>
            <a:r>
              <a:rPr lang="zh-CN" altLang="en-US" sz="1600" dirty="0" smtClean="0">
                <a:solidFill>
                  <a:schemeClr val="tx1">
                    <a:lumMod val="75000"/>
                    <a:lumOff val="25000"/>
                  </a:schemeClr>
                </a:solidFill>
                <a:latin typeface="微软雅黑" pitchFamily="34" charset="-122"/>
                <a:ea typeface="微软雅黑" pitchFamily="34" charset="-122"/>
              </a:rPr>
              <a:t>）</a:t>
            </a:r>
            <a:r>
              <a:rPr lang="zh-CN" altLang="en-US" sz="1600" dirty="0">
                <a:solidFill>
                  <a:schemeClr val="tx1">
                    <a:lumMod val="75000"/>
                    <a:lumOff val="25000"/>
                  </a:schemeClr>
                </a:solidFill>
                <a:latin typeface="微软雅黑" pitchFamily="34" charset="-122"/>
                <a:ea typeface="微软雅黑" pitchFamily="34" charset="-122"/>
              </a:rPr>
              <a:t>实现客观公司考核、呈现员工的成绩</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35496" y="806098"/>
            <a:ext cx="5316649" cy="3277820"/>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体现岗位特色的绩效体系</a:t>
            </a:r>
            <a:r>
              <a:rPr lang="zh-CN" altLang="en-US" dirty="0"/>
              <a:t/>
            </a:r>
            <a:br>
              <a:rPr lang="zh-CN" altLang="en-US" dirty="0"/>
            </a:br>
            <a:r>
              <a:rPr lang="zh-CN" altLang="en-US" dirty="0"/>
              <a:t>员工的绩效按照岗位进行了针对性调整，更加适用和准确，适应不同的定性和定量考核</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客观的系统信息转化为考核数据</a:t>
            </a:r>
            <a:r>
              <a:rPr lang="zh-CN" altLang="en-US" dirty="0"/>
              <a:t/>
            </a:r>
            <a:br>
              <a:rPr lang="zh-CN" altLang="en-US" dirty="0"/>
            </a:br>
            <a:r>
              <a:rPr lang="zh-CN" altLang="en-US" dirty="0"/>
              <a:t>员工的工作成效，会被自动抽取做为员工得考核依据，更加客观公正</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考核审批过程明晰</a:t>
            </a:r>
            <a:r>
              <a:rPr lang="zh-CN" altLang="en-US" dirty="0"/>
              <a:t/>
            </a:r>
            <a:br>
              <a:rPr lang="zh-CN" altLang="en-US" dirty="0"/>
            </a:br>
            <a:r>
              <a:rPr lang="zh-CN" altLang="en-US" dirty="0"/>
              <a:t>明晰的考核审批过程，让绩效结果可追溯</a:t>
            </a:r>
          </a:p>
        </p:txBody>
      </p:sp>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7624" y="444026"/>
            <a:ext cx="7704856" cy="45027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11373733"/>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1000"/>
                                  </p:stCondLst>
                                  <p:childTnLst>
                                    <p:set>
                                      <p:cBhvr>
                                        <p:cTn id="20" dur="1" fill="hold">
                                          <p:stCondLst>
                                            <p:cond delay="0"/>
                                          </p:stCondLst>
                                        </p:cTn>
                                        <p:tgtEl>
                                          <p:spTgt spid="7170"/>
                                        </p:tgtEl>
                                        <p:attrNameLst>
                                          <p:attrName>style.visibility</p:attrName>
                                        </p:attrNameLst>
                                      </p:cBhvr>
                                      <p:to>
                                        <p:strVal val="visible"/>
                                      </p:to>
                                    </p:set>
                                    <p:anim calcmode="lin" valueType="num">
                                      <p:cBhvr additive="base">
                                        <p:cTn id="21" dur="500" fill="hold"/>
                                        <p:tgtEl>
                                          <p:spTgt spid="7170"/>
                                        </p:tgtEl>
                                        <p:attrNameLst>
                                          <p:attrName>ppt_x</p:attrName>
                                        </p:attrNameLst>
                                      </p:cBhvr>
                                      <p:tavLst>
                                        <p:tav tm="0">
                                          <p:val>
                                            <p:strVal val="1+#ppt_w/2"/>
                                          </p:val>
                                        </p:tav>
                                        <p:tav tm="100000">
                                          <p:val>
                                            <p:strVal val="#ppt_x"/>
                                          </p:val>
                                        </p:tav>
                                      </p:tavLst>
                                    </p:anim>
                                    <p:anim calcmode="lin" valueType="num">
                                      <p:cBhvr additive="base">
                                        <p:cTn id="22" dur="500" fill="hold"/>
                                        <p:tgtEl>
                                          <p:spTgt spid="717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任意多边形 32"/>
          <p:cNvSpPr/>
          <p:nvPr/>
        </p:nvSpPr>
        <p:spPr>
          <a:xfrm rot="5400000" flipV="1">
            <a:off x="3506723" y="-4243298"/>
            <a:ext cx="2135322" cy="9170427"/>
          </a:xfrm>
          <a:custGeom>
            <a:avLst/>
            <a:gdLst>
              <a:gd name="connsiteX0" fmla="*/ 0 w 2837789"/>
              <a:gd name="connsiteY0" fmla="*/ 0 h 8001905"/>
              <a:gd name="connsiteX1" fmla="*/ 2837788 w 2837789"/>
              <a:gd name="connsiteY1" fmla="*/ 0 h 8001905"/>
              <a:gd name="connsiteX2" fmla="*/ 2837788 w 2837789"/>
              <a:gd name="connsiteY2" fmla="*/ 1968500 h 8001905"/>
              <a:gd name="connsiteX3" fmla="*/ 2837789 w 2837789"/>
              <a:gd name="connsiteY3" fmla="*/ 1968500 h 8001905"/>
              <a:gd name="connsiteX4" fmla="*/ 2837789 w 2837789"/>
              <a:gd name="connsiteY4" fmla="*/ 2363879 h 8001905"/>
              <a:gd name="connsiteX5" fmla="*/ 2618085 w 2837789"/>
              <a:gd name="connsiteY5" fmla="*/ 2386026 h 8001905"/>
              <a:gd name="connsiteX6" fmla="*/ 1747634 w 2837789"/>
              <a:gd name="connsiteY6" fmla="*/ 3454034 h 8001905"/>
              <a:gd name="connsiteX7" fmla="*/ 2618085 w 2837789"/>
              <a:gd name="connsiteY7" fmla="*/ 4522042 h 8001905"/>
              <a:gd name="connsiteX8" fmla="*/ 2837789 w 2837789"/>
              <a:gd name="connsiteY8" fmla="*/ 4544190 h 8001905"/>
              <a:gd name="connsiteX9" fmla="*/ 2837789 w 2837789"/>
              <a:gd name="connsiteY9" fmla="*/ 6858000 h 8001905"/>
              <a:gd name="connsiteX10" fmla="*/ 2837788 w 2837789"/>
              <a:gd name="connsiteY10" fmla="*/ 6858000 h 8001905"/>
              <a:gd name="connsiteX11" fmla="*/ 2837788 w 2837789"/>
              <a:gd name="connsiteY11" fmla="*/ 8001905 h 8001905"/>
              <a:gd name="connsiteX12" fmla="*/ 0 w 2837789"/>
              <a:gd name="connsiteY12" fmla="*/ 8001905 h 8001905"/>
              <a:gd name="connsiteX13" fmla="*/ 0 w 2837789"/>
              <a:gd name="connsiteY13" fmla="*/ 6858000 h 8001905"/>
              <a:gd name="connsiteX14" fmla="*/ 0 w 2837789"/>
              <a:gd name="connsiteY14" fmla="*/ 6376305 h 8001905"/>
              <a:gd name="connsiteX15" fmla="*/ 0 w 2837789"/>
              <a:gd name="connsiteY15" fmla="*/ 2133600 h 8001905"/>
              <a:gd name="connsiteX16" fmla="*/ 0 w 2837789"/>
              <a:gd name="connsiteY16" fmla="*/ 1968500 h 8001905"/>
              <a:gd name="connsiteX0" fmla="*/ 0 w 2847096"/>
              <a:gd name="connsiteY0" fmla="*/ 1 h 10682288"/>
              <a:gd name="connsiteX1" fmla="*/ 2847095 w 2847096"/>
              <a:gd name="connsiteY1" fmla="*/ 2680383 h 10682288"/>
              <a:gd name="connsiteX2" fmla="*/ 2847095 w 2847096"/>
              <a:gd name="connsiteY2" fmla="*/ 4648883 h 10682288"/>
              <a:gd name="connsiteX3" fmla="*/ 2847096 w 2847096"/>
              <a:gd name="connsiteY3" fmla="*/ 4648883 h 10682288"/>
              <a:gd name="connsiteX4" fmla="*/ 2847096 w 2847096"/>
              <a:gd name="connsiteY4" fmla="*/ 5044262 h 10682288"/>
              <a:gd name="connsiteX5" fmla="*/ 2627392 w 2847096"/>
              <a:gd name="connsiteY5" fmla="*/ 5066409 h 10682288"/>
              <a:gd name="connsiteX6" fmla="*/ 1756941 w 2847096"/>
              <a:gd name="connsiteY6" fmla="*/ 6134417 h 10682288"/>
              <a:gd name="connsiteX7" fmla="*/ 2627392 w 2847096"/>
              <a:gd name="connsiteY7" fmla="*/ 7202425 h 10682288"/>
              <a:gd name="connsiteX8" fmla="*/ 2847096 w 2847096"/>
              <a:gd name="connsiteY8" fmla="*/ 7224573 h 10682288"/>
              <a:gd name="connsiteX9" fmla="*/ 2847096 w 2847096"/>
              <a:gd name="connsiteY9" fmla="*/ 9538383 h 10682288"/>
              <a:gd name="connsiteX10" fmla="*/ 2847095 w 2847096"/>
              <a:gd name="connsiteY10" fmla="*/ 9538383 h 10682288"/>
              <a:gd name="connsiteX11" fmla="*/ 2847095 w 2847096"/>
              <a:gd name="connsiteY11" fmla="*/ 10682288 h 10682288"/>
              <a:gd name="connsiteX12" fmla="*/ 9307 w 2847096"/>
              <a:gd name="connsiteY12" fmla="*/ 10682288 h 10682288"/>
              <a:gd name="connsiteX13" fmla="*/ 9307 w 2847096"/>
              <a:gd name="connsiteY13" fmla="*/ 9538383 h 10682288"/>
              <a:gd name="connsiteX14" fmla="*/ 9307 w 2847096"/>
              <a:gd name="connsiteY14" fmla="*/ 9056688 h 10682288"/>
              <a:gd name="connsiteX15" fmla="*/ 9307 w 2847096"/>
              <a:gd name="connsiteY15" fmla="*/ 4813983 h 10682288"/>
              <a:gd name="connsiteX16" fmla="*/ 9307 w 2847096"/>
              <a:gd name="connsiteY16" fmla="*/ 4648883 h 10682288"/>
              <a:gd name="connsiteX17" fmla="*/ 0 w 2847096"/>
              <a:gd name="connsiteY17" fmla="*/ 1 h 10682288"/>
              <a:gd name="connsiteX0" fmla="*/ 0 w 2847096"/>
              <a:gd name="connsiteY0" fmla="*/ 0 h 10682287"/>
              <a:gd name="connsiteX1" fmla="*/ 2847095 w 2847096"/>
              <a:gd name="connsiteY1" fmla="*/ 27924 h 10682287"/>
              <a:gd name="connsiteX2" fmla="*/ 2847095 w 2847096"/>
              <a:gd name="connsiteY2" fmla="*/ 4648882 h 10682287"/>
              <a:gd name="connsiteX3" fmla="*/ 2847096 w 2847096"/>
              <a:gd name="connsiteY3" fmla="*/ 4648882 h 10682287"/>
              <a:gd name="connsiteX4" fmla="*/ 2847096 w 2847096"/>
              <a:gd name="connsiteY4" fmla="*/ 5044261 h 10682287"/>
              <a:gd name="connsiteX5" fmla="*/ 2627392 w 2847096"/>
              <a:gd name="connsiteY5" fmla="*/ 5066408 h 10682287"/>
              <a:gd name="connsiteX6" fmla="*/ 1756941 w 2847096"/>
              <a:gd name="connsiteY6" fmla="*/ 6134416 h 10682287"/>
              <a:gd name="connsiteX7" fmla="*/ 2627392 w 2847096"/>
              <a:gd name="connsiteY7" fmla="*/ 7202424 h 10682287"/>
              <a:gd name="connsiteX8" fmla="*/ 2847096 w 2847096"/>
              <a:gd name="connsiteY8" fmla="*/ 7224572 h 10682287"/>
              <a:gd name="connsiteX9" fmla="*/ 2847096 w 2847096"/>
              <a:gd name="connsiteY9" fmla="*/ 9538382 h 10682287"/>
              <a:gd name="connsiteX10" fmla="*/ 2847095 w 2847096"/>
              <a:gd name="connsiteY10" fmla="*/ 9538382 h 10682287"/>
              <a:gd name="connsiteX11" fmla="*/ 2847095 w 2847096"/>
              <a:gd name="connsiteY11" fmla="*/ 10682287 h 10682287"/>
              <a:gd name="connsiteX12" fmla="*/ 9307 w 2847096"/>
              <a:gd name="connsiteY12" fmla="*/ 10682287 h 10682287"/>
              <a:gd name="connsiteX13" fmla="*/ 9307 w 2847096"/>
              <a:gd name="connsiteY13" fmla="*/ 9538382 h 10682287"/>
              <a:gd name="connsiteX14" fmla="*/ 9307 w 2847096"/>
              <a:gd name="connsiteY14" fmla="*/ 9056687 h 10682287"/>
              <a:gd name="connsiteX15" fmla="*/ 9307 w 2847096"/>
              <a:gd name="connsiteY15" fmla="*/ 4813982 h 10682287"/>
              <a:gd name="connsiteX16" fmla="*/ 9307 w 2847096"/>
              <a:gd name="connsiteY16" fmla="*/ 4648882 h 10682287"/>
              <a:gd name="connsiteX17" fmla="*/ 0 w 2847096"/>
              <a:gd name="connsiteY17" fmla="*/ 0 h 10682287"/>
              <a:gd name="connsiteX0" fmla="*/ 9307 w 2837789"/>
              <a:gd name="connsiteY0" fmla="*/ 0 h 10663676"/>
              <a:gd name="connsiteX1" fmla="*/ 2837788 w 2837789"/>
              <a:gd name="connsiteY1" fmla="*/ 9313 h 10663676"/>
              <a:gd name="connsiteX2" fmla="*/ 2837788 w 2837789"/>
              <a:gd name="connsiteY2" fmla="*/ 4630271 h 10663676"/>
              <a:gd name="connsiteX3" fmla="*/ 2837789 w 2837789"/>
              <a:gd name="connsiteY3" fmla="*/ 4630271 h 10663676"/>
              <a:gd name="connsiteX4" fmla="*/ 2837789 w 2837789"/>
              <a:gd name="connsiteY4" fmla="*/ 5025650 h 10663676"/>
              <a:gd name="connsiteX5" fmla="*/ 2618085 w 2837789"/>
              <a:gd name="connsiteY5" fmla="*/ 5047797 h 10663676"/>
              <a:gd name="connsiteX6" fmla="*/ 1747634 w 2837789"/>
              <a:gd name="connsiteY6" fmla="*/ 6115805 h 10663676"/>
              <a:gd name="connsiteX7" fmla="*/ 2618085 w 2837789"/>
              <a:gd name="connsiteY7" fmla="*/ 7183813 h 10663676"/>
              <a:gd name="connsiteX8" fmla="*/ 2837789 w 2837789"/>
              <a:gd name="connsiteY8" fmla="*/ 7205961 h 10663676"/>
              <a:gd name="connsiteX9" fmla="*/ 2837789 w 2837789"/>
              <a:gd name="connsiteY9" fmla="*/ 9519771 h 10663676"/>
              <a:gd name="connsiteX10" fmla="*/ 2837788 w 2837789"/>
              <a:gd name="connsiteY10" fmla="*/ 9519771 h 10663676"/>
              <a:gd name="connsiteX11" fmla="*/ 2837788 w 2837789"/>
              <a:gd name="connsiteY11" fmla="*/ 10663676 h 10663676"/>
              <a:gd name="connsiteX12" fmla="*/ 0 w 2837789"/>
              <a:gd name="connsiteY12" fmla="*/ 10663676 h 10663676"/>
              <a:gd name="connsiteX13" fmla="*/ 0 w 2837789"/>
              <a:gd name="connsiteY13" fmla="*/ 9519771 h 10663676"/>
              <a:gd name="connsiteX14" fmla="*/ 0 w 2837789"/>
              <a:gd name="connsiteY14" fmla="*/ 9038076 h 10663676"/>
              <a:gd name="connsiteX15" fmla="*/ 0 w 2837789"/>
              <a:gd name="connsiteY15" fmla="*/ 4795371 h 10663676"/>
              <a:gd name="connsiteX16" fmla="*/ 0 w 2837789"/>
              <a:gd name="connsiteY16" fmla="*/ 4630271 h 10663676"/>
              <a:gd name="connsiteX17" fmla="*/ 9307 w 2837789"/>
              <a:gd name="connsiteY17" fmla="*/ 0 h 10663676"/>
              <a:gd name="connsiteX0" fmla="*/ 9307 w 2837789"/>
              <a:gd name="connsiteY0" fmla="*/ 0 h 12199313"/>
              <a:gd name="connsiteX1" fmla="*/ 2837788 w 2837789"/>
              <a:gd name="connsiteY1" fmla="*/ 9313 h 12199313"/>
              <a:gd name="connsiteX2" fmla="*/ 2837788 w 2837789"/>
              <a:gd name="connsiteY2" fmla="*/ 4630271 h 12199313"/>
              <a:gd name="connsiteX3" fmla="*/ 2837789 w 2837789"/>
              <a:gd name="connsiteY3" fmla="*/ 4630271 h 12199313"/>
              <a:gd name="connsiteX4" fmla="*/ 2837789 w 2837789"/>
              <a:gd name="connsiteY4" fmla="*/ 5025650 h 12199313"/>
              <a:gd name="connsiteX5" fmla="*/ 2618085 w 2837789"/>
              <a:gd name="connsiteY5" fmla="*/ 5047797 h 12199313"/>
              <a:gd name="connsiteX6" fmla="*/ 1747634 w 2837789"/>
              <a:gd name="connsiteY6" fmla="*/ 6115805 h 12199313"/>
              <a:gd name="connsiteX7" fmla="*/ 2618085 w 2837789"/>
              <a:gd name="connsiteY7" fmla="*/ 7183813 h 12199313"/>
              <a:gd name="connsiteX8" fmla="*/ 2837789 w 2837789"/>
              <a:gd name="connsiteY8" fmla="*/ 7205961 h 12199313"/>
              <a:gd name="connsiteX9" fmla="*/ 2837789 w 2837789"/>
              <a:gd name="connsiteY9" fmla="*/ 9519771 h 12199313"/>
              <a:gd name="connsiteX10" fmla="*/ 2837788 w 2837789"/>
              <a:gd name="connsiteY10" fmla="*/ 9519771 h 12199313"/>
              <a:gd name="connsiteX11" fmla="*/ 2828480 w 2837789"/>
              <a:gd name="connsiteY11" fmla="*/ 12199313 h 12199313"/>
              <a:gd name="connsiteX12" fmla="*/ 0 w 2837789"/>
              <a:gd name="connsiteY12" fmla="*/ 10663676 h 12199313"/>
              <a:gd name="connsiteX13" fmla="*/ 0 w 2837789"/>
              <a:gd name="connsiteY13" fmla="*/ 9519771 h 12199313"/>
              <a:gd name="connsiteX14" fmla="*/ 0 w 2837789"/>
              <a:gd name="connsiteY14" fmla="*/ 9038076 h 12199313"/>
              <a:gd name="connsiteX15" fmla="*/ 0 w 2837789"/>
              <a:gd name="connsiteY15" fmla="*/ 4795371 h 12199313"/>
              <a:gd name="connsiteX16" fmla="*/ 0 w 2837789"/>
              <a:gd name="connsiteY16" fmla="*/ 4630271 h 12199313"/>
              <a:gd name="connsiteX17" fmla="*/ 9307 w 2837789"/>
              <a:gd name="connsiteY17" fmla="*/ 0 h 12199313"/>
              <a:gd name="connsiteX0" fmla="*/ 9307 w 2837789"/>
              <a:gd name="connsiteY0" fmla="*/ 0 h 12227236"/>
              <a:gd name="connsiteX1" fmla="*/ 2837788 w 2837789"/>
              <a:gd name="connsiteY1" fmla="*/ 9313 h 12227236"/>
              <a:gd name="connsiteX2" fmla="*/ 2837788 w 2837789"/>
              <a:gd name="connsiteY2" fmla="*/ 4630271 h 12227236"/>
              <a:gd name="connsiteX3" fmla="*/ 2837789 w 2837789"/>
              <a:gd name="connsiteY3" fmla="*/ 4630271 h 12227236"/>
              <a:gd name="connsiteX4" fmla="*/ 2837789 w 2837789"/>
              <a:gd name="connsiteY4" fmla="*/ 5025650 h 12227236"/>
              <a:gd name="connsiteX5" fmla="*/ 2618085 w 2837789"/>
              <a:gd name="connsiteY5" fmla="*/ 5047797 h 12227236"/>
              <a:gd name="connsiteX6" fmla="*/ 1747634 w 2837789"/>
              <a:gd name="connsiteY6" fmla="*/ 6115805 h 12227236"/>
              <a:gd name="connsiteX7" fmla="*/ 2618085 w 2837789"/>
              <a:gd name="connsiteY7" fmla="*/ 7183813 h 12227236"/>
              <a:gd name="connsiteX8" fmla="*/ 2837789 w 2837789"/>
              <a:gd name="connsiteY8" fmla="*/ 7205961 h 12227236"/>
              <a:gd name="connsiteX9" fmla="*/ 2837789 w 2837789"/>
              <a:gd name="connsiteY9" fmla="*/ 9519771 h 12227236"/>
              <a:gd name="connsiteX10" fmla="*/ 2837788 w 2837789"/>
              <a:gd name="connsiteY10" fmla="*/ 9519771 h 12227236"/>
              <a:gd name="connsiteX11" fmla="*/ 2828480 w 2837789"/>
              <a:gd name="connsiteY11" fmla="*/ 12227236 h 12227236"/>
              <a:gd name="connsiteX12" fmla="*/ 0 w 2837789"/>
              <a:gd name="connsiteY12" fmla="*/ 10663676 h 12227236"/>
              <a:gd name="connsiteX13" fmla="*/ 0 w 2837789"/>
              <a:gd name="connsiteY13" fmla="*/ 9519771 h 12227236"/>
              <a:gd name="connsiteX14" fmla="*/ 0 w 2837789"/>
              <a:gd name="connsiteY14" fmla="*/ 9038076 h 12227236"/>
              <a:gd name="connsiteX15" fmla="*/ 0 w 2837789"/>
              <a:gd name="connsiteY15" fmla="*/ 4795371 h 12227236"/>
              <a:gd name="connsiteX16" fmla="*/ 0 w 2837789"/>
              <a:gd name="connsiteY16" fmla="*/ 4630271 h 12227236"/>
              <a:gd name="connsiteX17" fmla="*/ 9307 w 2837789"/>
              <a:gd name="connsiteY17" fmla="*/ 0 h 12227236"/>
              <a:gd name="connsiteX0" fmla="*/ 18614 w 2847096"/>
              <a:gd name="connsiteY0" fmla="*/ 0 h 12227236"/>
              <a:gd name="connsiteX1" fmla="*/ 2847095 w 2847096"/>
              <a:gd name="connsiteY1" fmla="*/ 9313 h 12227236"/>
              <a:gd name="connsiteX2" fmla="*/ 2847095 w 2847096"/>
              <a:gd name="connsiteY2" fmla="*/ 4630271 h 12227236"/>
              <a:gd name="connsiteX3" fmla="*/ 2847096 w 2847096"/>
              <a:gd name="connsiteY3" fmla="*/ 4630271 h 12227236"/>
              <a:gd name="connsiteX4" fmla="*/ 2847096 w 2847096"/>
              <a:gd name="connsiteY4" fmla="*/ 5025650 h 12227236"/>
              <a:gd name="connsiteX5" fmla="*/ 2627392 w 2847096"/>
              <a:gd name="connsiteY5" fmla="*/ 5047797 h 12227236"/>
              <a:gd name="connsiteX6" fmla="*/ 1756941 w 2847096"/>
              <a:gd name="connsiteY6" fmla="*/ 6115805 h 12227236"/>
              <a:gd name="connsiteX7" fmla="*/ 2627392 w 2847096"/>
              <a:gd name="connsiteY7" fmla="*/ 7183813 h 12227236"/>
              <a:gd name="connsiteX8" fmla="*/ 2847096 w 2847096"/>
              <a:gd name="connsiteY8" fmla="*/ 7205961 h 12227236"/>
              <a:gd name="connsiteX9" fmla="*/ 2847096 w 2847096"/>
              <a:gd name="connsiteY9" fmla="*/ 9519771 h 12227236"/>
              <a:gd name="connsiteX10" fmla="*/ 2847095 w 2847096"/>
              <a:gd name="connsiteY10" fmla="*/ 9519771 h 12227236"/>
              <a:gd name="connsiteX11" fmla="*/ 2837787 w 2847096"/>
              <a:gd name="connsiteY11" fmla="*/ 12227236 h 12227236"/>
              <a:gd name="connsiteX12" fmla="*/ 0 w 2847096"/>
              <a:gd name="connsiteY12" fmla="*/ 12217927 h 12227236"/>
              <a:gd name="connsiteX13" fmla="*/ 9307 w 2847096"/>
              <a:gd name="connsiteY13" fmla="*/ 9519771 h 12227236"/>
              <a:gd name="connsiteX14" fmla="*/ 9307 w 2847096"/>
              <a:gd name="connsiteY14" fmla="*/ 9038076 h 12227236"/>
              <a:gd name="connsiteX15" fmla="*/ 9307 w 2847096"/>
              <a:gd name="connsiteY15" fmla="*/ 4795371 h 12227236"/>
              <a:gd name="connsiteX16" fmla="*/ 9307 w 2847096"/>
              <a:gd name="connsiteY16" fmla="*/ 4630271 h 12227236"/>
              <a:gd name="connsiteX17" fmla="*/ 18614 w 2847096"/>
              <a:gd name="connsiteY17" fmla="*/ 0 h 1222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47096" h="12227236">
                <a:moveTo>
                  <a:pt x="18614" y="0"/>
                </a:moveTo>
                <a:lnTo>
                  <a:pt x="2847095" y="9313"/>
                </a:lnTo>
                <a:lnTo>
                  <a:pt x="2847095" y="4630271"/>
                </a:lnTo>
                <a:lnTo>
                  <a:pt x="2847096" y="4630271"/>
                </a:lnTo>
                <a:lnTo>
                  <a:pt x="2847096" y="5025650"/>
                </a:lnTo>
                <a:lnTo>
                  <a:pt x="2627392" y="5047797"/>
                </a:lnTo>
                <a:cubicBezTo>
                  <a:pt x="2130627" y="5149451"/>
                  <a:pt x="1756941" y="5588989"/>
                  <a:pt x="1756941" y="6115805"/>
                </a:cubicBezTo>
                <a:cubicBezTo>
                  <a:pt x="1756941" y="6642623"/>
                  <a:pt x="2130627" y="7082160"/>
                  <a:pt x="2627392" y="7183813"/>
                </a:cubicBezTo>
                <a:lnTo>
                  <a:pt x="2847096" y="7205961"/>
                </a:lnTo>
                <a:lnTo>
                  <a:pt x="2847096" y="9519771"/>
                </a:lnTo>
                <a:lnTo>
                  <a:pt x="2847095" y="9519771"/>
                </a:lnTo>
                <a:cubicBezTo>
                  <a:pt x="2843992" y="10412952"/>
                  <a:pt x="2840890" y="11334055"/>
                  <a:pt x="2837787" y="12227236"/>
                </a:cubicBezTo>
                <a:lnTo>
                  <a:pt x="0" y="12217927"/>
                </a:lnTo>
                <a:cubicBezTo>
                  <a:pt x="3102" y="11318542"/>
                  <a:pt x="6205" y="10419156"/>
                  <a:pt x="9307" y="9519771"/>
                </a:cubicBezTo>
                <a:lnTo>
                  <a:pt x="9307" y="9038076"/>
                </a:lnTo>
                <a:lnTo>
                  <a:pt x="9307" y="4795371"/>
                </a:lnTo>
                <a:lnTo>
                  <a:pt x="9307" y="4630271"/>
                </a:lnTo>
                <a:cubicBezTo>
                  <a:pt x="9307" y="3974104"/>
                  <a:pt x="18614" y="656167"/>
                  <a:pt x="18614" y="0"/>
                </a:cubicBezTo>
                <a:close/>
              </a:path>
            </a:pathLst>
          </a:custGeom>
          <a:solidFill>
            <a:srgbClr val="005A9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34" name="文本框 17"/>
          <p:cNvSpPr txBox="1"/>
          <p:nvPr/>
        </p:nvSpPr>
        <p:spPr>
          <a:xfrm>
            <a:off x="2952218" y="2355726"/>
            <a:ext cx="3239569" cy="523220"/>
          </a:xfrm>
          <a:prstGeom prst="rect">
            <a:avLst/>
          </a:prstGeom>
          <a:noFill/>
        </p:spPr>
        <p:txBody>
          <a:bodyPr wrap="square" rtlCol="0">
            <a:spAutoFit/>
          </a:bodyPr>
          <a:lstStyle/>
          <a:p>
            <a:pPr algn="ctr"/>
            <a:r>
              <a:rPr lang="zh-CN" altLang="en-US" sz="2800" b="1" dirty="0" smtClean="0">
                <a:solidFill>
                  <a:schemeClr val="tx1">
                    <a:lumMod val="75000"/>
                    <a:lumOff val="25000"/>
                  </a:schemeClr>
                </a:solidFill>
                <a:latin typeface="微软雅黑" panose="020B0503020204020204" pitchFamily="34" charset="-122"/>
                <a:ea typeface="微软雅黑" panose="020B0503020204020204" pitchFamily="34" charset="-122"/>
              </a:rPr>
              <a:t>场景</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36" name="直接连接符 35"/>
          <p:cNvCxnSpPr/>
          <p:nvPr/>
        </p:nvCxnSpPr>
        <p:spPr>
          <a:xfrm>
            <a:off x="1835696" y="3003798"/>
            <a:ext cx="5472608"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3912643" y="752739"/>
            <a:ext cx="1314630" cy="1314956"/>
            <a:chOff x="1041891" y="2887277"/>
            <a:chExt cx="1036261" cy="1036518"/>
          </a:xfrm>
        </p:grpSpPr>
        <p:sp>
          <p:nvSpPr>
            <p:cNvPr id="38" name="Oval 53"/>
            <p:cNvSpPr>
              <a:spLocks noChangeArrowheads="1"/>
            </p:cNvSpPr>
            <p:nvPr/>
          </p:nvSpPr>
          <p:spPr bwMode="auto">
            <a:xfrm>
              <a:off x="1041891" y="2887277"/>
              <a:ext cx="1036261" cy="1036518"/>
            </a:xfrm>
            <a:prstGeom prst="ellipse">
              <a:avLst/>
            </a:prstGeom>
            <a:solidFill>
              <a:srgbClr val="005A9E"/>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sz="4400">
                <a:latin typeface="微软雅黑" panose="020B0503020204020204" pitchFamily="34" charset="-122"/>
                <a:ea typeface="微软雅黑" panose="020B0503020204020204" pitchFamily="34" charset="-122"/>
              </a:endParaRPr>
            </a:p>
          </p:txBody>
        </p:sp>
        <p:sp>
          <p:nvSpPr>
            <p:cNvPr id="39" name="Text Box 58"/>
            <p:cNvSpPr txBox="1">
              <a:spLocks noChangeArrowheads="1"/>
            </p:cNvSpPr>
            <p:nvPr/>
          </p:nvSpPr>
          <p:spPr bwMode="auto">
            <a:xfrm>
              <a:off x="1177282" y="3069495"/>
              <a:ext cx="782803" cy="636840"/>
            </a:xfrm>
            <a:prstGeom prst="rect">
              <a:avLst/>
            </a:prstGeom>
            <a:noFill/>
            <a:ln w="9525">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580" tIns="34290" rIns="68580" bIns="34290">
              <a:spAutoFit/>
            </a:bodyPr>
            <a:lstStyle/>
            <a:p>
              <a:pPr algn="ctr"/>
              <a:r>
                <a:rPr lang="en-US" altLang="zh-CN" sz="4800" b="1" dirty="0" smtClean="0">
                  <a:solidFill>
                    <a:schemeClr val="bg1"/>
                  </a:solidFill>
                  <a:latin typeface="微软雅黑" panose="020B0503020204020204" pitchFamily="34" charset="-122"/>
                  <a:ea typeface="微软雅黑" panose="020B0503020204020204" pitchFamily="34" charset="-122"/>
                </a:rPr>
                <a:t>03</a:t>
              </a:r>
              <a:endParaRPr lang="en-US" altLang="zh-CN" sz="4800" b="1" dirty="0">
                <a:solidFill>
                  <a:schemeClr val="bg1"/>
                </a:solidFill>
                <a:latin typeface="微软雅黑" panose="020B0503020204020204" pitchFamily="34" charset="-122"/>
                <a:ea typeface="微软雅黑" panose="020B0503020204020204" pitchFamily="34" charset="-122"/>
              </a:endParaRPr>
            </a:p>
          </p:txBody>
        </p:sp>
      </p:grpSp>
      <p:sp>
        <p:nvSpPr>
          <p:cNvPr id="40" name="文本框 19"/>
          <p:cNvSpPr txBox="1"/>
          <p:nvPr/>
        </p:nvSpPr>
        <p:spPr bwMode="auto">
          <a:xfrm>
            <a:off x="3247098" y="3075806"/>
            <a:ext cx="2477030"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1</a:t>
            </a:r>
            <a:r>
              <a:rPr lang="zh-CN" altLang="en-US" sz="1000" dirty="0" smtClean="0">
                <a:solidFill>
                  <a:schemeClr val="tx1">
                    <a:lumMod val="75000"/>
                    <a:lumOff val="25000"/>
                  </a:schemeClr>
                </a:solidFill>
                <a:latin typeface="微软雅黑" pitchFamily="34" charset="-122"/>
                <a:ea typeface="微软雅黑" pitchFamily="34" charset="-122"/>
              </a:rPr>
              <a:t>）组织运营类应用场景体验</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17" name="文本框 19"/>
          <p:cNvSpPr txBox="1"/>
          <p:nvPr/>
        </p:nvSpPr>
        <p:spPr bwMode="auto">
          <a:xfrm>
            <a:off x="3247098" y="3325946"/>
            <a:ext cx="2477030" cy="238270"/>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2</a:t>
            </a:r>
            <a:r>
              <a:rPr lang="zh-CN" altLang="en-US" sz="1000" dirty="0" smtClean="0">
                <a:solidFill>
                  <a:schemeClr val="tx1">
                    <a:lumMod val="75000"/>
                    <a:lumOff val="25000"/>
                  </a:schemeClr>
                </a:solidFill>
                <a:latin typeface="微软雅黑" pitchFamily="34" charset="-122"/>
                <a:ea typeface="微软雅黑" pitchFamily="34" charset="-122"/>
              </a:rPr>
              <a:t>）个人办公类应用场景体验</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18" name="文本框 19"/>
          <p:cNvSpPr txBox="1"/>
          <p:nvPr/>
        </p:nvSpPr>
        <p:spPr bwMode="auto">
          <a:xfrm>
            <a:off x="3247098" y="3579862"/>
            <a:ext cx="2477030" cy="238270"/>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3</a:t>
            </a:r>
            <a:r>
              <a:rPr lang="zh-CN" altLang="en-US" sz="1000" dirty="0" smtClean="0">
                <a:solidFill>
                  <a:schemeClr val="tx1">
                    <a:lumMod val="75000"/>
                    <a:lumOff val="25000"/>
                  </a:schemeClr>
                </a:solidFill>
                <a:latin typeface="微软雅黑" pitchFamily="34" charset="-122"/>
                <a:ea typeface="微软雅黑" pitchFamily="34" charset="-122"/>
              </a:rPr>
              <a:t>）业务管理类应用场景体验</a:t>
            </a:r>
            <a:endParaRPr lang="en-US" altLang="zh-CN" sz="10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12752142"/>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7" presetClass="entr" presetSubtype="0"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900" decel="100000" fill="hold"/>
                                        <p:tgtEl>
                                          <p:spTgt spid="37"/>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37"/>
                                        </p:tgtEl>
                                        <p:attrNameLst>
                                          <p:attrName>ppt_y</p:attrName>
                                        </p:attrNameLst>
                                      </p:cBhvr>
                                      <p:tavLst>
                                        <p:tav tm="0">
                                          <p:val>
                                            <p:strVal val="#ppt_y-.03"/>
                                          </p:val>
                                        </p:tav>
                                        <p:tav tm="100000">
                                          <p:val>
                                            <p:strVal val="#ppt_y"/>
                                          </p:val>
                                        </p:tav>
                                      </p:tavLst>
                                    </p:anim>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wipe(left)">
                                      <p:cBhvr>
                                        <p:cTn id="19" dur="500"/>
                                        <p:tgtEl>
                                          <p:spTgt spid="34"/>
                                        </p:tgtEl>
                                      </p:cBhvr>
                                    </p:animEffect>
                                  </p:childTnLst>
                                </p:cTn>
                              </p:par>
                              <p:par>
                                <p:cTn id="20" presetID="1" presetClass="entr" presetSubtype="0" fill="hold" nodeType="withEffect">
                                  <p:stCondLst>
                                    <p:cond delay="0"/>
                                  </p:stCondLst>
                                  <p:childTnLst>
                                    <p:set>
                                      <p:cBhvr>
                                        <p:cTn id="21" dur="1" fill="hold">
                                          <p:stCondLst>
                                            <p:cond delay="0"/>
                                          </p:stCondLst>
                                        </p:cTn>
                                        <p:tgtEl>
                                          <p:spTgt spid="36"/>
                                        </p:tgtEl>
                                        <p:attrNameLst>
                                          <p:attrName>style.visibility</p:attrName>
                                        </p:attrNameLst>
                                      </p:cBhvr>
                                      <p:to>
                                        <p:strVal val="visible"/>
                                      </p:to>
                                    </p:set>
                                  </p:childTnLst>
                                </p:cTn>
                              </p:par>
                            </p:childTnLst>
                          </p:cTn>
                        </p:par>
                        <p:par>
                          <p:cTn id="22" fill="hold">
                            <p:stCondLst>
                              <p:cond delay="2000"/>
                            </p:stCondLst>
                            <p:childTnLst>
                              <p:par>
                                <p:cTn id="23" presetID="22" presetClass="entr" presetSubtype="2" fill="hold" grpId="0" nodeType="afterEffect">
                                  <p:stCondLst>
                                    <p:cond delay="0"/>
                                  </p:stCondLst>
                                  <p:iterate type="lt">
                                    <p:tmPct val="4878"/>
                                  </p:iterate>
                                  <p:childTnLst>
                                    <p:set>
                                      <p:cBhvr>
                                        <p:cTn id="24" dur="1" fill="hold">
                                          <p:stCondLst>
                                            <p:cond delay="0"/>
                                          </p:stCondLst>
                                        </p:cTn>
                                        <p:tgtEl>
                                          <p:spTgt spid="40"/>
                                        </p:tgtEl>
                                        <p:attrNameLst>
                                          <p:attrName>style.visibility</p:attrName>
                                        </p:attrNameLst>
                                      </p:cBhvr>
                                      <p:to>
                                        <p:strVal val="visible"/>
                                      </p:to>
                                    </p:set>
                                    <p:animEffect transition="in" filter="wipe(right)">
                                      <p:cBhvr>
                                        <p:cTn id="25" dur="500"/>
                                        <p:tgtEl>
                                          <p:spTgt spid="40"/>
                                        </p:tgtEl>
                                      </p:cBhvr>
                                    </p:animEffect>
                                  </p:childTnLst>
                                </p:cTn>
                              </p:par>
                            </p:childTnLst>
                          </p:cTn>
                        </p:par>
                        <p:par>
                          <p:cTn id="26" fill="hold">
                            <p:stCondLst>
                              <p:cond delay="2793"/>
                            </p:stCondLst>
                            <p:childTnLst>
                              <p:par>
                                <p:cTn id="27" presetID="22" presetClass="entr" presetSubtype="2" fill="hold" grpId="0" nodeType="afterEffect">
                                  <p:stCondLst>
                                    <p:cond delay="0"/>
                                  </p:stCondLst>
                                  <p:iterate type="lt">
                                    <p:tmPct val="4878"/>
                                  </p:iterate>
                                  <p:childTnLst>
                                    <p:set>
                                      <p:cBhvr>
                                        <p:cTn id="28" dur="1" fill="hold">
                                          <p:stCondLst>
                                            <p:cond delay="0"/>
                                          </p:stCondLst>
                                        </p:cTn>
                                        <p:tgtEl>
                                          <p:spTgt spid="17"/>
                                        </p:tgtEl>
                                        <p:attrNameLst>
                                          <p:attrName>style.visibility</p:attrName>
                                        </p:attrNameLst>
                                      </p:cBhvr>
                                      <p:to>
                                        <p:strVal val="visible"/>
                                      </p:to>
                                    </p:set>
                                    <p:animEffect transition="in" filter="wipe(right)">
                                      <p:cBhvr>
                                        <p:cTn id="29" dur="500"/>
                                        <p:tgtEl>
                                          <p:spTgt spid="17"/>
                                        </p:tgtEl>
                                      </p:cBhvr>
                                    </p:animEffect>
                                  </p:childTnLst>
                                </p:cTn>
                              </p:par>
                            </p:childTnLst>
                          </p:cTn>
                        </p:par>
                        <p:par>
                          <p:cTn id="30" fill="hold">
                            <p:stCondLst>
                              <p:cond delay="3585"/>
                            </p:stCondLst>
                            <p:childTnLst>
                              <p:par>
                                <p:cTn id="31" presetID="22" presetClass="entr" presetSubtype="2" fill="hold" grpId="0" nodeType="afterEffect">
                                  <p:stCondLst>
                                    <p:cond delay="0"/>
                                  </p:stCondLst>
                                  <p:iterate type="lt">
                                    <p:tmPct val="4878"/>
                                  </p:iterate>
                                  <p:childTnLst>
                                    <p:set>
                                      <p:cBhvr>
                                        <p:cTn id="32" dur="1" fill="hold">
                                          <p:stCondLst>
                                            <p:cond delay="0"/>
                                          </p:stCondLst>
                                        </p:cTn>
                                        <p:tgtEl>
                                          <p:spTgt spid="18"/>
                                        </p:tgtEl>
                                        <p:attrNameLst>
                                          <p:attrName>style.visibility</p:attrName>
                                        </p:attrNameLst>
                                      </p:cBhvr>
                                      <p:to>
                                        <p:strVal val="visible"/>
                                      </p:to>
                                    </p:set>
                                    <p:animEffect transition="in" filter="wipe(right)">
                                      <p:cBhvr>
                                        <p:cTn id="3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p:bldP spid="40" grpId="0"/>
      <p:bldP spid="17" grpId="0"/>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3108968" cy="339700"/>
          </a:xfrm>
          <a:prstGeom prst="rect">
            <a:avLst/>
          </a:prstGeom>
          <a:noFill/>
        </p:spPr>
        <p:txBody>
          <a:bodyPr wrap="square" lIns="68571" tIns="34286" rIns="68571" bIns="34286" rtlCol="0">
            <a:spAutoFit/>
          </a:bodyPr>
          <a:lstStyle/>
          <a:p>
            <a:pPr>
              <a:lnSpc>
                <a:spcPct val="120000"/>
              </a:lnSpc>
            </a:pPr>
            <a:r>
              <a:rPr lang="en-US" altLang="zh-CN" sz="1600" dirty="0">
                <a:solidFill>
                  <a:schemeClr val="tx1">
                    <a:lumMod val="75000"/>
                    <a:lumOff val="25000"/>
                  </a:schemeClr>
                </a:solidFill>
                <a:latin typeface="微软雅黑" pitchFamily="34" charset="-122"/>
                <a:ea typeface="微软雅黑" pitchFamily="34" charset="-122"/>
              </a:rPr>
              <a:t>1</a:t>
            </a:r>
            <a:r>
              <a:rPr lang="zh-CN" altLang="en-US" sz="1600" dirty="0">
                <a:solidFill>
                  <a:schemeClr val="tx1">
                    <a:lumMod val="75000"/>
                    <a:lumOff val="25000"/>
                  </a:schemeClr>
                </a:solidFill>
                <a:latin typeface="微软雅黑" pitchFamily="34" charset="-122"/>
                <a:ea typeface="微软雅黑" pitchFamily="34" charset="-122"/>
              </a:rPr>
              <a:t>）组织运营类应用场景</a:t>
            </a:r>
            <a:r>
              <a:rPr lang="zh-CN" altLang="en-US" sz="1600" dirty="0" smtClean="0">
                <a:solidFill>
                  <a:schemeClr val="tx1">
                    <a:lumMod val="75000"/>
                    <a:lumOff val="25000"/>
                  </a:schemeClr>
                </a:solidFill>
                <a:latin typeface="微软雅黑" pitchFamily="34" charset="-122"/>
                <a:ea typeface="微软雅黑" pitchFamily="34" charset="-122"/>
              </a:rPr>
              <a:t>体验</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7936" y="771549"/>
            <a:ext cx="5739703" cy="31301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9592" y="915567"/>
            <a:ext cx="6012859" cy="31683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8"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03648" y="1099096"/>
            <a:ext cx="5975325" cy="31288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9"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35696" y="1347614"/>
            <a:ext cx="6481448" cy="3135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50" name="Picture 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339752" y="1563638"/>
            <a:ext cx="6158012" cy="31801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51" name="Picture 7"/>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843808" y="1802477"/>
            <a:ext cx="6192688" cy="29803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矩形 11"/>
          <p:cNvSpPr/>
          <p:nvPr/>
        </p:nvSpPr>
        <p:spPr>
          <a:xfrm>
            <a:off x="579034" y="4096692"/>
            <a:ext cx="7990737" cy="923330"/>
          </a:xfrm>
          <a:prstGeom prst="rect">
            <a:avLst/>
          </a:prstGeom>
        </p:spPr>
        <p:txBody>
          <a:bodyPr wrap="square">
            <a:spAutoFit/>
          </a:bodyPr>
          <a:lstStyle/>
          <a:p>
            <a:endParaRPr lang="en-US" altLang="zh-CN" dirty="0" smtClean="0"/>
          </a:p>
          <a:p>
            <a:r>
              <a:rPr lang="zh-CN" altLang="en-US" dirty="0" smtClean="0"/>
              <a:t>主要包含：资产管理、行政管理、合同管理、资金管理、人事管理、公文管理、绩效管理、通知通告、会议管理、制度管理等运营类应用场景体验。</a:t>
            </a:r>
            <a:endParaRPr lang="en-US" altLang="zh-CN" dirty="0"/>
          </a:p>
        </p:txBody>
      </p:sp>
    </p:spTree>
    <p:extLst>
      <p:ext uri="{BB962C8B-B14F-4D97-AF65-F5344CB8AC3E}">
        <p14:creationId xmlns:p14="http://schemas.microsoft.com/office/powerpoint/2010/main" val="3012092269"/>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6146"/>
                                        </p:tgtEl>
                                        <p:attrNameLst>
                                          <p:attrName>style.visibility</p:attrName>
                                        </p:attrNameLst>
                                      </p:cBhvr>
                                      <p:to>
                                        <p:strVal val="visible"/>
                                      </p:to>
                                    </p:set>
                                    <p:anim calcmode="lin" valueType="num">
                                      <p:cBhvr additive="base">
                                        <p:cTn id="16" dur="500" fill="hold"/>
                                        <p:tgtEl>
                                          <p:spTgt spid="6146"/>
                                        </p:tgtEl>
                                        <p:attrNameLst>
                                          <p:attrName>ppt_x</p:attrName>
                                        </p:attrNameLst>
                                      </p:cBhvr>
                                      <p:tavLst>
                                        <p:tav tm="0">
                                          <p:val>
                                            <p:strVal val="#ppt_x"/>
                                          </p:val>
                                        </p:tav>
                                        <p:tav tm="100000">
                                          <p:val>
                                            <p:strVal val="#ppt_x"/>
                                          </p:val>
                                        </p:tav>
                                      </p:tavLst>
                                    </p:anim>
                                    <p:anim calcmode="lin" valueType="num">
                                      <p:cBhvr additive="base">
                                        <p:cTn id="17" dur="500" fill="hold"/>
                                        <p:tgtEl>
                                          <p:spTgt spid="6146"/>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6147"/>
                                        </p:tgtEl>
                                        <p:attrNameLst>
                                          <p:attrName>style.visibility</p:attrName>
                                        </p:attrNameLst>
                                      </p:cBhvr>
                                      <p:to>
                                        <p:strVal val="visible"/>
                                      </p:to>
                                    </p:set>
                                    <p:anim calcmode="lin" valueType="num">
                                      <p:cBhvr additive="base">
                                        <p:cTn id="22" dur="500" fill="hold"/>
                                        <p:tgtEl>
                                          <p:spTgt spid="6147"/>
                                        </p:tgtEl>
                                        <p:attrNameLst>
                                          <p:attrName>ppt_x</p:attrName>
                                        </p:attrNameLst>
                                      </p:cBhvr>
                                      <p:tavLst>
                                        <p:tav tm="0">
                                          <p:val>
                                            <p:strVal val="#ppt_x"/>
                                          </p:val>
                                        </p:tav>
                                        <p:tav tm="100000">
                                          <p:val>
                                            <p:strVal val="#ppt_x"/>
                                          </p:val>
                                        </p:tav>
                                      </p:tavLst>
                                    </p:anim>
                                    <p:anim calcmode="lin" valueType="num">
                                      <p:cBhvr additive="base">
                                        <p:cTn id="23" dur="500" fill="hold"/>
                                        <p:tgtEl>
                                          <p:spTgt spid="6147"/>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6148"/>
                                        </p:tgtEl>
                                        <p:attrNameLst>
                                          <p:attrName>style.visibility</p:attrName>
                                        </p:attrNameLst>
                                      </p:cBhvr>
                                      <p:to>
                                        <p:strVal val="visible"/>
                                      </p:to>
                                    </p:set>
                                    <p:anim calcmode="lin" valueType="num">
                                      <p:cBhvr additive="base">
                                        <p:cTn id="28" dur="500" fill="hold"/>
                                        <p:tgtEl>
                                          <p:spTgt spid="6148"/>
                                        </p:tgtEl>
                                        <p:attrNameLst>
                                          <p:attrName>ppt_x</p:attrName>
                                        </p:attrNameLst>
                                      </p:cBhvr>
                                      <p:tavLst>
                                        <p:tav tm="0">
                                          <p:val>
                                            <p:strVal val="#ppt_x"/>
                                          </p:val>
                                        </p:tav>
                                        <p:tav tm="100000">
                                          <p:val>
                                            <p:strVal val="#ppt_x"/>
                                          </p:val>
                                        </p:tav>
                                      </p:tavLst>
                                    </p:anim>
                                    <p:anim calcmode="lin" valueType="num">
                                      <p:cBhvr additive="base">
                                        <p:cTn id="29" dur="500" fill="hold"/>
                                        <p:tgtEl>
                                          <p:spTgt spid="614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6149"/>
                                        </p:tgtEl>
                                        <p:attrNameLst>
                                          <p:attrName>style.visibility</p:attrName>
                                        </p:attrNameLst>
                                      </p:cBhvr>
                                      <p:to>
                                        <p:strVal val="visible"/>
                                      </p:to>
                                    </p:set>
                                    <p:anim calcmode="lin" valueType="num">
                                      <p:cBhvr additive="base">
                                        <p:cTn id="34" dur="500" fill="hold"/>
                                        <p:tgtEl>
                                          <p:spTgt spid="6149"/>
                                        </p:tgtEl>
                                        <p:attrNameLst>
                                          <p:attrName>ppt_x</p:attrName>
                                        </p:attrNameLst>
                                      </p:cBhvr>
                                      <p:tavLst>
                                        <p:tav tm="0">
                                          <p:val>
                                            <p:strVal val="#ppt_x"/>
                                          </p:val>
                                        </p:tav>
                                        <p:tav tm="100000">
                                          <p:val>
                                            <p:strVal val="#ppt_x"/>
                                          </p:val>
                                        </p:tav>
                                      </p:tavLst>
                                    </p:anim>
                                    <p:anim calcmode="lin" valueType="num">
                                      <p:cBhvr additive="base">
                                        <p:cTn id="35" dur="500" fill="hold"/>
                                        <p:tgtEl>
                                          <p:spTgt spid="6149"/>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6150"/>
                                        </p:tgtEl>
                                        <p:attrNameLst>
                                          <p:attrName>style.visibility</p:attrName>
                                        </p:attrNameLst>
                                      </p:cBhvr>
                                      <p:to>
                                        <p:strVal val="visible"/>
                                      </p:to>
                                    </p:set>
                                    <p:anim calcmode="lin" valueType="num">
                                      <p:cBhvr additive="base">
                                        <p:cTn id="40" dur="500" fill="hold"/>
                                        <p:tgtEl>
                                          <p:spTgt spid="6150"/>
                                        </p:tgtEl>
                                        <p:attrNameLst>
                                          <p:attrName>ppt_x</p:attrName>
                                        </p:attrNameLst>
                                      </p:cBhvr>
                                      <p:tavLst>
                                        <p:tav tm="0">
                                          <p:val>
                                            <p:strVal val="#ppt_x"/>
                                          </p:val>
                                        </p:tav>
                                        <p:tav tm="100000">
                                          <p:val>
                                            <p:strVal val="#ppt_x"/>
                                          </p:val>
                                        </p:tav>
                                      </p:tavLst>
                                    </p:anim>
                                    <p:anim calcmode="lin" valueType="num">
                                      <p:cBhvr additive="base">
                                        <p:cTn id="41" dur="500" fill="hold"/>
                                        <p:tgtEl>
                                          <p:spTgt spid="6150"/>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6151"/>
                                        </p:tgtEl>
                                        <p:attrNameLst>
                                          <p:attrName>style.visibility</p:attrName>
                                        </p:attrNameLst>
                                      </p:cBhvr>
                                      <p:to>
                                        <p:strVal val="visible"/>
                                      </p:to>
                                    </p:set>
                                    <p:anim calcmode="lin" valueType="num">
                                      <p:cBhvr additive="base">
                                        <p:cTn id="46" dur="500" fill="hold"/>
                                        <p:tgtEl>
                                          <p:spTgt spid="6151"/>
                                        </p:tgtEl>
                                        <p:attrNameLst>
                                          <p:attrName>ppt_x</p:attrName>
                                        </p:attrNameLst>
                                      </p:cBhvr>
                                      <p:tavLst>
                                        <p:tav tm="0">
                                          <p:val>
                                            <p:strVal val="#ppt_x"/>
                                          </p:val>
                                        </p:tav>
                                        <p:tav tm="100000">
                                          <p:val>
                                            <p:strVal val="#ppt_x"/>
                                          </p:val>
                                        </p:tav>
                                      </p:tavLst>
                                    </p:anim>
                                    <p:anim calcmode="lin" valueType="num">
                                      <p:cBhvr additive="base">
                                        <p:cTn id="47" dur="500" fill="hold"/>
                                        <p:tgtEl>
                                          <p:spTgt spid="615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3108968" cy="364707"/>
          </a:xfrm>
          <a:prstGeom prst="rect">
            <a:avLst/>
          </a:prstGeom>
          <a:noFill/>
        </p:spPr>
        <p:txBody>
          <a:bodyPr wrap="square" lIns="68571" tIns="34286" rIns="68571" bIns="34286" rtlCol="0">
            <a:spAutoFit/>
          </a:bodyPr>
          <a:lstStyle/>
          <a:p>
            <a:pPr>
              <a:lnSpc>
                <a:spcPct val="120000"/>
              </a:lnSpc>
            </a:pPr>
            <a:r>
              <a:rPr lang="en-US" altLang="zh-CN" sz="1600" dirty="0" smtClean="0">
                <a:solidFill>
                  <a:schemeClr val="tx1">
                    <a:lumMod val="75000"/>
                    <a:lumOff val="25000"/>
                  </a:schemeClr>
                </a:solidFill>
                <a:latin typeface="微软雅黑" pitchFamily="34" charset="-122"/>
                <a:ea typeface="微软雅黑" pitchFamily="34" charset="-122"/>
              </a:rPr>
              <a:t>2</a:t>
            </a:r>
            <a:r>
              <a:rPr lang="zh-CN" altLang="en-US" sz="1600" dirty="0" smtClean="0">
                <a:solidFill>
                  <a:schemeClr val="tx1">
                    <a:lumMod val="75000"/>
                    <a:lumOff val="25000"/>
                  </a:schemeClr>
                </a:solidFill>
                <a:latin typeface="微软雅黑" pitchFamily="34" charset="-122"/>
                <a:ea typeface="微软雅黑" pitchFamily="34" charset="-122"/>
              </a:rPr>
              <a:t>）个人</a:t>
            </a:r>
            <a:r>
              <a:rPr lang="zh-CN" altLang="en-US" sz="1600" dirty="0">
                <a:solidFill>
                  <a:schemeClr val="tx1">
                    <a:lumMod val="75000"/>
                    <a:lumOff val="25000"/>
                  </a:schemeClr>
                </a:solidFill>
                <a:latin typeface="微软雅黑" pitchFamily="34" charset="-122"/>
                <a:ea typeface="微软雅黑" pitchFamily="34" charset="-122"/>
              </a:rPr>
              <a:t>办公类应用场景体验</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9645" y="771550"/>
            <a:ext cx="6458620" cy="32745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87624" y="915566"/>
            <a:ext cx="5871121" cy="33066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4"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51720" y="1200263"/>
            <a:ext cx="6081416" cy="31716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5"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73682" y="1419622"/>
            <a:ext cx="5879798" cy="31346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矩形 9"/>
          <p:cNvSpPr/>
          <p:nvPr/>
        </p:nvSpPr>
        <p:spPr>
          <a:xfrm>
            <a:off x="579034" y="4096692"/>
            <a:ext cx="7990737" cy="923330"/>
          </a:xfrm>
          <a:prstGeom prst="rect">
            <a:avLst/>
          </a:prstGeom>
        </p:spPr>
        <p:txBody>
          <a:bodyPr wrap="square">
            <a:spAutoFit/>
          </a:bodyPr>
          <a:lstStyle/>
          <a:p>
            <a:endParaRPr lang="en-US" altLang="zh-CN" dirty="0" smtClean="0"/>
          </a:p>
          <a:p>
            <a:r>
              <a:rPr lang="zh-CN" altLang="en-US" dirty="0" smtClean="0"/>
              <a:t>主要包含：协助沟通、计划任务、通讯录管理、知识管理、人才服务、时间管理、工作效率等个人办公应用场景应用。</a:t>
            </a:r>
            <a:endParaRPr lang="en-US" altLang="zh-CN" dirty="0"/>
          </a:p>
        </p:txBody>
      </p:sp>
    </p:spTree>
    <p:extLst>
      <p:ext uri="{BB962C8B-B14F-4D97-AF65-F5344CB8AC3E}">
        <p14:creationId xmlns:p14="http://schemas.microsoft.com/office/powerpoint/2010/main" val="3012092269"/>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5122"/>
                                        </p:tgtEl>
                                        <p:attrNameLst>
                                          <p:attrName>style.visibility</p:attrName>
                                        </p:attrNameLst>
                                      </p:cBhvr>
                                      <p:to>
                                        <p:strVal val="visible"/>
                                      </p:to>
                                    </p:set>
                                    <p:anim calcmode="lin" valueType="num">
                                      <p:cBhvr additive="base">
                                        <p:cTn id="16" dur="500" fill="hold"/>
                                        <p:tgtEl>
                                          <p:spTgt spid="5122"/>
                                        </p:tgtEl>
                                        <p:attrNameLst>
                                          <p:attrName>ppt_x</p:attrName>
                                        </p:attrNameLst>
                                      </p:cBhvr>
                                      <p:tavLst>
                                        <p:tav tm="0">
                                          <p:val>
                                            <p:strVal val="#ppt_x"/>
                                          </p:val>
                                        </p:tav>
                                        <p:tav tm="100000">
                                          <p:val>
                                            <p:strVal val="#ppt_x"/>
                                          </p:val>
                                        </p:tav>
                                      </p:tavLst>
                                    </p:anim>
                                    <p:anim calcmode="lin" valueType="num">
                                      <p:cBhvr additive="base">
                                        <p:cTn id="17" dur="500" fill="hold"/>
                                        <p:tgtEl>
                                          <p:spTgt spid="5122"/>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5123"/>
                                        </p:tgtEl>
                                        <p:attrNameLst>
                                          <p:attrName>style.visibility</p:attrName>
                                        </p:attrNameLst>
                                      </p:cBhvr>
                                      <p:to>
                                        <p:strVal val="visible"/>
                                      </p:to>
                                    </p:set>
                                    <p:anim calcmode="lin" valueType="num">
                                      <p:cBhvr additive="base">
                                        <p:cTn id="22" dur="500" fill="hold"/>
                                        <p:tgtEl>
                                          <p:spTgt spid="5123"/>
                                        </p:tgtEl>
                                        <p:attrNameLst>
                                          <p:attrName>ppt_x</p:attrName>
                                        </p:attrNameLst>
                                      </p:cBhvr>
                                      <p:tavLst>
                                        <p:tav tm="0">
                                          <p:val>
                                            <p:strVal val="#ppt_x"/>
                                          </p:val>
                                        </p:tav>
                                        <p:tav tm="100000">
                                          <p:val>
                                            <p:strVal val="#ppt_x"/>
                                          </p:val>
                                        </p:tav>
                                      </p:tavLst>
                                    </p:anim>
                                    <p:anim calcmode="lin" valueType="num">
                                      <p:cBhvr additive="base">
                                        <p:cTn id="23" dur="500" fill="hold"/>
                                        <p:tgtEl>
                                          <p:spTgt spid="5123"/>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5124"/>
                                        </p:tgtEl>
                                        <p:attrNameLst>
                                          <p:attrName>style.visibility</p:attrName>
                                        </p:attrNameLst>
                                      </p:cBhvr>
                                      <p:to>
                                        <p:strVal val="visible"/>
                                      </p:to>
                                    </p:set>
                                    <p:anim calcmode="lin" valueType="num">
                                      <p:cBhvr additive="base">
                                        <p:cTn id="28" dur="500" fill="hold"/>
                                        <p:tgtEl>
                                          <p:spTgt spid="5124"/>
                                        </p:tgtEl>
                                        <p:attrNameLst>
                                          <p:attrName>ppt_x</p:attrName>
                                        </p:attrNameLst>
                                      </p:cBhvr>
                                      <p:tavLst>
                                        <p:tav tm="0">
                                          <p:val>
                                            <p:strVal val="#ppt_x"/>
                                          </p:val>
                                        </p:tav>
                                        <p:tav tm="100000">
                                          <p:val>
                                            <p:strVal val="#ppt_x"/>
                                          </p:val>
                                        </p:tav>
                                      </p:tavLst>
                                    </p:anim>
                                    <p:anim calcmode="lin" valueType="num">
                                      <p:cBhvr additive="base">
                                        <p:cTn id="29" dur="500" fill="hold"/>
                                        <p:tgtEl>
                                          <p:spTgt spid="5124"/>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5125"/>
                                        </p:tgtEl>
                                        <p:attrNameLst>
                                          <p:attrName>style.visibility</p:attrName>
                                        </p:attrNameLst>
                                      </p:cBhvr>
                                      <p:to>
                                        <p:strVal val="visible"/>
                                      </p:to>
                                    </p:set>
                                    <p:anim calcmode="lin" valueType="num">
                                      <p:cBhvr additive="base">
                                        <p:cTn id="34" dur="500" fill="hold"/>
                                        <p:tgtEl>
                                          <p:spTgt spid="5125"/>
                                        </p:tgtEl>
                                        <p:attrNameLst>
                                          <p:attrName>ppt_x</p:attrName>
                                        </p:attrNameLst>
                                      </p:cBhvr>
                                      <p:tavLst>
                                        <p:tav tm="0">
                                          <p:val>
                                            <p:strVal val="#ppt_x"/>
                                          </p:val>
                                        </p:tav>
                                        <p:tav tm="100000">
                                          <p:val>
                                            <p:strVal val="#ppt_x"/>
                                          </p:val>
                                        </p:tav>
                                      </p:tavLst>
                                    </p:anim>
                                    <p:anim calcmode="lin" valueType="num">
                                      <p:cBhvr additive="base">
                                        <p:cTn id="35" dur="500" fill="hold"/>
                                        <p:tgtEl>
                                          <p:spTgt spid="51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3108968" cy="339700"/>
          </a:xfrm>
          <a:prstGeom prst="rect">
            <a:avLst/>
          </a:prstGeom>
          <a:noFill/>
        </p:spPr>
        <p:txBody>
          <a:bodyPr wrap="square" lIns="68571" tIns="34286" rIns="68571" bIns="34286" rtlCol="0">
            <a:spAutoFit/>
          </a:bodyPr>
          <a:lstStyle/>
          <a:p>
            <a:pPr>
              <a:lnSpc>
                <a:spcPct val="120000"/>
              </a:lnSpc>
            </a:pPr>
            <a:r>
              <a:rPr lang="en-US" altLang="zh-CN" sz="1600" dirty="0">
                <a:solidFill>
                  <a:schemeClr val="tx1">
                    <a:lumMod val="75000"/>
                    <a:lumOff val="25000"/>
                  </a:schemeClr>
                </a:solidFill>
                <a:latin typeface="微软雅黑" pitchFamily="34" charset="-122"/>
                <a:ea typeface="微软雅黑" pitchFamily="34" charset="-122"/>
              </a:rPr>
              <a:t>3</a:t>
            </a:r>
            <a:r>
              <a:rPr lang="zh-CN" altLang="en-US" sz="1600" dirty="0">
                <a:solidFill>
                  <a:schemeClr val="tx1">
                    <a:lumMod val="75000"/>
                    <a:lumOff val="25000"/>
                  </a:schemeClr>
                </a:solidFill>
                <a:latin typeface="微软雅黑" pitchFamily="34" charset="-122"/>
                <a:ea typeface="微软雅黑" pitchFamily="34" charset="-122"/>
              </a:rPr>
              <a:t>）业务管理类应用场景体验</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579034" y="4096692"/>
            <a:ext cx="7990737" cy="923330"/>
          </a:xfrm>
          <a:prstGeom prst="rect">
            <a:avLst/>
          </a:prstGeom>
        </p:spPr>
        <p:txBody>
          <a:bodyPr wrap="square">
            <a:spAutoFit/>
          </a:bodyPr>
          <a:lstStyle/>
          <a:p>
            <a:endParaRPr lang="en-US" altLang="zh-CN" dirty="0" smtClean="0"/>
          </a:p>
          <a:p>
            <a:r>
              <a:rPr lang="zh-CN" altLang="en-US" dirty="0" smtClean="0"/>
              <a:t>主要包含：数据报表、项目管理、工作任务、研发管理、数据管理、质量管理等业务管理应用场景。</a:t>
            </a:r>
            <a:endParaRPr lang="en-US" altLang="zh-CN" dirty="0"/>
          </a:p>
        </p:txBody>
      </p:sp>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9035" y="699542"/>
            <a:ext cx="6029388" cy="32914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1640" y="822181"/>
            <a:ext cx="6214071" cy="3333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1"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47979" y="915566"/>
            <a:ext cx="6705501" cy="34465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53552304"/>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4099"/>
                                        </p:tgtEl>
                                        <p:attrNameLst>
                                          <p:attrName>style.visibility</p:attrName>
                                        </p:attrNameLst>
                                      </p:cBhvr>
                                      <p:to>
                                        <p:strVal val="visible"/>
                                      </p:to>
                                    </p:set>
                                    <p:anim calcmode="lin" valueType="num">
                                      <p:cBhvr additive="base">
                                        <p:cTn id="16" dur="500" fill="hold"/>
                                        <p:tgtEl>
                                          <p:spTgt spid="4099"/>
                                        </p:tgtEl>
                                        <p:attrNameLst>
                                          <p:attrName>ppt_x</p:attrName>
                                        </p:attrNameLst>
                                      </p:cBhvr>
                                      <p:tavLst>
                                        <p:tav tm="0">
                                          <p:val>
                                            <p:strVal val="#ppt_x"/>
                                          </p:val>
                                        </p:tav>
                                        <p:tav tm="100000">
                                          <p:val>
                                            <p:strVal val="#ppt_x"/>
                                          </p:val>
                                        </p:tav>
                                      </p:tavLst>
                                    </p:anim>
                                    <p:anim calcmode="lin" valueType="num">
                                      <p:cBhvr additive="base">
                                        <p:cTn id="17" dur="500" fill="hold"/>
                                        <p:tgtEl>
                                          <p:spTgt spid="4099"/>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4100"/>
                                        </p:tgtEl>
                                        <p:attrNameLst>
                                          <p:attrName>style.visibility</p:attrName>
                                        </p:attrNameLst>
                                      </p:cBhvr>
                                      <p:to>
                                        <p:strVal val="visible"/>
                                      </p:to>
                                    </p:set>
                                    <p:anim calcmode="lin" valueType="num">
                                      <p:cBhvr additive="base">
                                        <p:cTn id="22" dur="500" fill="hold"/>
                                        <p:tgtEl>
                                          <p:spTgt spid="4100"/>
                                        </p:tgtEl>
                                        <p:attrNameLst>
                                          <p:attrName>ppt_x</p:attrName>
                                        </p:attrNameLst>
                                      </p:cBhvr>
                                      <p:tavLst>
                                        <p:tav tm="0">
                                          <p:val>
                                            <p:strVal val="#ppt_x"/>
                                          </p:val>
                                        </p:tav>
                                        <p:tav tm="100000">
                                          <p:val>
                                            <p:strVal val="#ppt_x"/>
                                          </p:val>
                                        </p:tav>
                                      </p:tavLst>
                                    </p:anim>
                                    <p:anim calcmode="lin" valueType="num">
                                      <p:cBhvr additive="base">
                                        <p:cTn id="23" dur="500" fill="hold"/>
                                        <p:tgtEl>
                                          <p:spTgt spid="4100"/>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4101"/>
                                        </p:tgtEl>
                                        <p:attrNameLst>
                                          <p:attrName>style.visibility</p:attrName>
                                        </p:attrNameLst>
                                      </p:cBhvr>
                                      <p:to>
                                        <p:strVal val="visible"/>
                                      </p:to>
                                    </p:set>
                                    <p:anim calcmode="lin" valueType="num">
                                      <p:cBhvr additive="base">
                                        <p:cTn id="28" dur="500" fill="hold"/>
                                        <p:tgtEl>
                                          <p:spTgt spid="4101"/>
                                        </p:tgtEl>
                                        <p:attrNameLst>
                                          <p:attrName>ppt_x</p:attrName>
                                        </p:attrNameLst>
                                      </p:cBhvr>
                                      <p:tavLst>
                                        <p:tav tm="0">
                                          <p:val>
                                            <p:strVal val="#ppt_x"/>
                                          </p:val>
                                        </p:tav>
                                        <p:tav tm="100000">
                                          <p:val>
                                            <p:strVal val="#ppt_x"/>
                                          </p:val>
                                        </p:tav>
                                      </p:tavLst>
                                    </p:anim>
                                    <p:anim calcmode="lin" valueType="num">
                                      <p:cBhvr additive="base">
                                        <p:cTn id="29" dur="500" fill="hold"/>
                                        <p:tgtEl>
                                          <p:spTgt spid="410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任意多边形 32"/>
          <p:cNvSpPr/>
          <p:nvPr/>
        </p:nvSpPr>
        <p:spPr>
          <a:xfrm rot="5400000" flipV="1">
            <a:off x="3506723" y="-4243298"/>
            <a:ext cx="2135322" cy="9170427"/>
          </a:xfrm>
          <a:custGeom>
            <a:avLst/>
            <a:gdLst>
              <a:gd name="connsiteX0" fmla="*/ 0 w 2837789"/>
              <a:gd name="connsiteY0" fmla="*/ 0 h 8001905"/>
              <a:gd name="connsiteX1" fmla="*/ 2837788 w 2837789"/>
              <a:gd name="connsiteY1" fmla="*/ 0 h 8001905"/>
              <a:gd name="connsiteX2" fmla="*/ 2837788 w 2837789"/>
              <a:gd name="connsiteY2" fmla="*/ 1968500 h 8001905"/>
              <a:gd name="connsiteX3" fmla="*/ 2837789 w 2837789"/>
              <a:gd name="connsiteY3" fmla="*/ 1968500 h 8001905"/>
              <a:gd name="connsiteX4" fmla="*/ 2837789 w 2837789"/>
              <a:gd name="connsiteY4" fmla="*/ 2363879 h 8001905"/>
              <a:gd name="connsiteX5" fmla="*/ 2618085 w 2837789"/>
              <a:gd name="connsiteY5" fmla="*/ 2386026 h 8001905"/>
              <a:gd name="connsiteX6" fmla="*/ 1747634 w 2837789"/>
              <a:gd name="connsiteY6" fmla="*/ 3454034 h 8001905"/>
              <a:gd name="connsiteX7" fmla="*/ 2618085 w 2837789"/>
              <a:gd name="connsiteY7" fmla="*/ 4522042 h 8001905"/>
              <a:gd name="connsiteX8" fmla="*/ 2837789 w 2837789"/>
              <a:gd name="connsiteY8" fmla="*/ 4544190 h 8001905"/>
              <a:gd name="connsiteX9" fmla="*/ 2837789 w 2837789"/>
              <a:gd name="connsiteY9" fmla="*/ 6858000 h 8001905"/>
              <a:gd name="connsiteX10" fmla="*/ 2837788 w 2837789"/>
              <a:gd name="connsiteY10" fmla="*/ 6858000 h 8001905"/>
              <a:gd name="connsiteX11" fmla="*/ 2837788 w 2837789"/>
              <a:gd name="connsiteY11" fmla="*/ 8001905 h 8001905"/>
              <a:gd name="connsiteX12" fmla="*/ 0 w 2837789"/>
              <a:gd name="connsiteY12" fmla="*/ 8001905 h 8001905"/>
              <a:gd name="connsiteX13" fmla="*/ 0 w 2837789"/>
              <a:gd name="connsiteY13" fmla="*/ 6858000 h 8001905"/>
              <a:gd name="connsiteX14" fmla="*/ 0 w 2837789"/>
              <a:gd name="connsiteY14" fmla="*/ 6376305 h 8001905"/>
              <a:gd name="connsiteX15" fmla="*/ 0 w 2837789"/>
              <a:gd name="connsiteY15" fmla="*/ 2133600 h 8001905"/>
              <a:gd name="connsiteX16" fmla="*/ 0 w 2837789"/>
              <a:gd name="connsiteY16" fmla="*/ 1968500 h 8001905"/>
              <a:gd name="connsiteX0" fmla="*/ 0 w 2847096"/>
              <a:gd name="connsiteY0" fmla="*/ 1 h 10682288"/>
              <a:gd name="connsiteX1" fmla="*/ 2847095 w 2847096"/>
              <a:gd name="connsiteY1" fmla="*/ 2680383 h 10682288"/>
              <a:gd name="connsiteX2" fmla="*/ 2847095 w 2847096"/>
              <a:gd name="connsiteY2" fmla="*/ 4648883 h 10682288"/>
              <a:gd name="connsiteX3" fmla="*/ 2847096 w 2847096"/>
              <a:gd name="connsiteY3" fmla="*/ 4648883 h 10682288"/>
              <a:gd name="connsiteX4" fmla="*/ 2847096 w 2847096"/>
              <a:gd name="connsiteY4" fmla="*/ 5044262 h 10682288"/>
              <a:gd name="connsiteX5" fmla="*/ 2627392 w 2847096"/>
              <a:gd name="connsiteY5" fmla="*/ 5066409 h 10682288"/>
              <a:gd name="connsiteX6" fmla="*/ 1756941 w 2847096"/>
              <a:gd name="connsiteY6" fmla="*/ 6134417 h 10682288"/>
              <a:gd name="connsiteX7" fmla="*/ 2627392 w 2847096"/>
              <a:gd name="connsiteY7" fmla="*/ 7202425 h 10682288"/>
              <a:gd name="connsiteX8" fmla="*/ 2847096 w 2847096"/>
              <a:gd name="connsiteY8" fmla="*/ 7224573 h 10682288"/>
              <a:gd name="connsiteX9" fmla="*/ 2847096 w 2847096"/>
              <a:gd name="connsiteY9" fmla="*/ 9538383 h 10682288"/>
              <a:gd name="connsiteX10" fmla="*/ 2847095 w 2847096"/>
              <a:gd name="connsiteY10" fmla="*/ 9538383 h 10682288"/>
              <a:gd name="connsiteX11" fmla="*/ 2847095 w 2847096"/>
              <a:gd name="connsiteY11" fmla="*/ 10682288 h 10682288"/>
              <a:gd name="connsiteX12" fmla="*/ 9307 w 2847096"/>
              <a:gd name="connsiteY12" fmla="*/ 10682288 h 10682288"/>
              <a:gd name="connsiteX13" fmla="*/ 9307 w 2847096"/>
              <a:gd name="connsiteY13" fmla="*/ 9538383 h 10682288"/>
              <a:gd name="connsiteX14" fmla="*/ 9307 w 2847096"/>
              <a:gd name="connsiteY14" fmla="*/ 9056688 h 10682288"/>
              <a:gd name="connsiteX15" fmla="*/ 9307 w 2847096"/>
              <a:gd name="connsiteY15" fmla="*/ 4813983 h 10682288"/>
              <a:gd name="connsiteX16" fmla="*/ 9307 w 2847096"/>
              <a:gd name="connsiteY16" fmla="*/ 4648883 h 10682288"/>
              <a:gd name="connsiteX17" fmla="*/ 0 w 2847096"/>
              <a:gd name="connsiteY17" fmla="*/ 1 h 10682288"/>
              <a:gd name="connsiteX0" fmla="*/ 0 w 2847096"/>
              <a:gd name="connsiteY0" fmla="*/ 0 h 10682287"/>
              <a:gd name="connsiteX1" fmla="*/ 2847095 w 2847096"/>
              <a:gd name="connsiteY1" fmla="*/ 27924 h 10682287"/>
              <a:gd name="connsiteX2" fmla="*/ 2847095 w 2847096"/>
              <a:gd name="connsiteY2" fmla="*/ 4648882 h 10682287"/>
              <a:gd name="connsiteX3" fmla="*/ 2847096 w 2847096"/>
              <a:gd name="connsiteY3" fmla="*/ 4648882 h 10682287"/>
              <a:gd name="connsiteX4" fmla="*/ 2847096 w 2847096"/>
              <a:gd name="connsiteY4" fmla="*/ 5044261 h 10682287"/>
              <a:gd name="connsiteX5" fmla="*/ 2627392 w 2847096"/>
              <a:gd name="connsiteY5" fmla="*/ 5066408 h 10682287"/>
              <a:gd name="connsiteX6" fmla="*/ 1756941 w 2847096"/>
              <a:gd name="connsiteY6" fmla="*/ 6134416 h 10682287"/>
              <a:gd name="connsiteX7" fmla="*/ 2627392 w 2847096"/>
              <a:gd name="connsiteY7" fmla="*/ 7202424 h 10682287"/>
              <a:gd name="connsiteX8" fmla="*/ 2847096 w 2847096"/>
              <a:gd name="connsiteY8" fmla="*/ 7224572 h 10682287"/>
              <a:gd name="connsiteX9" fmla="*/ 2847096 w 2847096"/>
              <a:gd name="connsiteY9" fmla="*/ 9538382 h 10682287"/>
              <a:gd name="connsiteX10" fmla="*/ 2847095 w 2847096"/>
              <a:gd name="connsiteY10" fmla="*/ 9538382 h 10682287"/>
              <a:gd name="connsiteX11" fmla="*/ 2847095 w 2847096"/>
              <a:gd name="connsiteY11" fmla="*/ 10682287 h 10682287"/>
              <a:gd name="connsiteX12" fmla="*/ 9307 w 2847096"/>
              <a:gd name="connsiteY12" fmla="*/ 10682287 h 10682287"/>
              <a:gd name="connsiteX13" fmla="*/ 9307 w 2847096"/>
              <a:gd name="connsiteY13" fmla="*/ 9538382 h 10682287"/>
              <a:gd name="connsiteX14" fmla="*/ 9307 w 2847096"/>
              <a:gd name="connsiteY14" fmla="*/ 9056687 h 10682287"/>
              <a:gd name="connsiteX15" fmla="*/ 9307 w 2847096"/>
              <a:gd name="connsiteY15" fmla="*/ 4813982 h 10682287"/>
              <a:gd name="connsiteX16" fmla="*/ 9307 w 2847096"/>
              <a:gd name="connsiteY16" fmla="*/ 4648882 h 10682287"/>
              <a:gd name="connsiteX17" fmla="*/ 0 w 2847096"/>
              <a:gd name="connsiteY17" fmla="*/ 0 h 10682287"/>
              <a:gd name="connsiteX0" fmla="*/ 9307 w 2837789"/>
              <a:gd name="connsiteY0" fmla="*/ 0 h 10663676"/>
              <a:gd name="connsiteX1" fmla="*/ 2837788 w 2837789"/>
              <a:gd name="connsiteY1" fmla="*/ 9313 h 10663676"/>
              <a:gd name="connsiteX2" fmla="*/ 2837788 w 2837789"/>
              <a:gd name="connsiteY2" fmla="*/ 4630271 h 10663676"/>
              <a:gd name="connsiteX3" fmla="*/ 2837789 w 2837789"/>
              <a:gd name="connsiteY3" fmla="*/ 4630271 h 10663676"/>
              <a:gd name="connsiteX4" fmla="*/ 2837789 w 2837789"/>
              <a:gd name="connsiteY4" fmla="*/ 5025650 h 10663676"/>
              <a:gd name="connsiteX5" fmla="*/ 2618085 w 2837789"/>
              <a:gd name="connsiteY5" fmla="*/ 5047797 h 10663676"/>
              <a:gd name="connsiteX6" fmla="*/ 1747634 w 2837789"/>
              <a:gd name="connsiteY6" fmla="*/ 6115805 h 10663676"/>
              <a:gd name="connsiteX7" fmla="*/ 2618085 w 2837789"/>
              <a:gd name="connsiteY7" fmla="*/ 7183813 h 10663676"/>
              <a:gd name="connsiteX8" fmla="*/ 2837789 w 2837789"/>
              <a:gd name="connsiteY8" fmla="*/ 7205961 h 10663676"/>
              <a:gd name="connsiteX9" fmla="*/ 2837789 w 2837789"/>
              <a:gd name="connsiteY9" fmla="*/ 9519771 h 10663676"/>
              <a:gd name="connsiteX10" fmla="*/ 2837788 w 2837789"/>
              <a:gd name="connsiteY10" fmla="*/ 9519771 h 10663676"/>
              <a:gd name="connsiteX11" fmla="*/ 2837788 w 2837789"/>
              <a:gd name="connsiteY11" fmla="*/ 10663676 h 10663676"/>
              <a:gd name="connsiteX12" fmla="*/ 0 w 2837789"/>
              <a:gd name="connsiteY12" fmla="*/ 10663676 h 10663676"/>
              <a:gd name="connsiteX13" fmla="*/ 0 w 2837789"/>
              <a:gd name="connsiteY13" fmla="*/ 9519771 h 10663676"/>
              <a:gd name="connsiteX14" fmla="*/ 0 w 2837789"/>
              <a:gd name="connsiteY14" fmla="*/ 9038076 h 10663676"/>
              <a:gd name="connsiteX15" fmla="*/ 0 w 2837789"/>
              <a:gd name="connsiteY15" fmla="*/ 4795371 h 10663676"/>
              <a:gd name="connsiteX16" fmla="*/ 0 w 2837789"/>
              <a:gd name="connsiteY16" fmla="*/ 4630271 h 10663676"/>
              <a:gd name="connsiteX17" fmla="*/ 9307 w 2837789"/>
              <a:gd name="connsiteY17" fmla="*/ 0 h 10663676"/>
              <a:gd name="connsiteX0" fmla="*/ 9307 w 2837789"/>
              <a:gd name="connsiteY0" fmla="*/ 0 h 12199313"/>
              <a:gd name="connsiteX1" fmla="*/ 2837788 w 2837789"/>
              <a:gd name="connsiteY1" fmla="*/ 9313 h 12199313"/>
              <a:gd name="connsiteX2" fmla="*/ 2837788 w 2837789"/>
              <a:gd name="connsiteY2" fmla="*/ 4630271 h 12199313"/>
              <a:gd name="connsiteX3" fmla="*/ 2837789 w 2837789"/>
              <a:gd name="connsiteY3" fmla="*/ 4630271 h 12199313"/>
              <a:gd name="connsiteX4" fmla="*/ 2837789 w 2837789"/>
              <a:gd name="connsiteY4" fmla="*/ 5025650 h 12199313"/>
              <a:gd name="connsiteX5" fmla="*/ 2618085 w 2837789"/>
              <a:gd name="connsiteY5" fmla="*/ 5047797 h 12199313"/>
              <a:gd name="connsiteX6" fmla="*/ 1747634 w 2837789"/>
              <a:gd name="connsiteY6" fmla="*/ 6115805 h 12199313"/>
              <a:gd name="connsiteX7" fmla="*/ 2618085 w 2837789"/>
              <a:gd name="connsiteY7" fmla="*/ 7183813 h 12199313"/>
              <a:gd name="connsiteX8" fmla="*/ 2837789 w 2837789"/>
              <a:gd name="connsiteY8" fmla="*/ 7205961 h 12199313"/>
              <a:gd name="connsiteX9" fmla="*/ 2837789 w 2837789"/>
              <a:gd name="connsiteY9" fmla="*/ 9519771 h 12199313"/>
              <a:gd name="connsiteX10" fmla="*/ 2837788 w 2837789"/>
              <a:gd name="connsiteY10" fmla="*/ 9519771 h 12199313"/>
              <a:gd name="connsiteX11" fmla="*/ 2828480 w 2837789"/>
              <a:gd name="connsiteY11" fmla="*/ 12199313 h 12199313"/>
              <a:gd name="connsiteX12" fmla="*/ 0 w 2837789"/>
              <a:gd name="connsiteY12" fmla="*/ 10663676 h 12199313"/>
              <a:gd name="connsiteX13" fmla="*/ 0 w 2837789"/>
              <a:gd name="connsiteY13" fmla="*/ 9519771 h 12199313"/>
              <a:gd name="connsiteX14" fmla="*/ 0 w 2837789"/>
              <a:gd name="connsiteY14" fmla="*/ 9038076 h 12199313"/>
              <a:gd name="connsiteX15" fmla="*/ 0 w 2837789"/>
              <a:gd name="connsiteY15" fmla="*/ 4795371 h 12199313"/>
              <a:gd name="connsiteX16" fmla="*/ 0 w 2837789"/>
              <a:gd name="connsiteY16" fmla="*/ 4630271 h 12199313"/>
              <a:gd name="connsiteX17" fmla="*/ 9307 w 2837789"/>
              <a:gd name="connsiteY17" fmla="*/ 0 h 12199313"/>
              <a:gd name="connsiteX0" fmla="*/ 9307 w 2837789"/>
              <a:gd name="connsiteY0" fmla="*/ 0 h 12227236"/>
              <a:gd name="connsiteX1" fmla="*/ 2837788 w 2837789"/>
              <a:gd name="connsiteY1" fmla="*/ 9313 h 12227236"/>
              <a:gd name="connsiteX2" fmla="*/ 2837788 w 2837789"/>
              <a:gd name="connsiteY2" fmla="*/ 4630271 h 12227236"/>
              <a:gd name="connsiteX3" fmla="*/ 2837789 w 2837789"/>
              <a:gd name="connsiteY3" fmla="*/ 4630271 h 12227236"/>
              <a:gd name="connsiteX4" fmla="*/ 2837789 w 2837789"/>
              <a:gd name="connsiteY4" fmla="*/ 5025650 h 12227236"/>
              <a:gd name="connsiteX5" fmla="*/ 2618085 w 2837789"/>
              <a:gd name="connsiteY5" fmla="*/ 5047797 h 12227236"/>
              <a:gd name="connsiteX6" fmla="*/ 1747634 w 2837789"/>
              <a:gd name="connsiteY6" fmla="*/ 6115805 h 12227236"/>
              <a:gd name="connsiteX7" fmla="*/ 2618085 w 2837789"/>
              <a:gd name="connsiteY7" fmla="*/ 7183813 h 12227236"/>
              <a:gd name="connsiteX8" fmla="*/ 2837789 w 2837789"/>
              <a:gd name="connsiteY8" fmla="*/ 7205961 h 12227236"/>
              <a:gd name="connsiteX9" fmla="*/ 2837789 w 2837789"/>
              <a:gd name="connsiteY9" fmla="*/ 9519771 h 12227236"/>
              <a:gd name="connsiteX10" fmla="*/ 2837788 w 2837789"/>
              <a:gd name="connsiteY10" fmla="*/ 9519771 h 12227236"/>
              <a:gd name="connsiteX11" fmla="*/ 2828480 w 2837789"/>
              <a:gd name="connsiteY11" fmla="*/ 12227236 h 12227236"/>
              <a:gd name="connsiteX12" fmla="*/ 0 w 2837789"/>
              <a:gd name="connsiteY12" fmla="*/ 10663676 h 12227236"/>
              <a:gd name="connsiteX13" fmla="*/ 0 w 2837789"/>
              <a:gd name="connsiteY13" fmla="*/ 9519771 h 12227236"/>
              <a:gd name="connsiteX14" fmla="*/ 0 w 2837789"/>
              <a:gd name="connsiteY14" fmla="*/ 9038076 h 12227236"/>
              <a:gd name="connsiteX15" fmla="*/ 0 w 2837789"/>
              <a:gd name="connsiteY15" fmla="*/ 4795371 h 12227236"/>
              <a:gd name="connsiteX16" fmla="*/ 0 w 2837789"/>
              <a:gd name="connsiteY16" fmla="*/ 4630271 h 12227236"/>
              <a:gd name="connsiteX17" fmla="*/ 9307 w 2837789"/>
              <a:gd name="connsiteY17" fmla="*/ 0 h 12227236"/>
              <a:gd name="connsiteX0" fmla="*/ 18614 w 2847096"/>
              <a:gd name="connsiteY0" fmla="*/ 0 h 12227236"/>
              <a:gd name="connsiteX1" fmla="*/ 2847095 w 2847096"/>
              <a:gd name="connsiteY1" fmla="*/ 9313 h 12227236"/>
              <a:gd name="connsiteX2" fmla="*/ 2847095 w 2847096"/>
              <a:gd name="connsiteY2" fmla="*/ 4630271 h 12227236"/>
              <a:gd name="connsiteX3" fmla="*/ 2847096 w 2847096"/>
              <a:gd name="connsiteY3" fmla="*/ 4630271 h 12227236"/>
              <a:gd name="connsiteX4" fmla="*/ 2847096 w 2847096"/>
              <a:gd name="connsiteY4" fmla="*/ 5025650 h 12227236"/>
              <a:gd name="connsiteX5" fmla="*/ 2627392 w 2847096"/>
              <a:gd name="connsiteY5" fmla="*/ 5047797 h 12227236"/>
              <a:gd name="connsiteX6" fmla="*/ 1756941 w 2847096"/>
              <a:gd name="connsiteY6" fmla="*/ 6115805 h 12227236"/>
              <a:gd name="connsiteX7" fmla="*/ 2627392 w 2847096"/>
              <a:gd name="connsiteY7" fmla="*/ 7183813 h 12227236"/>
              <a:gd name="connsiteX8" fmla="*/ 2847096 w 2847096"/>
              <a:gd name="connsiteY8" fmla="*/ 7205961 h 12227236"/>
              <a:gd name="connsiteX9" fmla="*/ 2847096 w 2847096"/>
              <a:gd name="connsiteY9" fmla="*/ 9519771 h 12227236"/>
              <a:gd name="connsiteX10" fmla="*/ 2847095 w 2847096"/>
              <a:gd name="connsiteY10" fmla="*/ 9519771 h 12227236"/>
              <a:gd name="connsiteX11" fmla="*/ 2837787 w 2847096"/>
              <a:gd name="connsiteY11" fmla="*/ 12227236 h 12227236"/>
              <a:gd name="connsiteX12" fmla="*/ 0 w 2847096"/>
              <a:gd name="connsiteY12" fmla="*/ 12217927 h 12227236"/>
              <a:gd name="connsiteX13" fmla="*/ 9307 w 2847096"/>
              <a:gd name="connsiteY13" fmla="*/ 9519771 h 12227236"/>
              <a:gd name="connsiteX14" fmla="*/ 9307 w 2847096"/>
              <a:gd name="connsiteY14" fmla="*/ 9038076 h 12227236"/>
              <a:gd name="connsiteX15" fmla="*/ 9307 w 2847096"/>
              <a:gd name="connsiteY15" fmla="*/ 4795371 h 12227236"/>
              <a:gd name="connsiteX16" fmla="*/ 9307 w 2847096"/>
              <a:gd name="connsiteY16" fmla="*/ 4630271 h 12227236"/>
              <a:gd name="connsiteX17" fmla="*/ 18614 w 2847096"/>
              <a:gd name="connsiteY17" fmla="*/ 0 h 1222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47096" h="12227236">
                <a:moveTo>
                  <a:pt x="18614" y="0"/>
                </a:moveTo>
                <a:lnTo>
                  <a:pt x="2847095" y="9313"/>
                </a:lnTo>
                <a:lnTo>
                  <a:pt x="2847095" y="4630271"/>
                </a:lnTo>
                <a:lnTo>
                  <a:pt x="2847096" y="4630271"/>
                </a:lnTo>
                <a:lnTo>
                  <a:pt x="2847096" y="5025650"/>
                </a:lnTo>
                <a:lnTo>
                  <a:pt x="2627392" y="5047797"/>
                </a:lnTo>
                <a:cubicBezTo>
                  <a:pt x="2130627" y="5149451"/>
                  <a:pt x="1756941" y="5588989"/>
                  <a:pt x="1756941" y="6115805"/>
                </a:cubicBezTo>
                <a:cubicBezTo>
                  <a:pt x="1756941" y="6642623"/>
                  <a:pt x="2130627" y="7082160"/>
                  <a:pt x="2627392" y="7183813"/>
                </a:cubicBezTo>
                <a:lnTo>
                  <a:pt x="2847096" y="7205961"/>
                </a:lnTo>
                <a:lnTo>
                  <a:pt x="2847096" y="9519771"/>
                </a:lnTo>
                <a:lnTo>
                  <a:pt x="2847095" y="9519771"/>
                </a:lnTo>
                <a:cubicBezTo>
                  <a:pt x="2843992" y="10412952"/>
                  <a:pt x="2840890" y="11334055"/>
                  <a:pt x="2837787" y="12227236"/>
                </a:cubicBezTo>
                <a:lnTo>
                  <a:pt x="0" y="12217927"/>
                </a:lnTo>
                <a:cubicBezTo>
                  <a:pt x="3102" y="11318542"/>
                  <a:pt x="6205" y="10419156"/>
                  <a:pt x="9307" y="9519771"/>
                </a:cubicBezTo>
                <a:lnTo>
                  <a:pt x="9307" y="9038076"/>
                </a:lnTo>
                <a:lnTo>
                  <a:pt x="9307" y="4795371"/>
                </a:lnTo>
                <a:lnTo>
                  <a:pt x="9307" y="4630271"/>
                </a:lnTo>
                <a:cubicBezTo>
                  <a:pt x="9307" y="3974104"/>
                  <a:pt x="18614" y="656167"/>
                  <a:pt x="18614" y="0"/>
                </a:cubicBezTo>
                <a:close/>
              </a:path>
            </a:pathLst>
          </a:custGeom>
          <a:solidFill>
            <a:srgbClr val="005A9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34" name="文本框 17"/>
          <p:cNvSpPr txBox="1"/>
          <p:nvPr/>
        </p:nvSpPr>
        <p:spPr>
          <a:xfrm>
            <a:off x="2952218" y="2355726"/>
            <a:ext cx="3239569" cy="523220"/>
          </a:xfrm>
          <a:prstGeom prst="rect">
            <a:avLst/>
          </a:prstGeom>
          <a:noFill/>
        </p:spPr>
        <p:txBody>
          <a:bodyPr wrap="square" rtlCol="0">
            <a:spAutoFit/>
          </a:bodyPr>
          <a:lstStyle/>
          <a:p>
            <a:pPr algn="ctr"/>
            <a:r>
              <a:rPr lang="zh-CN" altLang="en-US" sz="2800" b="1" dirty="0" smtClean="0">
                <a:solidFill>
                  <a:schemeClr val="tx1">
                    <a:lumMod val="75000"/>
                    <a:lumOff val="25000"/>
                  </a:schemeClr>
                </a:solidFill>
                <a:latin typeface="微软雅黑" panose="020B0503020204020204" pitchFamily="34" charset="-122"/>
                <a:ea typeface="微软雅黑" panose="020B0503020204020204" pitchFamily="34" charset="-122"/>
              </a:rPr>
              <a:t>后台</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19"/>
          <p:cNvSpPr txBox="1"/>
          <p:nvPr/>
        </p:nvSpPr>
        <p:spPr bwMode="auto">
          <a:xfrm>
            <a:off x="3247098" y="3100631"/>
            <a:ext cx="1439167"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1</a:t>
            </a:r>
            <a:r>
              <a:rPr lang="zh-CN" altLang="en-US" sz="1000" dirty="0" smtClean="0">
                <a:solidFill>
                  <a:schemeClr val="tx1">
                    <a:lumMod val="75000"/>
                    <a:lumOff val="25000"/>
                  </a:schemeClr>
                </a:solidFill>
                <a:latin typeface="微软雅黑" pitchFamily="34" charset="-122"/>
                <a:ea typeface="微软雅黑" pitchFamily="34" charset="-122"/>
              </a:rPr>
              <a:t>）后台引擎体验</a:t>
            </a:r>
            <a:endParaRPr lang="en-US" altLang="zh-CN" sz="1000" dirty="0">
              <a:solidFill>
                <a:schemeClr val="tx1">
                  <a:lumMod val="75000"/>
                  <a:lumOff val="25000"/>
                </a:schemeClr>
              </a:solidFill>
              <a:latin typeface="微软雅黑" pitchFamily="34" charset="-122"/>
              <a:ea typeface="微软雅黑" pitchFamily="34" charset="-122"/>
            </a:endParaRPr>
          </a:p>
        </p:txBody>
      </p:sp>
      <p:cxnSp>
        <p:nvCxnSpPr>
          <p:cNvPr id="36" name="直接连接符 35"/>
          <p:cNvCxnSpPr/>
          <p:nvPr/>
        </p:nvCxnSpPr>
        <p:spPr>
          <a:xfrm>
            <a:off x="1835696" y="3003798"/>
            <a:ext cx="5472608"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3912643" y="752739"/>
            <a:ext cx="1314630" cy="1314956"/>
            <a:chOff x="1041891" y="2887277"/>
            <a:chExt cx="1036261" cy="1036518"/>
          </a:xfrm>
        </p:grpSpPr>
        <p:sp>
          <p:nvSpPr>
            <p:cNvPr id="38" name="Oval 53"/>
            <p:cNvSpPr>
              <a:spLocks noChangeArrowheads="1"/>
            </p:cNvSpPr>
            <p:nvPr/>
          </p:nvSpPr>
          <p:spPr bwMode="auto">
            <a:xfrm>
              <a:off x="1041891" y="2887277"/>
              <a:ext cx="1036261" cy="1036518"/>
            </a:xfrm>
            <a:prstGeom prst="ellipse">
              <a:avLst/>
            </a:prstGeom>
            <a:solidFill>
              <a:srgbClr val="005A9E"/>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sz="4400">
                <a:latin typeface="微软雅黑" panose="020B0503020204020204" pitchFamily="34" charset="-122"/>
                <a:ea typeface="微软雅黑" panose="020B0503020204020204" pitchFamily="34" charset="-122"/>
              </a:endParaRPr>
            </a:p>
          </p:txBody>
        </p:sp>
        <p:sp>
          <p:nvSpPr>
            <p:cNvPr id="39" name="Text Box 58"/>
            <p:cNvSpPr txBox="1">
              <a:spLocks noChangeArrowheads="1"/>
            </p:cNvSpPr>
            <p:nvPr/>
          </p:nvSpPr>
          <p:spPr bwMode="auto">
            <a:xfrm>
              <a:off x="1177282" y="3069495"/>
              <a:ext cx="782803" cy="636840"/>
            </a:xfrm>
            <a:prstGeom prst="rect">
              <a:avLst/>
            </a:prstGeom>
            <a:noFill/>
            <a:ln w="9525">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580" tIns="34290" rIns="68580" bIns="34290">
              <a:spAutoFit/>
            </a:bodyPr>
            <a:lstStyle/>
            <a:p>
              <a:pPr algn="ctr"/>
              <a:r>
                <a:rPr lang="en-US" altLang="zh-CN" sz="4800" b="1" dirty="0" smtClean="0">
                  <a:solidFill>
                    <a:schemeClr val="bg1"/>
                  </a:solidFill>
                  <a:latin typeface="微软雅黑" panose="020B0503020204020204" pitchFamily="34" charset="-122"/>
                  <a:ea typeface="微软雅黑" panose="020B0503020204020204" pitchFamily="34" charset="-122"/>
                </a:rPr>
                <a:t>04</a:t>
              </a:r>
              <a:endParaRPr lang="en-US" altLang="zh-CN" sz="4800" b="1" dirty="0">
                <a:solidFill>
                  <a:schemeClr val="bg1"/>
                </a:solidFill>
                <a:latin typeface="微软雅黑" panose="020B0503020204020204" pitchFamily="34" charset="-122"/>
                <a:ea typeface="微软雅黑" panose="020B0503020204020204" pitchFamily="34" charset="-122"/>
              </a:endParaRPr>
            </a:p>
          </p:txBody>
        </p:sp>
      </p:grpSp>
      <p:sp>
        <p:nvSpPr>
          <p:cNvPr id="40" name="文本框 19"/>
          <p:cNvSpPr txBox="1"/>
          <p:nvPr/>
        </p:nvSpPr>
        <p:spPr bwMode="auto">
          <a:xfrm>
            <a:off x="3247098" y="3324968"/>
            <a:ext cx="1439167"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2</a:t>
            </a:r>
            <a:r>
              <a:rPr lang="zh-CN" altLang="en-US" sz="1000" dirty="0" smtClean="0">
                <a:solidFill>
                  <a:schemeClr val="tx1">
                    <a:lumMod val="75000"/>
                    <a:lumOff val="25000"/>
                  </a:schemeClr>
                </a:solidFill>
                <a:latin typeface="微软雅黑" pitchFamily="34" charset="-122"/>
                <a:ea typeface="微软雅黑" pitchFamily="34" charset="-122"/>
              </a:rPr>
              <a:t>）权限与安全体验</a:t>
            </a:r>
            <a:endParaRPr lang="en-US" altLang="zh-CN" sz="10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040880485"/>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7" presetClass="entr" presetSubtype="0"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900" decel="100000" fill="hold"/>
                                        <p:tgtEl>
                                          <p:spTgt spid="37"/>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37"/>
                                        </p:tgtEl>
                                        <p:attrNameLst>
                                          <p:attrName>ppt_y</p:attrName>
                                        </p:attrNameLst>
                                      </p:cBhvr>
                                      <p:tavLst>
                                        <p:tav tm="0">
                                          <p:val>
                                            <p:strVal val="#ppt_y-.03"/>
                                          </p:val>
                                        </p:tav>
                                        <p:tav tm="100000">
                                          <p:val>
                                            <p:strVal val="#ppt_y"/>
                                          </p:val>
                                        </p:tav>
                                      </p:tavLst>
                                    </p:anim>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wipe(left)">
                                      <p:cBhvr>
                                        <p:cTn id="19" dur="500"/>
                                        <p:tgtEl>
                                          <p:spTgt spid="34"/>
                                        </p:tgtEl>
                                      </p:cBhvr>
                                    </p:animEffect>
                                  </p:childTnLst>
                                </p:cTn>
                              </p:par>
                              <p:par>
                                <p:cTn id="20" presetID="1" presetClass="entr" presetSubtype="0" fill="hold" nodeType="withEffect">
                                  <p:stCondLst>
                                    <p:cond delay="0"/>
                                  </p:stCondLst>
                                  <p:childTnLst>
                                    <p:set>
                                      <p:cBhvr>
                                        <p:cTn id="21" dur="1" fill="hold">
                                          <p:stCondLst>
                                            <p:cond delay="0"/>
                                          </p:stCondLst>
                                        </p:cTn>
                                        <p:tgtEl>
                                          <p:spTgt spid="36"/>
                                        </p:tgtEl>
                                        <p:attrNameLst>
                                          <p:attrName>style.visibility</p:attrName>
                                        </p:attrNameLst>
                                      </p:cBhvr>
                                      <p:to>
                                        <p:strVal val="visible"/>
                                      </p:to>
                                    </p:set>
                                  </p:childTnLst>
                                </p:cTn>
                              </p:par>
                            </p:childTnLst>
                          </p:cTn>
                        </p:par>
                        <p:par>
                          <p:cTn id="22" fill="hold">
                            <p:stCondLst>
                              <p:cond delay="2000"/>
                            </p:stCondLst>
                            <p:childTnLst>
                              <p:par>
                                <p:cTn id="23" presetID="22" presetClass="entr" presetSubtype="2" fill="hold" grpId="0" nodeType="afterEffect">
                                  <p:stCondLst>
                                    <p:cond delay="0"/>
                                  </p:stCondLst>
                                  <p:iterate type="lt">
                                    <p:tmPct val="4878"/>
                                  </p:iterate>
                                  <p:childTnLst>
                                    <p:set>
                                      <p:cBhvr>
                                        <p:cTn id="24" dur="1" fill="hold">
                                          <p:stCondLst>
                                            <p:cond delay="0"/>
                                          </p:stCondLst>
                                        </p:cTn>
                                        <p:tgtEl>
                                          <p:spTgt spid="35"/>
                                        </p:tgtEl>
                                        <p:attrNameLst>
                                          <p:attrName>style.visibility</p:attrName>
                                        </p:attrNameLst>
                                      </p:cBhvr>
                                      <p:to>
                                        <p:strVal val="visible"/>
                                      </p:to>
                                    </p:set>
                                    <p:animEffect transition="in" filter="wipe(right)">
                                      <p:cBhvr>
                                        <p:cTn id="25" dur="500"/>
                                        <p:tgtEl>
                                          <p:spTgt spid="35"/>
                                        </p:tgtEl>
                                      </p:cBhvr>
                                    </p:animEffect>
                                  </p:childTnLst>
                                </p:cTn>
                              </p:par>
                            </p:childTnLst>
                          </p:cTn>
                        </p:par>
                        <p:par>
                          <p:cTn id="26" fill="hold">
                            <p:stCondLst>
                              <p:cond delay="2671"/>
                            </p:stCondLst>
                            <p:childTnLst>
                              <p:par>
                                <p:cTn id="27" presetID="22" presetClass="entr" presetSubtype="2" fill="hold" grpId="0" nodeType="afterEffect">
                                  <p:stCondLst>
                                    <p:cond delay="0"/>
                                  </p:stCondLst>
                                  <p:iterate type="lt">
                                    <p:tmPct val="4878"/>
                                  </p:iterate>
                                  <p:childTnLst>
                                    <p:set>
                                      <p:cBhvr>
                                        <p:cTn id="28" dur="1" fill="hold">
                                          <p:stCondLst>
                                            <p:cond delay="0"/>
                                          </p:stCondLst>
                                        </p:cTn>
                                        <p:tgtEl>
                                          <p:spTgt spid="40"/>
                                        </p:tgtEl>
                                        <p:attrNameLst>
                                          <p:attrName>style.visibility</p:attrName>
                                        </p:attrNameLst>
                                      </p:cBhvr>
                                      <p:to>
                                        <p:strVal val="visible"/>
                                      </p:to>
                                    </p:set>
                                    <p:animEffect transition="in" filter="wipe(right)">
                                      <p:cBhvr>
                                        <p:cTn id="2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p:bldP spid="35" grpId="0"/>
      <p:bldP spid="4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1981200" cy="315463"/>
          </a:xfrm>
          <a:prstGeom prst="rect">
            <a:avLst/>
          </a:prstGeom>
          <a:noFill/>
        </p:spPr>
        <p:txBody>
          <a:bodyPr wrap="square" lIns="68571" tIns="34286" rIns="68571" bIns="34286" rtlCol="0">
            <a:spAutoFit/>
          </a:bodyPr>
          <a:lstStyle/>
          <a:p>
            <a:r>
              <a:rPr lang="zh-CN" altLang="en-US" sz="1600" dirty="0" smtClean="0">
                <a:solidFill>
                  <a:schemeClr val="tx1">
                    <a:lumMod val="85000"/>
                    <a:lumOff val="15000"/>
                  </a:schemeClr>
                </a:solidFill>
                <a:latin typeface="微软雅黑" pitchFamily="34" charset="-122"/>
                <a:ea typeface="微软雅黑" pitchFamily="34" charset="-122"/>
              </a:rPr>
              <a:t>后台管理架构</a:t>
            </a:r>
            <a:endParaRPr lang="zh-CN" altLang="en-US" sz="1600" dirty="0">
              <a:solidFill>
                <a:schemeClr val="tx1">
                  <a:lumMod val="85000"/>
                  <a:lumOff val="15000"/>
                </a:schemeClr>
              </a:solidFill>
              <a:latin typeface="微软雅黑" pitchFamily="34" charset="-122"/>
              <a:ea typeface="微软雅黑" pitchFamily="34" charset="-122"/>
            </a:endParaRPr>
          </a:p>
        </p:txBody>
      </p:sp>
      <p:pic>
        <p:nvPicPr>
          <p:cNvPr id="30"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50" name="Rectangle 5"/>
          <p:cNvSpPr>
            <a:spLocks noChangeArrowheads="1"/>
          </p:cNvSpPr>
          <p:nvPr/>
        </p:nvSpPr>
        <p:spPr bwMode="auto">
          <a:xfrm>
            <a:off x="261792" y="1124336"/>
            <a:ext cx="2028068" cy="864096"/>
          </a:xfrm>
          <a:prstGeom prst="rect">
            <a:avLst/>
          </a:prstGeom>
          <a:solidFill>
            <a:srgbClr val="005DA2"/>
          </a:solidFill>
          <a:ln>
            <a:noFill/>
          </a:ln>
          <a:extLst/>
        </p:spPr>
        <p:txBody>
          <a:bodyPr lIns="68571" tIns="34286" rIns="68571" bIns="34286"/>
          <a:lstStyle/>
          <a:p>
            <a:endParaRPr lang="zh-CN" altLang="en-US" sz="2100">
              <a:latin typeface="微软雅黑"/>
              <a:ea typeface="微软雅黑"/>
            </a:endParaRPr>
          </a:p>
        </p:txBody>
      </p:sp>
      <p:sp>
        <p:nvSpPr>
          <p:cNvPr id="51" name="Rectangle 5"/>
          <p:cNvSpPr>
            <a:spLocks noChangeArrowheads="1"/>
          </p:cNvSpPr>
          <p:nvPr/>
        </p:nvSpPr>
        <p:spPr bwMode="auto">
          <a:xfrm>
            <a:off x="261792" y="2140832"/>
            <a:ext cx="2028068" cy="864096"/>
          </a:xfrm>
          <a:prstGeom prst="rect">
            <a:avLst/>
          </a:prstGeom>
          <a:solidFill>
            <a:srgbClr val="005DA2"/>
          </a:solidFill>
          <a:ln>
            <a:noFill/>
          </a:ln>
          <a:extLst/>
        </p:spPr>
        <p:txBody>
          <a:bodyPr lIns="68571" tIns="34286" rIns="68571" bIns="34286"/>
          <a:lstStyle/>
          <a:p>
            <a:endParaRPr lang="zh-CN" altLang="en-US" sz="2100">
              <a:latin typeface="微软雅黑"/>
              <a:ea typeface="微软雅黑"/>
            </a:endParaRPr>
          </a:p>
        </p:txBody>
      </p:sp>
      <p:sp>
        <p:nvSpPr>
          <p:cNvPr id="52" name="Rectangle 5"/>
          <p:cNvSpPr>
            <a:spLocks noChangeArrowheads="1"/>
          </p:cNvSpPr>
          <p:nvPr/>
        </p:nvSpPr>
        <p:spPr bwMode="auto">
          <a:xfrm>
            <a:off x="251520" y="3124669"/>
            <a:ext cx="2028068" cy="864096"/>
          </a:xfrm>
          <a:prstGeom prst="rect">
            <a:avLst/>
          </a:prstGeom>
          <a:solidFill>
            <a:srgbClr val="005DA2"/>
          </a:solidFill>
          <a:ln>
            <a:noFill/>
          </a:ln>
          <a:extLst/>
        </p:spPr>
        <p:txBody>
          <a:bodyPr lIns="68571" tIns="34286" rIns="68571" bIns="34286"/>
          <a:lstStyle/>
          <a:p>
            <a:endParaRPr lang="zh-CN" altLang="en-US" sz="2100">
              <a:latin typeface="微软雅黑"/>
              <a:ea typeface="微软雅黑"/>
            </a:endParaRPr>
          </a:p>
        </p:txBody>
      </p:sp>
      <p:sp>
        <p:nvSpPr>
          <p:cNvPr id="53" name="Rectangle 5"/>
          <p:cNvSpPr>
            <a:spLocks noChangeArrowheads="1"/>
          </p:cNvSpPr>
          <p:nvPr/>
        </p:nvSpPr>
        <p:spPr bwMode="auto">
          <a:xfrm>
            <a:off x="251520" y="4141165"/>
            <a:ext cx="2028068" cy="864096"/>
          </a:xfrm>
          <a:prstGeom prst="rect">
            <a:avLst/>
          </a:prstGeom>
          <a:solidFill>
            <a:srgbClr val="005DA2"/>
          </a:solidFill>
          <a:ln>
            <a:noFill/>
          </a:ln>
          <a:extLst/>
        </p:spPr>
        <p:txBody>
          <a:bodyPr lIns="68571" tIns="34286" rIns="68571" bIns="34286"/>
          <a:lstStyle/>
          <a:p>
            <a:endParaRPr lang="zh-CN" altLang="en-US" sz="2100">
              <a:latin typeface="微软雅黑"/>
              <a:ea typeface="微软雅黑"/>
            </a:endParaRPr>
          </a:p>
        </p:txBody>
      </p:sp>
      <p:sp>
        <p:nvSpPr>
          <p:cNvPr id="54" name="Rectangle 5"/>
          <p:cNvSpPr>
            <a:spLocks noChangeArrowheads="1"/>
          </p:cNvSpPr>
          <p:nvPr/>
        </p:nvSpPr>
        <p:spPr bwMode="auto">
          <a:xfrm>
            <a:off x="2442260" y="1124336"/>
            <a:ext cx="3233560" cy="1880592"/>
          </a:xfrm>
          <a:prstGeom prst="rect">
            <a:avLst/>
          </a:prstGeom>
          <a:solidFill>
            <a:srgbClr val="005DA2"/>
          </a:solidFill>
          <a:ln>
            <a:noFill/>
          </a:ln>
          <a:extLst/>
        </p:spPr>
        <p:txBody>
          <a:bodyPr lIns="68571" tIns="34286" rIns="68571" bIns="34286"/>
          <a:lstStyle/>
          <a:p>
            <a:endParaRPr lang="zh-CN" altLang="en-US" sz="2100">
              <a:latin typeface="微软雅黑"/>
              <a:ea typeface="微软雅黑"/>
            </a:endParaRPr>
          </a:p>
        </p:txBody>
      </p:sp>
      <p:sp>
        <p:nvSpPr>
          <p:cNvPr id="55" name="Rectangle 5"/>
          <p:cNvSpPr>
            <a:spLocks noChangeArrowheads="1"/>
          </p:cNvSpPr>
          <p:nvPr/>
        </p:nvSpPr>
        <p:spPr bwMode="auto">
          <a:xfrm>
            <a:off x="2431988" y="3146769"/>
            <a:ext cx="1554252" cy="1858492"/>
          </a:xfrm>
          <a:prstGeom prst="rect">
            <a:avLst/>
          </a:prstGeom>
          <a:solidFill>
            <a:srgbClr val="005DA2"/>
          </a:solidFill>
          <a:ln>
            <a:noFill/>
          </a:ln>
          <a:extLst/>
        </p:spPr>
        <p:txBody>
          <a:bodyPr lIns="68571" tIns="34286" rIns="68571" bIns="34286"/>
          <a:lstStyle/>
          <a:p>
            <a:endParaRPr lang="zh-CN" altLang="en-US" sz="2100">
              <a:latin typeface="微软雅黑"/>
              <a:ea typeface="微软雅黑"/>
            </a:endParaRPr>
          </a:p>
        </p:txBody>
      </p:sp>
      <p:sp>
        <p:nvSpPr>
          <p:cNvPr id="56" name="Rectangle 5"/>
          <p:cNvSpPr>
            <a:spLocks noChangeArrowheads="1"/>
          </p:cNvSpPr>
          <p:nvPr/>
        </p:nvSpPr>
        <p:spPr bwMode="auto">
          <a:xfrm>
            <a:off x="4121568" y="3146769"/>
            <a:ext cx="1554252" cy="1873253"/>
          </a:xfrm>
          <a:prstGeom prst="rect">
            <a:avLst/>
          </a:prstGeom>
          <a:solidFill>
            <a:srgbClr val="005DA2"/>
          </a:solidFill>
          <a:ln>
            <a:noFill/>
          </a:ln>
          <a:extLst/>
        </p:spPr>
        <p:txBody>
          <a:bodyPr lIns="68571" tIns="34286" rIns="68571" bIns="34286"/>
          <a:lstStyle/>
          <a:p>
            <a:endParaRPr lang="zh-CN" altLang="en-US" sz="2100">
              <a:latin typeface="微软雅黑"/>
              <a:ea typeface="微软雅黑"/>
            </a:endParaRPr>
          </a:p>
        </p:txBody>
      </p:sp>
      <p:sp>
        <p:nvSpPr>
          <p:cNvPr id="57" name="Rectangle 5"/>
          <p:cNvSpPr>
            <a:spLocks noChangeArrowheads="1"/>
          </p:cNvSpPr>
          <p:nvPr/>
        </p:nvSpPr>
        <p:spPr bwMode="auto">
          <a:xfrm>
            <a:off x="6106284" y="1124336"/>
            <a:ext cx="2808312" cy="1880592"/>
          </a:xfrm>
          <a:prstGeom prst="rect">
            <a:avLst/>
          </a:prstGeom>
          <a:solidFill>
            <a:srgbClr val="92D050"/>
          </a:solidFill>
          <a:ln>
            <a:solidFill>
              <a:srgbClr val="92D050"/>
            </a:solidFill>
          </a:ln>
          <a:extLst/>
        </p:spPr>
        <p:txBody>
          <a:bodyPr lIns="68571" tIns="34286" rIns="68571" bIns="34286"/>
          <a:lstStyle/>
          <a:p>
            <a:endParaRPr lang="zh-CN" altLang="en-US" sz="2100">
              <a:latin typeface="微软雅黑"/>
              <a:ea typeface="微软雅黑"/>
            </a:endParaRPr>
          </a:p>
        </p:txBody>
      </p:sp>
      <p:sp>
        <p:nvSpPr>
          <p:cNvPr id="58" name="Rectangle 5"/>
          <p:cNvSpPr>
            <a:spLocks noChangeArrowheads="1"/>
          </p:cNvSpPr>
          <p:nvPr/>
        </p:nvSpPr>
        <p:spPr bwMode="auto">
          <a:xfrm>
            <a:off x="6106284" y="3124669"/>
            <a:ext cx="2808312" cy="1880592"/>
          </a:xfrm>
          <a:prstGeom prst="rect">
            <a:avLst/>
          </a:prstGeom>
          <a:solidFill>
            <a:srgbClr val="92D050"/>
          </a:solidFill>
          <a:ln>
            <a:solidFill>
              <a:srgbClr val="92D050"/>
            </a:solidFill>
          </a:ln>
          <a:extLst/>
        </p:spPr>
        <p:txBody>
          <a:bodyPr lIns="68571" tIns="34286" rIns="68571" bIns="34286"/>
          <a:lstStyle/>
          <a:p>
            <a:endParaRPr lang="zh-CN" altLang="en-US" sz="2100">
              <a:latin typeface="微软雅黑"/>
              <a:ea typeface="微软雅黑"/>
            </a:endParaRPr>
          </a:p>
        </p:txBody>
      </p:sp>
      <p:sp>
        <p:nvSpPr>
          <p:cNvPr id="3" name="矩形 2"/>
          <p:cNvSpPr/>
          <p:nvPr/>
        </p:nvSpPr>
        <p:spPr>
          <a:xfrm>
            <a:off x="1763688" y="690250"/>
            <a:ext cx="1579278" cy="369332"/>
          </a:xfrm>
          <a:prstGeom prst="rect">
            <a:avLst/>
          </a:prstGeom>
        </p:spPr>
        <p:txBody>
          <a:bodyPr wrap="none">
            <a:spAutoFit/>
          </a:bodyPr>
          <a:lstStyle/>
          <a:p>
            <a:r>
              <a:rPr lang="zh-CN" altLang="en-US" b="1" dirty="0"/>
              <a:t>后台引擎体验</a:t>
            </a:r>
            <a:endParaRPr lang="zh-CN" altLang="en-US" dirty="0"/>
          </a:p>
        </p:txBody>
      </p:sp>
      <p:sp>
        <p:nvSpPr>
          <p:cNvPr id="4" name="矩形 3"/>
          <p:cNvSpPr/>
          <p:nvPr/>
        </p:nvSpPr>
        <p:spPr>
          <a:xfrm>
            <a:off x="6604583" y="699542"/>
            <a:ext cx="1811714" cy="369332"/>
          </a:xfrm>
          <a:prstGeom prst="rect">
            <a:avLst/>
          </a:prstGeom>
        </p:spPr>
        <p:txBody>
          <a:bodyPr wrap="none">
            <a:spAutoFit/>
          </a:bodyPr>
          <a:lstStyle/>
          <a:p>
            <a:r>
              <a:rPr lang="zh-CN" altLang="en-US" b="1" dirty="0"/>
              <a:t>权限与安全体验</a:t>
            </a:r>
            <a:endParaRPr lang="zh-CN" altLang="en-US" dirty="0"/>
          </a:p>
        </p:txBody>
      </p:sp>
      <p:cxnSp>
        <p:nvCxnSpPr>
          <p:cNvPr id="6" name="直接连接符 5"/>
          <p:cNvCxnSpPr/>
          <p:nvPr/>
        </p:nvCxnSpPr>
        <p:spPr>
          <a:xfrm>
            <a:off x="5868144" y="1131590"/>
            <a:ext cx="0" cy="3857074"/>
          </a:xfrm>
          <a:prstGeom prst="line">
            <a:avLst/>
          </a:prstGeom>
        </p:spPr>
        <p:style>
          <a:lnRef idx="1">
            <a:schemeClr val="accent1"/>
          </a:lnRef>
          <a:fillRef idx="0">
            <a:schemeClr val="accent1"/>
          </a:fillRef>
          <a:effectRef idx="0">
            <a:schemeClr val="accent1"/>
          </a:effectRef>
          <a:fontRef idx="minor">
            <a:schemeClr val="tx1"/>
          </a:fontRef>
        </p:style>
      </p:cxnSp>
      <p:sp>
        <p:nvSpPr>
          <p:cNvPr id="60" name="KSO_Shape"/>
          <p:cNvSpPr>
            <a:spLocks/>
          </p:cNvSpPr>
          <p:nvPr/>
        </p:nvSpPr>
        <p:spPr bwMode="auto">
          <a:xfrm>
            <a:off x="2555776" y="1275606"/>
            <a:ext cx="446479" cy="35467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微软雅黑"/>
            </a:endParaRPr>
          </a:p>
        </p:txBody>
      </p:sp>
      <p:sp>
        <p:nvSpPr>
          <p:cNvPr id="61" name="KSO_Shape"/>
          <p:cNvSpPr>
            <a:spLocks/>
          </p:cNvSpPr>
          <p:nvPr/>
        </p:nvSpPr>
        <p:spPr bwMode="auto">
          <a:xfrm>
            <a:off x="323528" y="1332547"/>
            <a:ext cx="378896" cy="375107"/>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微软雅黑"/>
            </a:endParaRPr>
          </a:p>
        </p:txBody>
      </p:sp>
      <p:sp>
        <p:nvSpPr>
          <p:cNvPr id="62" name="KSO_Shape"/>
          <p:cNvSpPr/>
          <p:nvPr/>
        </p:nvSpPr>
        <p:spPr>
          <a:xfrm>
            <a:off x="6192224" y="1203599"/>
            <a:ext cx="355496" cy="316502"/>
          </a:xfrm>
          <a:custGeom>
            <a:avLst/>
            <a:gdLst>
              <a:gd name="connsiteX0" fmla="*/ 1063385 w 1944000"/>
              <a:gd name="connsiteY0" fmla="*/ 1082014 h 1944000"/>
              <a:gd name="connsiteX1" fmla="*/ 1093900 w 1944000"/>
              <a:gd name="connsiteY1" fmla="*/ 1089952 h 1944000"/>
              <a:gd name="connsiteX2" fmla="*/ 1121871 w 1944000"/>
              <a:gd name="connsiteY2" fmla="*/ 1097572 h 1944000"/>
              <a:gd name="connsiteX3" fmla="*/ 1146982 w 1944000"/>
              <a:gd name="connsiteY3" fmla="*/ 1104557 h 1944000"/>
              <a:gd name="connsiteX4" fmla="*/ 1169550 w 1944000"/>
              <a:gd name="connsiteY4" fmla="*/ 1111542 h 1944000"/>
              <a:gd name="connsiteX5" fmla="*/ 1188940 w 1944000"/>
              <a:gd name="connsiteY5" fmla="*/ 1118209 h 1944000"/>
              <a:gd name="connsiteX6" fmla="*/ 1205469 w 1944000"/>
              <a:gd name="connsiteY6" fmla="*/ 1124559 h 1944000"/>
              <a:gd name="connsiteX7" fmla="*/ 1212779 w 1944000"/>
              <a:gd name="connsiteY7" fmla="*/ 1127734 h 1944000"/>
              <a:gd name="connsiteX8" fmla="*/ 1219137 w 1944000"/>
              <a:gd name="connsiteY8" fmla="*/ 1130592 h 1944000"/>
              <a:gd name="connsiteX9" fmla="*/ 1225176 w 1944000"/>
              <a:gd name="connsiteY9" fmla="*/ 1133449 h 1944000"/>
              <a:gd name="connsiteX10" fmla="*/ 1230262 w 1944000"/>
              <a:gd name="connsiteY10" fmla="*/ 1136307 h 1944000"/>
              <a:gd name="connsiteX11" fmla="*/ 1238526 w 1944000"/>
              <a:gd name="connsiteY11" fmla="*/ 1141704 h 1944000"/>
              <a:gd name="connsiteX12" fmla="*/ 1245837 w 1944000"/>
              <a:gd name="connsiteY12" fmla="*/ 1146784 h 1944000"/>
              <a:gd name="connsiteX13" fmla="*/ 1253148 w 1944000"/>
              <a:gd name="connsiteY13" fmla="*/ 1152499 h 1944000"/>
              <a:gd name="connsiteX14" fmla="*/ 1259823 w 1944000"/>
              <a:gd name="connsiteY14" fmla="*/ 1158532 h 1944000"/>
              <a:gd name="connsiteX15" fmla="*/ 1265862 w 1944000"/>
              <a:gd name="connsiteY15" fmla="*/ 1164564 h 1944000"/>
              <a:gd name="connsiteX16" fmla="*/ 1271266 w 1944000"/>
              <a:gd name="connsiteY16" fmla="*/ 1170914 h 1944000"/>
              <a:gd name="connsiteX17" fmla="*/ 1276351 w 1944000"/>
              <a:gd name="connsiteY17" fmla="*/ 1177582 h 1944000"/>
              <a:gd name="connsiteX18" fmla="*/ 1280801 w 1944000"/>
              <a:gd name="connsiteY18" fmla="*/ 1184567 h 1944000"/>
              <a:gd name="connsiteX19" fmla="*/ 1284934 w 1944000"/>
              <a:gd name="connsiteY19" fmla="*/ 1191234 h 1944000"/>
              <a:gd name="connsiteX20" fmla="*/ 1288112 w 1944000"/>
              <a:gd name="connsiteY20" fmla="*/ 1198537 h 1944000"/>
              <a:gd name="connsiteX21" fmla="*/ 1291291 w 1944000"/>
              <a:gd name="connsiteY21" fmla="*/ 1206157 h 1944000"/>
              <a:gd name="connsiteX22" fmla="*/ 1293516 w 1944000"/>
              <a:gd name="connsiteY22" fmla="*/ 1214094 h 1944000"/>
              <a:gd name="connsiteX23" fmla="*/ 1295423 w 1944000"/>
              <a:gd name="connsiteY23" fmla="*/ 1222032 h 1944000"/>
              <a:gd name="connsiteX24" fmla="*/ 1296694 w 1944000"/>
              <a:gd name="connsiteY24" fmla="*/ 1230287 h 1944000"/>
              <a:gd name="connsiteX25" fmla="*/ 1297330 w 1944000"/>
              <a:gd name="connsiteY25" fmla="*/ 1238859 h 1944000"/>
              <a:gd name="connsiteX26" fmla="*/ 1297648 w 1944000"/>
              <a:gd name="connsiteY26" fmla="*/ 1247432 h 1944000"/>
              <a:gd name="connsiteX27" fmla="*/ 1297330 w 1944000"/>
              <a:gd name="connsiteY27" fmla="*/ 1257275 h 1944000"/>
              <a:gd name="connsiteX28" fmla="*/ 1296377 w 1944000"/>
              <a:gd name="connsiteY28" fmla="*/ 1266800 h 1944000"/>
              <a:gd name="connsiteX29" fmla="*/ 1295105 w 1944000"/>
              <a:gd name="connsiteY29" fmla="*/ 1276007 h 1944000"/>
              <a:gd name="connsiteX30" fmla="*/ 1292880 w 1944000"/>
              <a:gd name="connsiteY30" fmla="*/ 1285215 h 1944000"/>
              <a:gd name="connsiteX31" fmla="*/ 1290019 w 1944000"/>
              <a:gd name="connsiteY31" fmla="*/ 1294422 h 1944000"/>
              <a:gd name="connsiteX32" fmla="*/ 1286841 w 1944000"/>
              <a:gd name="connsiteY32" fmla="*/ 1303312 h 1944000"/>
              <a:gd name="connsiteX33" fmla="*/ 1283344 w 1944000"/>
              <a:gd name="connsiteY33" fmla="*/ 1312202 h 1944000"/>
              <a:gd name="connsiteX34" fmla="*/ 1278576 w 1944000"/>
              <a:gd name="connsiteY34" fmla="*/ 1320775 h 1944000"/>
              <a:gd name="connsiteX35" fmla="*/ 1273808 w 1944000"/>
              <a:gd name="connsiteY35" fmla="*/ 1329347 h 1944000"/>
              <a:gd name="connsiteX36" fmla="*/ 1267769 w 1944000"/>
              <a:gd name="connsiteY36" fmla="*/ 1337602 h 1944000"/>
              <a:gd name="connsiteX37" fmla="*/ 1261412 w 1944000"/>
              <a:gd name="connsiteY37" fmla="*/ 1345857 h 1944000"/>
              <a:gd name="connsiteX38" fmla="*/ 1254737 w 1944000"/>
              <a:gd name="connsiteY38" fmla="*/ 1353795 h 1944000"/>
              <a:gd name="connsiteX39" fmla="*/ 1247426 w 1944000"/>
              <a:gd name="connsiteY39" fmla="*/ 1361732 h 1944000"/>
              <a:gd name="connsiteX40" fmla="*/ 1239162 w 1944000"/>
              <a:gd name="connsiteY40" fmla="*/ 1369670 h 1944000"/>
              <a:gd name="connsiteX41" fmla="*/ 1230580 w 1944000"/>
              <a:gd name="connsiteY41" fmla="*/ 1376655 h 1944000"/>
              <a:gd name="connsiteX42" fmla="*/ 1221362 w 1944000"/>
              <a:gd name="connsiteY42" fmla="*/ 1384275 h 1944000"/>
              <a:gd name="connsiteX43" fmla="*/ 1214051 w 1944000"/>
              <a:gd name="connsiteY43" fmla="*/ 1389672 h 1944000"/>
              <a:gd name="connsiteX44" fmla="*/ 1206422 w 1944000"/>
              <a:gd name="connsiteY44" fmla="*/ 1394435 h 1944000"/>
              <a:gd name="connsiteX45" fmla="*/ 1198476 w 1944000"/>
              <a:gd name="connsiteY45" fmla="*/ 1399515 h 1944000"/>
              <a:gd name="connsiteX46" fmla="*/ 1190211 w 1944000"/>
              <a:gd name="connsiteY46" fmla="*/ 1403960 h 1944000"/>
              <a:gd name="connsiteX47" fmla="*/ 1181311 w 1944000"/>
              <a:gd name="connsiteY47" fmla="*/ 1408087 h 1944000"/>
              <a:gd name="connsiteX48" fmla="*/ 1172411 w 1944000"/>
              <a:gd name="connsiteY48" fmla="*/ 1411897 h 1944000"/>
              <a:gd name="connsiteX49" fmla="*/ 1163193 w 1944000"/>
              <a:gd name="connsiteY49" fmla="*/ 1416025 h 1944000"/>
              <a:gd name="connsiteX50" fmla="*/ 1153340 w 1944000"/>
              <a:gd name="connsiteY50" fmla="*/ 1419517 h 1944000"/>
              <a:gd name="connsiteX51" fmla="*/ 1143486 w 1944000"/>
              <a:gd name="connsiteY51" fmla="*/ 1422692 h 1944000"/>
              <a:gd name="connsiteX52" fmla="*/ 1132997 w 1944000"/>
              <a:gd name="connsiteY52" fmla="*/ 1425867 h 1944000"/>
              <a:gd name="connsiteX53" fmla="*/ 1122189 w 1944000"/>
              <a:gd name="connsiteY53" fmla="*/ 1428407 h 1944000"/>
              <a:gd name="connsiteX54" fmla="*/ 1111064 w 1944000"/>
              <a:gd name="connsiteY54" fmla="*/ 1431265 h 1944000"/>
              <a:gd name="connsiteX55" fmla="*/ 1099621 w 1944000"/>
              <a:gd name="connsiteY55" fmla="*/ 1433487 h 1944000"/>
              <a:gd name="connsiteX56" fmla="*/ 1087860 w 1944000"/>
              <a:gd name="connsiteY56" fmla="*/ 1435392 h 1944000"/>
              <a:gd name="connsiteX57" fmla="*/ 1075782 w 1944000"/>
              <a:gd name="connsiteY57" fmla="*/ 1436980 h 1944000"/>
              <a:gd name="connsiteX58" fmla="*/ 1063385 w 1944000"/>
              <a:gd name="connsiteY58" fmla="*/ 1438567 h 1944000"/>
              <a:gd name="connsiteX59" fmla="*/ 880616 w 1944000"/>
              <a:gd name="connsiteY59" fmla="*/ 505752 h 1944000"/>
              <a:gd name="connsiteX60" fmla="*/ 880616 w 1944000"/>
              <a:gd name="connsiteY60" fmla="*/ 814362 h 1944000"/>
              <a:gd name="connsiteX61" fmla="*/ 847241 w 1944000"/>
              <a:gd name="connsiteY61" fmla="*/ 805789 h 1944000"/>
              <a:gd name="connsiteX62" fmla="*/ 820223 w 1944000"/>
              <a:gd name="connsiteY62" fmla="*/ 798804 h 1944000"/>
              <a:gd name="connsiteX63" fmla="*/ 799879 w 1944000"/>
              <a:gd name="connsiteY63" fmla="*/ 793089 h 1944000"/>
              <a:gd name="connsiteX64" fmla="*/ 785894 w 1944000"/>
              <a:gd name="connsiteY64" fmla="*/ 788327 h 1944000"/>
              <a:gd name="connsiteX65" fmla="*/ 771590 w 1944000"/>
              <a:gd name="connsiteY65" fmla="*/ 782929 h 1944000"/>
              <a:gd name="connsiteX66" fmla="*/ 757922 w 1944000"/>
              <a:gd name="connsiteY66" fmla="*/ 776897 h 1944000"/>
              <a:gd name="connsiteX67" fmla="*/ 745843 w 1944000"/>
              <a:gd name="connsiteY67" fmla="*/ 770229 h 1944000"/>
              <a:gd name="connsiteX68" fmla="*/ 739804 w 1944000"/>
              <a:gd name="connsiteY68" fmla="*/ 767054 h 1944000"/>
              <a:gd name="connsiteX69" fmla="*/ 734400 w 1944000"/>
              <a:gd name="connsiteY69" fmla="*/ 763879 h 1944000"/>
              <a:gd name="connsiteX70" fmla="*/ 728679 w 1944000"/>
              <a:gd name="connsiteY70" fmla="*/ 760069 h 1944000"/>
              <a:gd name="connsiteX71" fmla="*/ 723593 w 1944000"/>
              <a:gd name="connsiteY71" fmla="*/ 756577 h 1944000"/>
              <a:gd name="connsiteX72" fmla="*/ 718825 w 1944000"/>
              <a:gd name="connsiteY72" fmla="*/ 752767 h 1944000"/>
              <a:gd name="connsiteX73" fmla="*/ 714057 w 1944000"/>
              <a:gd name="connsiteY73" fmla="*/ 749274 h 1944000"/>
              <a:gd name="connsiteX74" fmla="*/ 709925 w 1944000"/>
              <a:gd name="connsiteY74" fmla="*/ 745464 h 1944000"/>
              <a:gd name="connsiteX75" fmla="*/ 705475 w 1944000"/>
              <a:gd name="connsiteY75" fmla="*/ 741337 h 1944000"/>
              <a:gd name="connsiteX76" fmla="*/ 701979 w 1944000"/>
              <a:gd name="connsiteY76" fmla="*/ 737209 h 1944000"/>
              <a:gd name="connsiteX77" fmla="*/ 698164 w 1944000"/>
              <a:gd name="connsiteY77" fmla="*/ 733082 h 1944000"/>
              <a:gd name="connsiteX78" fmla="*/ 694668 w 1944000"/>
              <a:gd name="connsiteY78" fmla="*/ 728954 h 1944000"/>
              <a:gd name="connsiteX79" fmla="*/ 691807 w 1944000"/>
              <a:gd name="connsiteY79" fmla="*/ 724827 h 1944000"/>
              <a:gd name="connsiteX80" fmla="*/ 688629 w 1944000"/>
              <a:gd name="connsiteY80" fmla="*/ 720699 h 1944000"/>
              <a:gd name="connsiteX81" fmla="*/ 686086 w 1944000"/>
              <a:gd name="connsiteY81" fmla="*/ 716254 h 1944000"/>
              <a:gd name="connsiteX82" fmla="*/ 683543 w 1944000"/>
              <a:gd name="connsiteY82" fmla="*/ 712127 h 1944000"/>
              <a:gd name="connsiteX83" fmla="*/ 681000 w 1944000"/>
              <a:gd name="connsiteY83" fmla="*/ 707682 h 1944000"/>
              <a:gd name="connsiteX84" fmla="*/ 679093 w 1944000"/>
              <a:gd name="connsiteY84" fmla="*/ 703237 h 1944000"/>
              <a:gd name="connsiteX85" fmla="*/ 677186 w 1944000"/>
              <a:gd name="connsiteY85" fmla="*/ 698474 h 1944000"/>
              <a:gd name="connsiteX86" fmla="*/ 675596 w 1944000"/>
              <a:gd name="connsiteY86" fmla="*/ 694347 h 1944000"/>
              <a:gd name="connsiteX87" fmla="*/ 674325 w 1944000"/>
              <a:gd name="connsiteY87" fmla="*/ 689584 h 1944000"/>
              <a:gd name="connsiteX88" fmla="*/ 673053 w 1944000"/>
              <a:gd name="connsiteY88" fmla="*/ 684822 h 1944000"/>
              <a:gd name="connsiteX89" fmla="*/ 671782 w 1944000"/>
              <a:gd name="connsiteY89" fmla="*/ 680059 h 1944000"/>
              <a:gd name="connsiteX90" fmla="*/ 671146 w 1944000"/>
              <a:gd name="connsiteY90" fmla="*/ 675297 h 1944000"/>
              <a:gd name="connsiteX91" fmla="*/ 670511 w 1944000"/>
              <a:gd name="connsiteY91" fmla="*/ 670217 h 1944000"/>
              <a:gd name="connsiteX92" fmla="*/ 670193 w 1944000"/>
              <a:gd name="connsiteY92" fmla="*/ 665137 h 1944000"/>
              <a:gd name="connsiteX93" fmla="*/ 670193 w 1944000"/>
              <a:gd name="connsiteY93" fmla="*/ 660374 h 1944000"/>
              <a:gd name="connsiteX94" fmla="*/ 670511 w 1944000"/>
              <a:gd name="connsiteY94" fmla="*/ 652437 h 1944000"/>
              <a:gd name="connsiteX95" fmla="*/ 671146 w 1944000"/>
              <a:gd name="connsiteY95" fmla="*/ 644499 h 1944000"/>
              <a:gd name="connsiteX96" fmla="*/ 672736 w 1944000"/>
              <a:gd name="connsiteY96" fmla="*/ 636879 h 1944000"/>
              <a:gd name="connsiteX97" fmla="*/ 674643 w 1944000"/>
              <a:gd name="connsiteY97" fmla="*/ 629259 h 1944000"/>
              <a:gd name="connsiteX98" fmla="*/ 676868 w 1944000"/>
              <a:gd name="connsiteY98" fmla="*/ 622274 h 1944000"/>
              <a:gd name="connsiteX99" fmla="*/ 679728 w 1944000"/>
              <a:gd name="connsiteY99" fmla="*/ 614972 h 1944000"/>
              <a:gd name="connsiteX100" fmla="*/ 683225 w 1944000"/>
              <a:gd name="connsiteY100" fmla="*/ 607669 h 1944000"/>
              <a:gd name="connsiteX101" fmla="*/ 687039 w 1944000"/>
              <a:gd name="connsiteY101" fmla="*/ 600684 h 1944000"/>
              <a:gd name="connsiteX102" fmla="*/ 691807 w 1944000"/>
              <a:gd name="connsiteY102" fmla="*/ 593699 h 1944000"/>
              <a:gd name="connsiteX103" fmla="*/ 696575 w 1944000"/>
              <a:gd name="connsiteY103" fmla="*/ 587349 h 1944000"/>
              <a:gd name="connsiteX104" fmla="*/ 702297 w 1944000"/>
              <a:gd name="connsiteY104" fmla="*/ 580682 h 1944000"/>
              <a:gd name="connsiteX105" fmla="*/ 708336 w 1944000"/>
              <a:gd name="connsiteY105" fmla="*/ 574014 h 1944000"/>
              <a:gd name="connsiteX106" fmla="*/ 714693 w 1944000"/>
              <a:gd name="connsiteY106" fmla="*/ 567664 h 1944000"/>
              <a:gd name="connsiteX107" fmla="*/ 722004 w 1944000"/>
              <a:gd name="connsiteY107" fmla="*/ 561632 h 1944000"/>
              <a:gd name="connsiteX108" fmla="*/ 729632 w 1944000"/>
              <a:gd name="connsiteY108" fmla="*/ 555282 h 1944000"/>
              <a:gd name="connsiteX109" fmla="*/ 737897 w 1944000"/>
              <a:gd name="connsiteY109" fmla="*/ 549249 h 1944000"/>
              <a:gd name="connsiteX110" fmla="*/ 743936 w 1944000"/>
              <a:gd name="connsiteY110" fmla="*/ 545122 h 1944000"/>
              <a:gd name="connsiteX111" fmla="*/ 750293 w 1944000"/>
              <a:gd name="connsiteY111" fmla="*/ 540994 h 1944000"/>
              <a:gd name="connsiteX112" fmla="*/ 757286 w 1944000"/>
              <a:gd name="connsiteY112" fmla="*/ 537502 h 1944000"/>
              <a:gd name="connsiteX113" fmla="*/ 764597 w 1944000"/>
              <a:gd name="connsiteY113" fmla="*/ 533692 h 1944000"/>
              <a:gd name="connsiteX114" fmla="*/ 772544 w 1944000"/>
              <a:gd name="connsiteY114" fmla="*/ 530517 h 1944000"/>
              <a:gd name="connsiteX115" fmla="*/ 780490 w 1944000"/>
              <a:gd name="connsiteY115" fmla="*/ 527342 h 1944000"/>
              <a:gd name="connsiteX116" fmla="*/ 789072 w 1944000"/>
              <a:gd name="connsiteY116" fmla="*/ 524167 h 1944000"/>
              <a:gd name="connsiteX117" fmla="*/ 797654 w 1944000"/>
              <a:gd name="connsiteY117" fmla="*/ 521627 h 1944000"/>
              <a:gd name="connsiteX118" fmla="*/ 806872 w 1944000"/>
              <a:gd name="connsiteY118" fmla="*/ 519087 h 1944000"/>
              <a:gd name="connsiteX119" fmla="*/ 816408 w 1944000"/>
              <a:gd name="connsiteY119" fmla="*/ 516229 h 1944000"/>
              <a:gd name="connsiteX120" fmla="*/ 825944 w 1944000"/>
              <a:gd name="connsiteY120" fmla="*/ 514324 h 1944000"/>
              <a:gd name="connsiteX121" fmla="*/ 836116 w 1944000"/>
              <a:gd name="connsiteY121" fmla="*/ 512102 h 1944000"/>
              <a:gd name="connsiteX122" fmla="*/ 846923 w 1944000"/>
              <a:gd name="connsiteY122" fmla="*/ 510514 h 1944000"/>
              <a:gd name="connsiteX123" fmla="*/ 858048 w 1944000"/>
              <a:gd name="connsiteY123" fmla="*/ 508927 h 1944000"/>
              <a:gd name="connsiteX124" fmla="*/ 869173 w 1944000"/>
              <a:gd name="connsiteY124" fmla="*/ 507022 h 1944000"/>
              <a:gd name="connsiteX125" fmla="*/ 880616 w 1944000"/>
              <a:gd name="connsiteY125" fmla="*/ 217144 h 1944000"/>
              <a:gd name="connsiteX126" fmla="*/ 880616 w 1944000"/>
              <a:gd name="connsiteY126" fmla="*/ 333984 h 1944000"/>
              <a:gd name="connsiteX127" fmla="*/ 863451 w 1944000"/>
              <a:gd name="connsiteY127" fmla="*/ 335254 h 1944000"/>
              <a:gd name="connsiteX128" fmla="*/ 846287 w 1944000"/>
              <a:gd name="connsiteY128" fmla="*/ 337159 h 1944000"/>
              <a:gd name="connsiteX129" fmla="*/ 829440 w 1944000"/>
              <a:gd name="connsiteY129" fmla="*/ 339382 h 1944000"/>
              <a:gd name="connsiteX130" fmla="*/ 812912 w 1944000"/>
              <a:gd name="connsiteY130" fmla="*/ 341922 h 1944000"/>
              <a:gd name="connsiteX131" fmla="*/ 796701 w 1944000"/>
              <a:gd name="connsiteY131" fmla="*/ 344779 h 1944000"/>
              <a:gd name="connsiteX132" fmla="*/ 780490 w 1944000"/>
              <a:gd name="connsiteY132" fmla="*/ 347954 h 1944000"/>
              <a:gd name="connsiteX133" fmla="*/ 764279 w 1944000"/>
              <a:gd name="connsiteY133" fmla="*/ 351764 h 1944000"/>
              <a:gd name="connsiteX134" fmla="*/ 748386 w 1944000"/>
              <a:gd name="connsiteY134" fmla="*/ 355892 h 1944000"/>
              <a:gd name="connsiteX135" fmla="*/ 726136 w 1944000"/>
              <a:gd name="connsiteY135" fmla="*/ 362242 h 1944000"/>
              <a:gd name="connsiteX136" fmla="*/ 704839 w 1944000"/>
              <a:gd name="connsiteY136" fmla="*/ 368909 h 1944000"/>
              <a:gd name="connsiteX137" fmla="*/ 684814 w 1944000"/>
              <a:gd name="connsiteY137" fmla="*/ 375894 h 1944000"/>
              <a:gd name="connsiteX138" fmla="*/ 666061 w 1944000"/>
              <a:gd name="connsiteY138" fmla="*/ 383197 h 1944000"/>
              <a:gd name="connsiteX139" fmla="*/ 657160 w 1944000"/>
              <a:gd name="connsiteY139" fmla="*/ 387324 h 1944000"/>
              <a:gd name="connsiteX140" fmla="*/ 648260 w 1944000"/>
              <a:gd name="connsiteY140" fmla="*/ 391134 h 1944000"/>
              <a:gd name="connsiteX141" fmla="*/ 639996 w 1944000"/>
              <a:gd name="connsiteY141" fmla="*/ 395262 h 1944000"/>
              <a:gd name="connsiteX142" fmla="*/ 632050 w 1944000"/>
              <a:gd name="connsiteY142" fmla="*/ 399072 h 1944000"/>
              <a:gd name="connsiteX143" fmla="*/ 624103 w 1944000"/>
              <a:gd name="connsiteY143" fmla="*/ 403517 h 1944000"/>
              <a:gd name="connsiteX144" fmla="*/ 616792 w 1944000"/>
              <a:gd name="connsiteY144" fmla="*/ 407644 h 1944000"/>
              <a:gd name="connsiteX145" fmla="*/ 609481 w 1944000"/>
              <a:gd name="connsiteY145" fmla="*/ 412089 h 1944000"/>
              <a:gd name="connsiteX146" fmla="*/ 602806 w 1944000"/>
              <a:gd name="connsiteY146" fmla="*/ 416534 h 1944000"/>
              <a:gd name="connsiteX147" fmla="*/ 593906 w 1944000"/>
              <a:gd name="connsiteY147" fmla="*/ 422567 h 1944000"/>
              <a:gd name="connsiteX148" fmla="*/ 585642 w 1944000"/>
              <a:gd name="connsiteY148" fmla="*/ 428282 h 1944000"/>
              <a:gd name="connsiteX149" fmla="*/ 577060 w 1944000"/>
              <a:gd name="connsiteY149" fmla="*/ 434632 h 1944000"/>
              <a:gd name="connsiteX150" fmla="*/ 569113 w 1944000"/>
              <a:gd name="connsiteY150" fmla="*/ 440982 h 1944000"/>
              <a:gd name="connsiteX151" fmla="*/ 561167 w 1944000"/>
              <a:gd name="connsiteY151" fmla="*/ 447967 h 1944000"/>
              <a:gd name="connsiteX152" fmla="*/ 553538 w 1944000"/>
              <a:gd name="connsiteY152" fmla="*/ 454317 h 1944000"/>
              <a:gd name="connsiteX153" fmla="*/ 545910 w 1944000"/>
              <a:gd name="connsiteY153" fmla="*/ 461302 h 1944000"/>
              <a:gd name="connsiteX154" fmla="*/ 538917 w 1944000"/>
              <a:gd name="connsiteY154" fmla="*/ 468604 h 1944000"/>
              <a:gd name="connsiteX155" fmla="*/ 532241 w 1944000"/>
              <a:gd name="connsiteY155" fmla="*/ 475907 h 1944000"/>
              <a:gd name="connsiteX156" fmla="*/ 525249 w 1944000"/>
              <a:gd name="connsiteY156" fmla="*/ 483527 h 1944000"/>
              <a:gd name="connsiteX157" fmla="*/ 518891 w 1944000"/>
              <a:gd name="connsiteY157" fmla="*/ 491464 h 1944000"/>
              <a:gd name="connsiteX158" fmla="*/ 512534 w 1944000"/>
              <a:gd name="connsiteY158" fmla="*/ 499402 h 1944000"/>
              <a:gd name="connsiteX159" fmla="*/ 506813 w 1944000"/>
              <a:gd name="connsiteY159" fmla="*/ 507022 h 1944000"/>
              <a:gd name="connsiteX160" fmla="*/ 501091 w 1944000"/>
              <a:gd name="connsiteY160" fmla="*/ 515277 h 1944000"/>
              <a:gd name="connsiteX161" fmla="*/ 495370 w 1944000"/>
              <a:gd name="connsiteY161" fmla="*/ 523849 h 1944000"/>
              <a:gd name="connsiteX162" fmla="*/ 490284 w 1944000"/>
              <a:gd name="connsiteY162" fmla="*/ 532422 h 1944000"/>
              <a:gd name="connsiteX163" fmla="*/ 485198 w 1944000"/>
              <a:gd name="connsiteY163" fmla="*/ 541312 h 1944000"/>
              <a:gd name="connsiteX164" fmla="*/ 480430 w 1944000"/>
              <a:gd name="connsiteY164" fmla="*/ 550202 h 1944000"/>
              <a:gd name="connsiteX165" fmla="*/ 475980 w 1944000"/>
              <a:gd name="connsiteY165" fmla="*/ 559092 h 1944000"/>
              <a:gd name="connsiteX166" fmla="*/ 472166 w 1944000"/>
              <a:gd name="connsiteY166" fmla="*/ 568299 h 1944000"/>
              <a:gd name="connsiteX167" fmla="*/ 468352 w 1944000"/>
              <a:gd name="connsiteY167" fmla="*/ 577507 h 1944000"/>
              <a:gd name="connsiteX168" fmla="*/ 464855 w 1944000"/>
              <a:gd name="connsiteY168" fmla="*/ 586714 h 1944000"/>
              <a:gd name="connsiteX169" fmla="*/ 461994 w 1944000"/>
              <a:gd name="connsiteY169" fmla="*/ 596239 h 1944000"/>
              <a:gd name="connsiteX170" fmla="*/ 459134 w 1944000"/>
              <a:gd name="connsiteY170" fmla="*/ 605764 h 1944000"/>
              <a:gd name="connsiteX171" fmla="*/ 456591 w 1944000"/>
              <a:gd name="connsiteY171" fmla="*/ 615289 h 1944000"/>
              <a:gd name="connsiteX172" fmla="*/ 454684 w 1944000"/>
              <a:gd name="connsiteY172" fmla="*/ 624814 h 1944000"/>
              <a:gd name="connsiteX173" fmla="*/ 453094 w 1944000"/>
              <a:gd name="connsiteY173" fmla="*/ 634657 h 1944000"/>
              <a:gd name="connsiteX174" fmla="*/ 451187 w 1944000"/>
              <a:gd name="connsiteY174" fmla="*/ 644182 h 1944000"/>
              <a:gd name="connsiteX175" fmla="*/ 450234 w 1944000"/>
              <a:gd name="connsiteY175" fmla="*/ 654024 h 1944000"/>
              <a:gd name="connsiteX176" fmla="*/ 449280 w 1944000"/>
              <a:gd name="connsiteY176" fmla="*/ 664184 h 1944000"/>
              <a:gd name="connsiteX177" fmla="*/ 448962 w 1944000"/>
              <a:gd name="connsiteY177" fmla="*/ 674344 h 1944000"/>
              <a:gd name="connsiteX178" fmla="*/ 448644 w 1944000"/>
              <a:gd name="connsiteY178" fmla="*/ 684822 h 1944000"/>
              <a:gd name="connsiteX179" fmla="*/ 448962 w 1944000"/>
              <a:gd name="connsiteY179" fmla="*/ 695934 h 1944000"/>
              <a:gd name="connsiteX180" fmla="*/ 449598 w 1944000"/>
              <a:gd name="connsiteY180" fmla="*/ 706729 h 1944000"/>
              <a:gd name="connsiteX181" fmla="*/ 450552 w 1944000"/>
              <a:gd name="connsiteY181" fmla="*/ 717842 h 1944000"/>
              <a:gd name="connsiteX182" fmla="*/ 452141 w 1944000"/>
              <a:gd name="connsiteY182" fmla="*/ 728637 h 1944000"/>
              <a:gd name="connsiteX183" fmla="*/ 453730 w 1944000"/>
              <a:gd name="connsiteY183" fmla="*/ 739432 h 1944000"/>
              <a:gd name="connsiteX184" fmla="*/ 455955 w 1944000"/>
              <a:gd name="connsiteY184" fmla="*/ 749909 h 1944000"/>
              <a:gd name="connsiteX185" fmla="*/ 458180 w 1944000"/>
              <a:gd name="connsiteY185" fmla="*/ 760387 h 1944000"/>
              <a:gd name="connsiteX186" fmla="*/ 461359 w 1944000"/>
              <a:gd name="connsiteY186" fmla="*/ 770547 h 1944000"/>
              <a:gd name="connsiteX187" fmla="*/ 464537 w 1944000"/>
              <a:gd name="connsiteY187" fmla="*/ 781024 h 1944000"/>
              <a:gd name="connsiteX188" fmla="*/ 468352 w 1944000"/>
              <a:gd name="connsiteY188" fmla="*/ 791184 h 1944000"/>
              <a:gd name="connsiteX189" fmla="*/ 472484 w 1944000"/>
              <a:gd name="connsiteY189" fmla="*/ 801027 h 1944000"/>
              <a:gd name="connsiteX190" fmla="*/ 476934 w 1944000"/>
              <a:gd name="connsiteY190" fmla="*/ 810869 h 1944000"/>
              <a:gd name="connsiteX191" fmla="*/ 482020 w 1944000"/>
              <a:gd name="connsiteY191" fmla="*/ 820712 h 1944000"/>
              <a:gd name="connsiteX192" fmla="*/ 487423 w 1944000"/>
              <a:gd name="connsiteY192" fmla="*/ 830237 h 1944000"/>
              <a:gd name="connsiteX193" fmla="*/ 492827 w 1944000"/>
              <a:gd name="connsiteY193" fmla="*/ 839762 h 1944000"/>
              <a:gd name="connsiteX194" fmla="*/ 498866 w 1944000"/>
              <a:gd name="connsiteY194" fmla="*/ 848969 h 1944000"/>
              <a:gd name="connsiteX195" fmla="*/ 505541 w 1944000"/>
              <a:gd name="connsiteY195" fmla="*/ 858177 h 1944000"/>
              <a:gd name="connsiteX196" fmla="*/ 512216 w 1944000"/>
              <a:gd name="connsiteY196" fmla="*/ 867067 h 1944000"/>
              <a:gd name="connsiteX197" fmla="*/ 519527 w 1944000"/>
              <a:gd name="connsiteY197" fmla="*/ 875957 h 1944000"/>
              <a:gd name="connsiteX198" fmla="*/ 527156 w 1944000"/>
              <a:gd name="connsiteY198" fmla="*/ 884212 h 1944000"/>
              <a:gd name="connsiteX199" fmla="*/ 535102 w 1944000"/>
              <a:gd name="connsiteY199" fmla="*/ 892467 h 1944000"/>
              <a:gd name="connsiteX200" fmla="*/ 543367 w 1944000"/>
              <a:gd name="connsiteY200" fmla="*/ 900404 h 1944000"/>
              <a:gd name="connsiteX201" fmla="*/ 551949 w 1944000"/>
              <a:gd name="connsiteY201" fmla="*/ 908024 h 1944000"/>
              <a:gd name="connsiteX202" fmla="*/ 561167 w 1944000"/>
              <a:gd name="connsiteY202" fmla="*/ 915644 h 1944000"/>
              <a:gd name="connsiteX203" fmla="*/ 570385 w 1944000"/>
              <a:gd name="connsiteY203" fmla="*/ 922947 h 1944000"/>
              <a:gd name="connsiteX204" fmla="*/ 580238 w 1944000"/>
              <a:gd name="connsiteY204" fmla="*/ 929932 h 1944000"/>
              <a:gd name="connsiteX205" fmla="*/ 590410 w 1944000"/>
              <a:gd name="connsiteY205" fmla="*/ 936282 h 1944000"/>
              <a:gd name="connsiteX206" fmla="*/ 600899 w 1944000"/>
              <a:gd name="connsiteY206" fmla="*/ 942632 h 1944000"/>
              <a:gd name="connsiteX207" fmla="*/ 611706 w 1944000"/>
              <a:gd name="connsiteY207" fmla="*/ 948982 h 1944000"/>
              <a:gd name="connsiteX208" fmla="*/ 623149 w 1944000"/>
              <a:gd name="connsiteY208" fmla="*/ 954697 h 1944000"/>
              <a:gd name="connsiteX209" fmla="*/ 634592 w 1944000"/>
              <a:gd name="connsiteY209" fmla="*/ 960412 h 1944000"/>
              <a:gd name="connsiteX210" fmla="*/ 646671 w 1944000"/>
              <a:gd name="connsiteY210" fmla="*/ 966127 h 1944000"/>
              <a:gd name="connsiteX211" fmla="*/ 666378 w 1944000"/>
              <a:gd name="connsiteY211" fmla="*/ 974064 h 1944000"/>
              <a:gd name="connsiteX212" fmla="*/ 688629 w 1944000"/>
              <a:gd name="connsiteY212" fmla="*/ 982637 h 1944000"/>
              <a:gd name="connsiteX213" fmla="*/ 713739 w 1944000"/>
              <a:gd name="connsiteY213" fmla="*/ 991209 h 1944000"/>
              <a:gd name="connsiteX214" fmla="*/ 741711 w 1944000"/>
              <a:gd name="connsiteY214" fmla="*/ 1000099 h 1944000"/>
              <a:gd name="connsiteX215" fmla="*/ 772544 w 1944000"/>
              <a:gd name="connsiteY215" fmla="*/ 1009307 h 1944000"/>
              <a:gd name="connsiteX216" fmla="*/ 805919 w 1944000"/>
              <a:gd name="connsiteY216" fmla="*/ 1018514 h 1944000"/>
              <a:gd name="connsiteX217" fmla="*/ 841837 w 1944000"/>
              <a:gd name="connsiteY217" fmla="*/ 1028357 h 1944000"/>
              <a:gd name="connsiteX218" fmla="*/ 880616 w 1944000"/>
              <a:gd name="connsiteY218" fmla="*/ 1038199 h 1944000"/>
              <a:gd name="connsiteX219" fmla="*/ 880616 w 1944000"/>
              <a:gd name="connsiteY219" fmla="*/ 1433487 h 1944000"/>
              <a:gd name="connsiteX220" fmla="*/ 870444 w 1944000"/>
              <a:gd name="connsiteY220" fmla="*/ 1431582 h 1944000"/>
              <a:gd name="connsiteX221" fmla="*/ 860591 w 1944000"/>
              <a:gd name="connsiteY221" fmla="*/ 1429042 h 1944000"/>
              <a:gd name="connsiteX222" fmla="*/ 850737 w 1944000"/>
              <a:gd name="connsiteY222" fmla="*/ 1426820 h 1944000"/>
              <a:gd name="connsiteX223" fmla="*/ 841519 w 1944000"/>
              <a:gd name="connsiteY223" fmla="*/ 1424280 h 1944000"/>
              <a:gd name="connsiteX224" fmla="*/ 831983 w 1944000"/>
              <a:gd name="connsiteY224" fmla="*/ 1421422 h 1944000"/>
              <a:gd name="connsiteX225" fmla="*/ 823083 w 1944000"/>
              <a:gd name="connsiteY225" fmla="*/ 1418247 h 1944000"/>
              <a:gd name="connsiteX226" fmla="*/ 814183 w 1944000"/>
              <a:gd name="connsiteY226" fmla="*/ 1415072 h 1944000"/>
              <a:gd name="connsiteX227" fmla="*/ 805283 w 1944000"/>
              <a:gd name="connsiteY227" fmla="*/ 1411580 h 1944000"/>
              <a:gd name="connsiteX228" fmla="*/ 796701 w 1944000"/>
              <a:gd name="connsiteY228" fmla="*/ 1408087 h 1944000"/>
              <a:gd name="connsiteX229" fmla="*/ 788437 w 1944000"/>
              <a:gd name="connsiteY229" fmla="*/ 1404277 h 1944000"/>
              <a:gd name="connsiteX230" fmla="*/ 780490 w 1944000"/>
              <a:gd name="connsiteY230" fmla="*/ 1400150 h 1944000"/>
              <a:gd name="connsiteX231" fmla="*/ 772544 w 1944000"/>
              <a:gd name="connsiteY231" fmla="*/ 1396022 h 1944000"/>
              <a:gd name="connsiteX232" fmla="*/ 764915 w 1944000"/>
              <a:gd name="connsiteY232" fmla="*/ 1391260 h 1944000"/>
              <a:gd name="connsiteX233" fmla="*/ 757604 w 1944000"/>
              <a:gd name="connsiteY233" fmla="*/ 1386815 h 1944000"/>
              <a:gd name="connsiteX234" fmla="*/ 750293 w 1944000"/>
              <a:gd name="connsiteY234" fmla="*/ 1381735 h 1944000"/>
              <a:gd name="connsiteX235" fmla="*/ 743618 w 1944000"/>
              <a:gd name="connsiteY235" fmla="*/ 1376655 h 1944000"/>
              <a:gd name="connsiteX236" fmla="*/ 732811 w 1944000"/>
              <a:gd name="connsiteY236" fmla="*/ 1368082 h 1944000"/>
              <a:gd name="connsiteX237" fmla="*/ 722640 w 1944000"/>
              <a:gd name="connsiteY237" fmla="*/ 1359192 h 1944000"/>
              <a:gd name="connsiteX238" fmla="*/ 713104 w 1944000"/>
              <a:gd name="connsiteY238" fmla="*/ 1349985 h 1944000"/>
              <a:gd name="connsiteX239" fmla="*/ 704204 w 1944000"/>
              <a:gd name="connsiteY239" fmla="*/ 1340142 h 1944000"/>
              <a:gd name="connsiteX240" fmla="*/ 695621 w 1944000"/>
              <a:gd name="connsiteY240" fmla="*/ 1329982 h 1944000"/>
              <a:gd name="connsiteX241" fmla="*/ 687675 w 1944000"/>
              <a:gd name="connsiteY241" fmla="*/ 1319187 h 1944000"/>
              <a:gd name="connsiteX242" fmla="*/ 680046 w 1944000"/>
              <a:gd name="connsiteY242" fmla="*/ 1308075 h 1944000"/>
              <a:gd name="connsiteX243" fmla="*/ 673371 w 1944000"/>
              <a:gd name="connsiteY243" fmla="*/ 1296327 h 1944000"/>
              <a:gd name="connsiteX244" fmla="*/ 667014 w 1944000"/>
              <a:gd name="connsiteY244" fmla="*/ 1284262 h 1944000"/>
              <a:gd name="connsiteX245" fmla="*/ 660975 w 1944000"/>
              <a:gd name="connsiteY245" fmla="*/ 1271562 h 1944000"/>
              <a:gd name="connsiteX246" fmla="*/ 655889 w 1944000"/>
              <a:gd name="connsiteY246" fmla="*/ 1258862 h 1944000"/>
              <a:gd name="connsiteX247" fmla="*/ 651121 w 1944000"/>
              <a:gd name="connsiteY247" fmla="*/ 1245209 h 1944000"/>
              <a:gd name="connsiteX248" fmla="*/ 646989 w 1944000"/>
              <a:gd name="connsiteY248" fmla="*/ 1231557 h 1944000"/>
              <a:gd name="connsiteX249" fmla="*/ 642857 w 1944000"/>
              <a:gd name="connsiteY249" fmla="*/ 1217269 h 1944000"/>
              <a:gd name="connsiteX250" fmla="*/ 639996 w 1944000"/>
              <a:gd name="connsiteY250" fmla="*/ 1202664 h 1944000"/>
              <a:gd name="connsiteX251" fmla="*/ 637453 w 1944000"/>
              <a:gd name="connsiteY251" fmla="*/ 1187424 h 1944000"/>
              <a:gd name="connsiteX252" fmla="*/ 410819 w 1944000"/>
              <a:gd name="connsiteY252" fmla="*/ 1219492 h 1944000"/>
              <a:gd name="connsiteX253" fmla="*/ 413044 w 1944000"/>
              <a:gd name="connsiteY253" fmla="*/ 1231557 h 1944000"/>
              <a:gd name="connsiteX254" fmla="*/ 415587 w 1944000"/>
              <a:gd name="connsiteY254" fmla="*/ 1243304 h 1944000"/>
              <a:gd name="connsiteX255" fmla="*/ 418766 w 1944000"/>
              <a:gd name="connsiteY255" fmla="*/ 1255370 h 1944000"/>
              <a:gd name="connsiteX256" fmla="*/ 421626 w 1944000"/>
              <a:gd name="connsiteY256" fmla="*/ 1266800 h 1944000"/>
              <a:gd name="connsiteX257" fmla="*/ 424805 w 1944000"/>
              <a:gd name="connsiteY257" fmla="*/ 1278230 h 1944000"/>
              <a:gd name="connsiteX258" fmla="*/ 428619 w 1944000"/>
              <a:gd name="connsiteY258" fmla="*/ 1289660 h 1944000"/>
              <a:gd name="connsiteX259" fmla="*/ 432116 w 1944000"/>
              <a:gd name="connsiteY259" fmla="*/ 1300455 h 1944000"/>
              <a:gd name="connsiteX260" fmla="*/ 435930 w 1944000"/>
              <a:gd name="connsiteY260" fmla="*/ 1311250 h 1944000"/>
              <a:gd name="connsiteX261" fmla="*/ 440062 w 1944000"/>
              <a:gd name="connsiteY261" fmla="*/ 1321727 h 1944000"/>
              <a:gd name="connsiteX262" fmla="*/ 444512 w 1944000"/>
              <a:gd name="connsiteY262" fmla="*/ 1332205 h 1944000"/>
              <a:gd name="connsiteX263" fmla="*/ 448644 w 1944000"/>
              <a:gd name="connsiteY263" fmla="*/ 1342682 h 1944000"/>
              <a:gd name="connsiteX264" fmla="*/ 453412 w 1944000"/>
              <a:gd name="connsiteY264" fmla="*/ 1352525 h 1944000"/>
              <a:gd name="connsiteX265" fmla="*/ 458180 w 1944000"/>
              <a:gd name="connsiteY265" fmla="*/ 1362367 h 1944000"/>
              <a:gd name="connsiteX266" fmla="*/ 463266 w 1944000"/>
              <a:gd name="connsiteY266" fmla="*/ 1372210 h 1944000"/>
              <a:gd name="connsiteX267" fmla="*/ 468352 w 1944000"/>
              <a:gd name="connsiteY267" fmla="*/ 1381735 h 1944000"/>
              <a:gd name="connsiteX268" fmla="*/ 473755 w 1944000"/>
              <a:gd name="connsiteY268" fmla="*/ 1390942 h 1944000"/>
              <a:gd name="connsiteX269" fmla="*/ 479477 w 1944000"/>
              <a:gd name="connsiteY269" fmla="*/ 1399832 h 1944000"/>
              <a:gd name="connsiteX270" fmla="*/ 485198 w 1944000"/>
              <a:gd name="connsiteY270" fmla="*/ 1409040 h 1944000"/>
              <a:gd name="connsiteX271" fmla="*/ 491238 w 1944000"/>
              <a:gd name="connsiteY271" fmla="*/ 1417612 h 1944000"/>
              <a:gd name="connsiteX272" fmla="*/ 497595 w 1944000"/>
              <a:gd name="connsiteY272" fmla="*/ 1426185 h 1944000"/>
              <a:gd name="connsiteX273" fmla="*/ 503634 w 1944000"/>
              <a:gd name="connsiteY273" fmla="*/ 1434757 h 1944000"/>
              <a:gd name="connsiteX274" fmla="*/ 510309 w 1944000"/>
              <a:gd name="connsiteY274" fmla="*/ 1442695 h 1944000"/>
              <a:gd name="connsiteX275" fmla="*/ 517302 w 1944000"/>
              <a:gd name="connsiteY275" fmla="*/ 1450950 h 1944000"/>
              <a:gd name="connsiteX276" fmla="*/ 524295 w 1944000"/>
              <a:gd name="connsiteY276" fmla="*/ 1458570 h 1944000"/>
              <a:gd name="connsiteX277" fmla="*/ 531288 w 1944000"/>
              <a:gd name="connsiteY277" fmla="*/ 1466190 h 1944000"/>
              <a:gd name="connsiteX278" fmla="*/ 538599 w 1944000"/>
              <a:gd name="connsiteY278" fmla="*/ 1473492 h 1944000"/>
              <a:gd name="connsiteX279" fmla="*/ 546227 w 1944000"/>
              <a:gd name="connsiteY279" fmla="*/ 1480795 h 1944000"/>
              <a:gd name="connsiteX280" fmla="*/ 553856 w 1944000"/>
              <a:gd name="connsiteY280" fmla="*/ 1487780 h 1944000"/>
              <a:gd name="connsiteX281" fmla="*/ 561802 w 1944000"/>
              <a:gd name="connsiteY281" fmla="*/ 1494765 h 1944000"/>
              <a:gd name="connsiteX282" fmla="*/ 570067 w 1944000"/>
              <a:gd name="connsiteY282" fmla="*/ 1501750 h 1944000"/>
              <a:gd name="connsiteX283" fmla="*/ 578331 w 1944000"/>
              <a:gd name="connsiteY283" fmla="*/ 1507782 h 1944000"/>
              <a:gd name="connsiteX284" fmla="*/ 586913 w 1944000"/>
              <a:gd name="connsiteY284" fmla="*/ 1514132 h 1944000"/>
              <a:gd name="connsiteX285" fmla="*/ 600581 w 1944000"/>
              <a:gd name="connsiteY285" fmla="*/ 1523657 h 1944000"/>
              <a:gd name="connsiteX286" fmla="*/ 615203 w 1944000"/>
              <a:gd name="connsiteY286" fmla="*/ 1532865 h 1944000"/>
              <a:gd name="connsiteX287" fmla="*/ 630142 w 1944000"/>
              <a:gd name="connsiteY287" fmla="*/ 1541437 h 1944000"/>
              <a:gd name="connsiteX288" fmla="*/ 645717 w 1944000"/>
              <a:gd name="connsiteY288" fmla="*/ 1549375 h 1944000"/>
              <a:gd name="connsiteX289" fmla="*/ 661928 w 1944000"/>
              <a:gd name="connsiteY289" fmla="*/ 1556995 h 1944000"/>
              <a:gd name="connsiteX290" fmla="*/ 678775 w 1944000"/>
              <a:gd name="connsiteY290" fmla="*/ 1563980 h 1944000"/>
              <a:gd name="connsiteX291" fmla="*/ 696257 w 1944000"/>
              <a:gd name="connsiteY291" fmla="*/ 1570647 h 1944000"/>
              <a:gd name="connsiteX292" fmla="*/ 714375 w 1944000"/>
              <a:gd name="connsiteY292" fmla="*/ 1576680 h 1944000"/>
              <a:gd name="connsiteX293" fmla="*/ 733129 w 1944000"/>
              <a:gd name="connsiteY293" fmla="*/ 1582395 h 1944000"/>
              <a:gd name="connsiteX294" fmla="*/ 752518 w 1944000"/>
              <a:gd name="connsiteY294" fmla="*/ 1587475 h 1944000"/>
              <a:gd name="connsiteX295" fmla="*/ 772544 w 1944000"/>
              <a:gd name="connsiteY295" fmla="*/ 1592237 h 1944000"/>
              <a:gd name="connsiteX296" fmla="*/ 792887 w 1944000"/>
              <a:gd name="connsiteY296" fmla="*/ 1596365 h 1944000"/>
              <a:gd name="connsiteX297" fmla="*/ 814183 w 1944000"/>
              <a:gd name="connsiteY297" fmla="*/ 1600175 h 1944000"/>
              <a:gd name="connsiteX298" fmla="*/ 835480 w 1944000"/>
              <a:gd name="connsiteY298" fmla="*/ 1603350 h 1944000"/>
              <a:gd name="connsiteX299" fmla="*/ 858048 w 1944000"/>
              <a:gd name="connsiteY299" fmla="*/ 1606525 h 1944000"/>
              <a:gd name="connsiteX300" fmla="*/ 880616 w 1944000"/>
              <a:gd name="connsiteY300" fmla="*/ 1608747 h 1944000"/>
              <a:gd name="connsiteX301" fmla="*/ 880616 w 1944000"/>
              <a:gd name="connsiteY301" fmla="*/ 1726857 h 1944000"/>
              <a:gd name="connsiteX302" fmla="*/ 1063385 w 1944000"/>
              <a:gd name="connsiteY302" fmla="*/ 1726857 h 1944000"/>
              <a:gd name="connsiteX303" fmla="*/ 1063385 w 1944000"/>
              <a:gd name="connsiteY303" fmla="*/ 1610652 h 1944000"/>
              <a:gd name="connsiteX304" fmla="*/ 1077371 w 1944000"/>
              <a:gd name="connsiteY304" fmla="*/ 1609382 h 1944000"/>
              <a:gd name="connsiteX305" fmla="*/ 1091675 w 1944000"/>
              <a:gd name="connsiteY305" fmla="*/ 1607795 h 1944000"/>
              <a:gd name="connsiteX306" fmla="*/ 1105661 w 1944000"/>
              <a:gd name="connsiteY306" fmla="*/ 1606207 h 1944000"/>
              <a:gd name="connsiteX307" fmla="*/ 1119329 w 1944000"/>
              <a:gd name="connsiteY307" fmla="*/ 1603985 h 1944000"/>
              <a:gd name="connsiteX308" fmla="*/ 1133314 w 1944000"/>
              <a:gd name="connsiteY308" fmla="*/ 1602080 h 1944000"/>
              <a:gd name="connsiteX309" fmla="*/ 1146665 w 1944000"/>
              <a:gd name="connsiteY309" fmla="*/ 1599857 h 1944000"/>
              <a:gd name="connsiteX310" fmla="*/ 1160015 w 1944000"/>
              <a:gd name="connsiteY310" fmla="*/ 1597317 h 1944000"/>
              <a:gd name="connsiteX311" fmla="*/ 1173047 w 1944000"/>
              <a:gd name="connsiteY311" fmla="*/ 1594142 h 1944000"/>
              <a:gd name="connsiteX312" fmla="*/ 1186397 w 1944000"/>
              <a:gd name="connsiteY312" fmla="*/ 1591285 h 1944000"/>
              <a:gd name="connsiteX313" fmla="*/ 1199111 w 1944000"/>
              <a:gd name="connsiteY313" fmla="*/ 1587792 h 1944000"/>
              <a:gd name="connsiteX314" fmla="*/ 1212144 w 1944000"/>
              <a:gd name="connsiteY314" fmla="*/ 1584300 h 1944000"/>
              <a:gd name="connsiteX315" fmla="*/ 1224540 w 1944000"/>
              <a:gd name="connsiteY315" fmla="*/ 1580807 h 1944000"/>
              <a:gd name="connsiteX316" fmla="*/ 1236937 w 1944000"/>
              <a:gd name="connsiteY316" fmla="*/ 1576680 h 1944000"/>
              <a:gd name="connsiteX317" fmla="*/ 1249333 w 1944000"/>
              <a:gd name="connsiteY317" fmla="*/ 1572552 h 1944000"/>
              <a:gd name="connsiteX318" fmla="*/ 1261412 w 1944000"/>
              <a:gd name="connsiteY318" fmla="*/ 1567790 h 1944000"/>
              <a:gd name="connsiteX319" fmla="*/ 1273491 w 1944000"/>
              <a:gd name="connsiteY319" fmla="*/ 1563345 h 1944000"/>
              <a:gd name="connsiteX320" fmla="*/ 1288748 w 1944000"/>
              <a:gd name="connsiteY320" fmla="*/ 1556995 h 1944000"/>
              <a:gd name="connsiteX321" fmla="*/ 1304005 w 1944000"/>
              <a:gd name="connsiteY321" fmla="*/ 1550010 h 1944000"/>
              <a:gd name="connsiteX322" fmla="*/ 1318627 w 1944000"/>
              <a:gd name="connsiteY322" fmla="*/ 1543025 h 1944000"/>
              <a:gd name="connsiteX323" fmla="*/ 1332613 w 1944000"/>
              <a:gd name="connsiteY323" fmla="*/ 1535722 h 1944000"/>
              <a:gd name="connsiteX324" fmla="*/ 1346598 w 1944000"/>
              <a:gd name="connsiteY324" fmla="*/ 1528102 h 1944000"/>
              <a:gd name="connsiteX325" fmla="*/ 1359631 w 1944000"/>
              <a:gd name="connsiteY325" fmla="*/ 1519847 h 1944000"/>
              <a:gd name="connsiteX326" fmla="*/ 1372345 w 1944000"/>
              <a:gd name="connsiteY326" fmla="*/ 1511592 h 1944000"/>
              <a:gd name="connsiteX327" fmla="*/ 1384742 w 1944000"/>
              <a:gd name="connsiteY327" fmla="*/ 1502702 h 1944000"/>
              <a:gd name="connsiteX328" fmla="*/ 1396185 w 1944000"/>
              <a:gd name="connsiteY328" fmla="*/ 1493812 h 1944000"/>
              <a:gd name="connsiteX329" fmla="*/ 1407945 w 1944000"/>
              <a:gd name="connsiteY329" fmla="*/ 1484287 h 1944000"/>
              <a:gd name="connsiteX330" fmla="*/ 1418753 w 1944000"/>
              <a:gd name="connsiteY330" fmla="*/ 1474762 h 1944000"/>
              <a:gd name="connsiteX331" fmla="*/ 1429242 w 1944000"/>
              <a:gd name="connsiteY331" fmla="*/ 1464602 h 1944000"/>
              <a:gd name="connsiteX332" fmla="*/ 1439096 w 1944000"/>
              <a:gd name="connsiteY332" fmla="*/ 1454125 h 1944000"/>
              <a:gd name="connsiteX333" fmla="*/ 1448631 w 1944000"/>
              <a:gd name="connsiteY333" fmla="*/ 1443647 h 1944000"/>
              <a:gd name="connsiteX334" fmla="*/ 1457531 w 1944000"/>
              <a:gd name="connsiteY334" fmla="*/ 1432535 h 1944000"/>
              <a:gd name="connsiteX335" fmla="*/ 1466114 w 1944000"/>
              <a:gd name="connsiteY335" fmla="*/ 1421422 h 1944000"/>
              <a:gd name="connsiteX336" fmla="*/ 1474378 w 1944000"/>
              <a:gd name="connsiteY336" fmla="*/ 1409675 h 1944000"/>
              <a:gd name="connsiteX337" fmla="*/ 1482007 w 1944000"/>
              <a:gd name="connsiteY337" fmla="*/ 1398245 h 1944000"/>
              <a:gd name="connsiteX338" fmla="*/ 1489000 w 1944000"/>
              <a:gd name="connsiteY338" fmla="*/ 1386497 h 1944000"/>
              <a:gd name="connsiteX339" fmla="*/ 1495675 w 1944000"/>
              <a:gd name="connsiteY339" fmla="*/ 1374432 h 1944000"/>
              <a:gd name="connsiteX340" fmla="*/ 1501396 w 1944000"/>
              <a:gd name="connsiteY340" fmla="*/ 1362685 h 1944000"/>
              <a:gd name="connsiteX341" fmla="*/ 1507118 w 1944000"/>
              <a:gd name="connsiteY341" fmla="*/ 1350620 h 1944000"/>
              <a:gd name="connsiteX342" fmla="*/ 1512203 w 1944000"/>
              <a:gd name="connsiteY342" fmla="*/ 1338555 h 1944000"/>
              <a:gd name="connsiteX343" fmla="*/ 1516335 w 1944000"/>
              <a:gd name="connsiteY343" fmla="*/ 1326490 h 1944000"/>
              <a:gd name="connsiteX344" fmla="*/ 1520468 w 1944000"/>
              <a:gd name="connsiteY344" fmla="*/ 1314107 h 1944000"/>
              <a:gd name="connsiteX345" fmla="*/ 1523964 w 1944000"/>
              <a:gd name="connsiteY345" fmla="*/ 1301725 h 1944000"/>
              <a:gd name="connsiteX346" fmla="*/ 1526507 w 1944000"/>
              <a:gd name="connsiteY346" fmla="*/ 1289025 h 1944000"/>
              <a:gd name="connsiteX347" fmla="*/ 1528732 w 1944000"/>
              <a:gd name="connsiteY347" fmla="*/ 1276642 h 1944000"/>
              <a:gd name="connsiteX348" fmla="*/ 1530957 w 1944000"/>
              <a:gd name="connsiteY348" fmla="*/ 1263942 h 1944000"/>
              <a:gd name="connsiteX349" fmla="*/ 1532228 w 1944000"/>
              <a:gd name="connsiteY349" fmla="*/ 1251242 h 1944000"/>
              <a:gd name="connsiteX350" fmla="*/ 1532864 w 1944000"/>
              <a:gd name="connsiteY350" fmla="*/ 1238542 h 1944000"/>
              <a:gd name="connsiteX351" fmla="*/ 1533182 w 1944000"/>
              <a:gd name="connsiteY351" fmla="*/ 1225207 h 1944000"/>
              <a:gd name="connsiteX352" fmla="*/ 1533182 w 1944000"/>
              <a:gd name="connsiteY352" fmla="*/ 1212189 h 1944000"/>
              <a:gd name="connsiteX353" fmla="*/ 1532546 w 1944000"/>
              <a:gd name="connsiteY353" fmla="*/ 1199172 h 1944000"/>
              <a:gd name="connsiteX354" fmla="*/ 1531275 w 1944000"/>
              <a:gd name="connsiteY354" fmla="*/ 1186789 h 1944000"/>
              <a:gd name="connsiteX355" fmla="*/ 1530003 w 1944000"/>
              <a:gd name="connsiteY355" fmla="*/ 1174407 h 1944000"/>
              <a:gd name="connsiteX356" fmla="*/ 1527778 w 1944000"/>
              <a:gd name="connsiteY356" fmla="*/ 1162342 h 1944000"/>
              <a:gd name="connsiteX357" fmla="*/ 1525553 w 1944000"/>
              <a:gd name="connsiteY357" fmla="*/ 1150594 h 1944000"/>
              <a:gd name="connsiteX358" fmla="*/ 1522693 w 1944000"/>
              <a:gd name="connsiteY358" fmla="*/ 1138847 h 1944000"/>
              <a:gd name="connsiteX359" fmla="*/ 1519514 w 1944000"/>
              <a:gd name="connsiteY359" fmla="*/ 1127734 h 1944000"/>
              <a:gd name="connsiteX360" fmla="*/ 1516018 w 1944000"/>
              <a:gd name="connsiteY360" fmla="*/ 1116939 h 1944000"/>
              <a:gd name="connsiteX361" fmla="*/ 1511885 w 1944000"/>
              <a:gd name="connsiteY361" fmla="*/ 1106144 h 1944000"/>
              <a:gd name="connsiteX362" fmla="*/ 1507435 w 1944000"/>
              <a:gd name="connsiteY362" fmla="*/ 1095349 h 1944000"/>
              <a:gd name="connsiteX363" fmla="*/ 1502350 w 1944000"/>
              <a:gd name="connsiteY363" fmla="*/ 1085189 h 1944000"/>
              <a:gd name="connsiteX364" fmla="*/ 1496946 w 1944000"/>
              <a:gd name="connsiteY364" fmla="*/ 1075347 h 1944000"/>
              <a:gd name="connsiteX365" fmla="*/ 1491225 w 1944000"/>
              <a:gd name="connsiteY365" fmla="*/ 1065822 h 1944000"/>
              <a:gd name="connsiteX366" fmla="*/ 1485185 w 1944000"/>
              <a:gd name="connsiteY366" fmla="*/ 1056614 h 1944000"/>
              <a:gd name="connsiteX367" fmla="*/ 1478510 w 1944000"/>
              <a:gd name="connsiteY367" fmla="*/ 1047407 h 1944000"/>
              <a:gd name="connsiteX368" fmla="*/ 1471517 w 1944000"/>
              <a:gd name="connsiteY368" fmla="*/ 1038517 h 1944000"/>
              <a:gd name="connsiteX369" fmla="*/ 1463889 w 1944000"/>
              <a:gd name="connsiteY369" fmla="*/ 1029944 h 1944000"/>
              <a:gd name="connsiteX370" fmla="*/ 1456260 w 1944000"/>
              <a:gd name="connsiteY370" fmla="*/ 1021689 h 1944000"/>
              <a:gd name="connsiteX371" fmla="*/ 1448314 w 1944000"/>
              <a:gd name="connsiteY371" fmla="*/ 1013752 h 1944000"/>
              <a:gd name="connsiteX372" fmla="*/ 1440049 w 1944000"/>
              <a:gd name="connsiteY372" fmla="*/ 1005814 h 1944000"/>
              <a:gd name="connsiteX373" fmla="*/ 1431467 w 1944000"/>
              <a:gd name="connsiteY373" fmla="*/ 998512 h 1944000"/>
              <a:gd name="connsiteX374" fmla="*/ 1422567 w 1944000"/>
              <a:gd name="connsiteY374" fmla="*/ 991527 h 1944000"/>
              <a:gd name="connsiteX375" fmla="*/ 1413349 w 1944000"/>
              <a:gd name="connsiteY375" fmla="*/ 984542 h 1944000"/>
              <a:gd name="connsiteX376" fmla="*/ 1403813 w 1944000"/>
              <a:gd name="connsiteY376" fmla="*/ 977557 h 1944000"/>
              <a:gd name="connsiteX377" fmla="*/ 1393959 w 1944000"/>
              <a:gd name="connsiteY377" fmla="*/ 971207 h 1944000"/>
              <a:gd name="connsiteX378" fmla="*/ 1383788 w 1944000"/>
              <a:gd name="connsiteY378" fmla="*/ 965174 h 1944000"/>
              <a:gd name="connsiteX379" fmla="*/ 1373299 w 1944000"/>
              <a:gd name="connsiteY379" fmla="*/ 959142 h 1944000"/>
              <a:gd name="connsiteX380" fmla="*/ 1362491 w 1944000"/>
              <a:gd name="connsiteY380" fmla="*/ 953427 h 1944000"/>
              <a:gd name="connsiteX381" fmla="*/ 1351048 w 1944000"/>
              <a:gd name="connsiteY381" fmla="*/ 948347 h 1944000"/>
              <a:gd name="connsiteX382" fmla="*/ 1339605 w 1944000"/>
              <a:gd name="connsiteY382" fmla="*/ 942949 h 1944000"/>
              <a:gd name="connsiteX383" fmla="*/ 1327845 w 1944000"/>
              <a:gd name="connsiteY383" fmla="*/ 937869 h 1944000"/>
              <a:gd name="connsiteX384" fmla="*/ 1305912 w 1944000"/>
              <a:gd name="connsiteY384" fmla="*/ 930249 h 1944000"/>
              <a:gd name="connsiteX385" fmla="*/ 1280801 w 1944000"/>
              <a:gd name="connsiteY385" fmla="*/ 921677 h 1944000"/>
              <a:gd name="connsiteX386" fmla="*/ 1252512 w 1944000"/>
              <a:gd name="connsiteY386" fmla="*/ 912469 h 1944000"/>
              <a:gd name="connsiteX387" fmla="*/ 1221362 w 1944000"/>
              <a:gd name="connsiteY387" fmla="*/ 902627 h 1944000"/>
              <a:gd name="connsiteX388" fmla="*/ 1186397 w 1944000"/>
              <a:gd name="connsiteY388" fmla="*/ 892784 h 1944000"/>
              <a:gd name="connsiteX389" fmla="*/ 1148572 w 1944000"/>
              <a:gd name="connsiteY389" fmla="*/ 882307 h 1944000"/>
              <a:gd name="connsiteX390" fmla="*/ 1107568 w 1944000"/>
              <a:gd name="connsiteY390" fmla="*/ 871512 h 1944000"/>
              <a:gd name="connsiteX391" fmla="*/ 1063385 w 1944000"/>
              <a:gd name="connsiteY391" fmla="*/ 860399 h 1944000"/>
              <a:gd name="connsiteX392" fmla="*/ 1063385 w 1944000"/>
              <a:gd name="connsiteY392" fmla="*/ 511149 h 1944000"/>
              <a:gd name="connsiteX393" fmla="*/ 1078960 w 1944000"/>
              <a:gd name="connsiteY393" fmla="*/ 514642 h 1944000"/>
              <a:gd name="connsiteX394" fmla="*/ 1093582 w 1944000"/>
              <a:gd name="connsiteY394" fmla="*/ 518769 h 1944000"/>
              <a:gd name="connsiteX395" fmla="*/ 1108204 w 1944000"/>
              <a:gd name="connsiteY395" fmla="*/ 523214 h 1944000"/>
              <a:gd name="connsiteX396" fmla="*/ 1121554 w 1944000"/>
              <a:gd name="connsiteY396" fmla="*/ 528612 h 1944000"/>
              <a:gd name="connsiteX397" fmla="*/ 1128229 w 1944000"/>
              <a:gd name="connsiteY397" fmla="*/ 531469 h 1944000"/>
              <a:gd name="connsiteX398" fmla="*/ 1134904 w 1944000"/>
              <a:gd name="connsiteY398" fmla="*/ 534644 h 1944000"/>
              <a:gd name="connsiteX399" fmla="*/ 1141261 w 1944000"/>
              <a:gd name="connsiteY399" fmla="*/ 537502 h 1944000"/>
              <a:gd name="connsiteX400" fmla="*/ 1146982 w 1944000"/>
              <a:gd name="connsiteY400" fmla="*/ 540677 h 1944000"/>
              <a:gd name="connsiteX401" fmla="*/ 1153022 w 1944000"/>
              <a:gd name="connsiteY401" fmla="*/ 544169 h 1944000"/>
              <a:gd name="connsiteX402" fmla="*/ 1159061 w 1944000"/>
              <a:gd name="connsiteY402" fmla="*/ 547662 h 1944000"/>
              <a:gd name="connsiteX403" fmla="*/ 1164465 w 1944000"/>
              <a:gd name="connsiteY403" fmla="*/ 551154 h 1944000"/>
              <a:gd name="connsiteX404" fmla="*/ 1169868 w 1944000"/>
              <a:gd name="connsiteY404" fmla="*/ 555282 h 1944000"/>
              <a:gd name="connsiteX405" fmla="*/ 1178768 w 1944000"/>
              <a:gd name="connsiteY405" fmla="*/ 561949 h 1944000"/>
              <a:gd name="connsiteX406" fmla="*/ 1187351 w 1944000"/>
              <a:gd name="connsiteY406" fmla="*/ 568934 h 1944000"/>
              <a:gd name="connsiteX407" fmla="*/ 1195297 w 1944000"/>
              <a:gd name="connsiteY407" fmla="*/ 576554 h 1944000"/>
              <a:gd name="connsiteX408" fmla="*/ 1202926 w 1944000"/>
              <a:gd name="connsiteY408" fmla="*/ 584174 h 1944000"/>
              <a:gd name="connsiteX409" fmla="*/ 1209919 w 1944000"/>
              <a:gd name="connsiteY409" fmla="*/ 592429 h 1944000"/>
              <a:gd name="connsiteX410" fmla="*/ 1216594 w 1944000"/>
              <a:gd name="connsiteY410" fmla="*/ 601002 h 1944000"/>
              <a:gd name="connsiteX411" fmla="*/ 1222633 w 1944000"/>
              <a:gd name="connsiteY411" fmla="*/ 609574 h 1944000"/>
              <a:gd name="connsiteX412" fmla="*/ 1228355 w 1944000"/>
              <a:gd name="connsiteY412" fmla="*/ 618782 h 1944000"/>
              <a:gd name="connsiteX413" fmla="*/ 1233758 w 1944000"/>
              <a:gd name="connsiteY413" fmla="*/ 627989 h 1944000"/>
              <a:gd name="connsiteX414" fmla="*/ 1238844 w 1944000"/>
              <a:gd name="connsiteY414" fmla="*/ 637832 h 1944000"/>
              <a:gd name="connsiteX415" fmla="*/ 1242976 w 1944000"/>
              <a:gd name="connsiteY415" fmla="*/ 647674 h 1944000"/>
              <a:gd name="connsiteX416" fmla="*/ 1247108 w 1944000"/>
              <a:gd name="connsiteY416" fmla="*/ 658469 h 1944000"/>
              <a:gd name="connsiteX417" fmla="*/ 1250287 w 1944000"/>
              <a:gd name="connsiteY417" fmla="*/ 668947 h 1944000"/>
              <a:gd name="connsiteX418" fmla="*/ 1253465 w 1944000"/>
              <a:gd name="connsiteY418" fmla="*/ 680059 h 1944000"/>
              <a:gd name="connsiteX419" fmla="*/ 1256326 w 1944000"/>
              <a:gd name="connsiteY419" fmla="*/ 691172 h 1944000"/>
              <a:gd name="connsiteX420" fmla="*/ 1258233 w 1944000"/>
              <a:gd name="connsiteY420" fmla="*/ 702919 h 1944000"/>
              <a:gd name="connsiteX421" fmla="*/ 1482324 w 1944000"/>
              <a:gd name="connsiteY421" fmla="*/ 675297 h 1944000"/>
              <a:gd name="connsiteX422" fmla="*/ 1479464 w 1944000"/>
              <a:gd name="connsiteY422" fmla="*/ 660692 h 1944000"/>
              <a:gd name="connsiteX423" fmla="*/ 1475967 w 1944000"/>
              <a:gd name="connsiteY423" fmla="*/ 646087 h 1944000"/>
              <a:gd name="connsiteX424" fmla="*/ 1472789 w 1944000"/>
              <a:gd name="connsiteY424" fmla="*/ 632434 h 1944000"/>
              <a:gd name="connsiteX425" fmla="*/ 1469292 w 1944000"/>
              <a:gd name="connsiteY425" fmla="*/ 618782 h 1944000"/>
              <a:gd name="connsiteX426" fmla="*/ 1465160 w 1944000"/>
              <a:gd name="connsiteY426" fmla="*/ 605764 h 1944000"/>
              <a:gd name="connsiteX427" fmla="*/ 1461028 w 1944000"/>
              <a:gd name="connsiteY427" fmla="*/ 592747 h 1944000"/>
              <a:gd name="connsiteX428" fmla="*/ 1456260 w 1944000"/>
              <a:gd name="connsiteY428" fmla="*/ 580364 h 1944000"/>
              <a:gd name="connsiteX429" fmla="*/ 1451810 w 1944000"/>
              <a:gd name="connsiteY429" fmla="*/ 568299 h 1944000"/>
              <a:gd name="connsiteX430" fmla="*/ 1446406 w 1944000"/>
              <a:gd name="connsiteY430" fmla="*/ 556552 h 1944000"/>
              <a:gd name="connsiteX431" fmla="*/ 1441321 w 1944000"/>
              <a:gd name="connsiteY431" fmla="*/ 545439 h 1944000"/>
              <a:gd name="connsiteX432" fmla="*/ 1435599 w 1944000"/>
              <a:gd name="connsiteY432" fmla="*/ 534644 h 1944000"/>
              <a:gd name="connsiteX433" fmla="*/ 1429560 w 1944000"/>
              <a:gd name="connsiteY433" fmla="*/ 523532 h 1944000"/>
              <a:gd name="connsiteX434" fmla="*/ 1423838 w 1944000"/>
              <a:gd name="connsiteY434" fmla="*/ 513689 h 1944000"/>
              <a:gd name="connsiteX435" fmla="*/ 1417163 w 1944000"/>
              <a:gd name="connsiteY435" fmla="*/ 503847 h 1944000"/>
              <a:gd name="connsiteX436" fmla="*/ 1410488 w 1944000"/>
              <a:gd name="connsiteY436" fmla="*/ 494322 h 1944000"/>
              <a:gd name="connsiteX437" fmla="*/ 1403177 w 1944000"/>
              <a:gd name="connsiteY437" fmla="*/ 485432 h 1944000"/>
              <a:gd name="connsiteX438" fmla="*/ 1395867 w 1944000"/>
              <a:gd name="connsiteY438" fmla="*/ 476542 h 1944000"/>
              <a:gd name="connsiteX439" fmla="*/ 1388238 w 1944000"/>
              <a:gd name="connsiteY439" fmla="*/ 467969 h 1944000"/>
              <a:gd name="connsiteX440" fmla="*/ 1379974 w 1944000"/>
              <a:gd name="connsiteY440" fmla="*/ 459714 h 1944000"/>
              <a:gd name="connsiteX441" fmla="*/ 1371074 w 1944000"/>
              <a:gd name="connsiteY441" fmla="*/ 451459 h 1944000"/>
              <a:gd name="connsiteX442" fmla="*/ 1361538 w 1944000"/>
              <a:gd name="connsiteY442" fmla="*/ 443522 h 1944000"/>
              <a:gd name="connsiteX443" fmla="*/ 1351366 w 1944000"/>
              <a:gd name="connsiteY443" fmla="*/ 435902 h 1944000"/>
              <a:gd name="connsiteX444" fmla="*/ 1341195 w 1944000"/>
              <a:gd name="connsiteY444" fmla="*/ 428599 h 1944000"/>
              <a:gd name="connsiteX445" fmla="*/ 1330388 w 1944000"/>
              <a:gd name="connsiteY445" fmla="*/ 421614 h 1944000"/>
              <a:gd name="connsiteX446" fmla="*/ 1319262 w 1944000"/>
              <a:gd name="connsiteY446" fmla="*/ 414629 h 1944000"/>
              <a:gd name="connsiteX447" fmla="*/ 1307184 w 1944000"/>
              <a:gd name="connsiteY447" fmla="*/ 407962 h 1944000"/>
              <a:gd name="connsiteX448" fmla="*/ 1294787 w 1944000"/>
              <a:gd name="connsiteY448" fmla="*/ 401294 h 1944000"/>
              <a:gd name="connsiteX449" fmla="*/ 1282073 w 1944000"/>
              <a:gd name="connsiteY449" fmla="*/ 395262 h 1944000"/>
              <a:gd name="connsiteX450" fmla="*/ 1268723 w 1944000"/>
              <a:gd name="connsiteY450" fmla="*/ 389229 h 1944000"/>
              <a:gd name="connsiteX451" fmla="*/ 1254737 w 1944000"/>
              <a:gd name="connsiteY451" fmla="*/ 383197 h 1944000"/>
              <a:gd name="connsiteX452" fmla="*/ 1240751 w 1944000"/>
              <a:gd name="connsiteY452" fmla="*/ 378117 h 1944000"/>
              <a:gd name="connsiteX453" fmla="*/ 1225812 w 1944000"/>
              <a:gd name="connsiteY453" fmla="*/ 372402 h 1944000"/>
              <a:gd name="connsiteX454" fmla="*/ 1207058 w 1944000"/>
              <a:gd name="connsiteY454" fmla="*/ 366369 h 1944000"/>
              <a:gd name="connsiteX455" fmla="*/ 1187986 w 1944000"/>
              <a:gd name="connsiteY455" fmla="*/ 360972 h 1944000"/>
              <a:gd name="connsiteX456" fmla="*/ 1168279 w 1944000"/>
              <a:gd name="connsiteY456" fmla="*/ 355574 h 1944000"/>
              <a:gd name="connsiteX457" fmla="*/ 1147936 w 1944000"/>
              <a:gd name="connsiteY457" fmla="*/ 351129 h 1944000"/>
              <a:gd name="connsiteX458" fmla="*/ 1127593 w 1944000"/>
              <a:gd name="connsiteY458" fmla="*/ 346684 h 1944000"/>
              <a:gd name="connsiteX459" fmla="*/ 1106614 w 1944000"/>
              <a:gd name="connsiteY459" fmla="*/ 343192 h 1944000"/>
              <a:gd name="connsiteX460" fmla="*/ 1085000 w 1944000"/>
              <a:gd name="connsiteY460" fmla="*/ 339699 h 1944000"/>
              <a:gd name="connsiteX461" fmla="*/ 1063385 w 1944000"/>
              <a:gd name="connsiteY461" fmla="*/ 337159 h 1944000"/>
              <a:gd name="connsiteX462" fmla="*/ 1063385 w 1944000"/>
              <a:gd name="connsiteY462" fmla="*/ 217144 h 1944000"/>
              <a:gd name="connsiteX463" fmla="*/ 972000 w 1944000"/>
              <a:gd name="connsiteY463" fmla="*/ 0 h 1944000"/>
              <a:gd name="connsiteX464" fmla="*/ 1944000 w 1944000"/>
              <a:gd name="connsiteY464" fmla="*/ 972000 h 1944000"/>
              <a:gd name="connsiteX465" fmla="*/ 972000 w 1944000"/>
              <a:gd name="connsiteY465" fmla="*/ 1944000 h 1944000"/>
              <a:gd name="connsiteX466" fmla="*/ 0 w 1944000"/>
              <a:gd name="connsiteY466" fmla="*/ 972000 h 1944000"/>
              <a:gd name="connsiteX467" fmla="*/ 972000 w 1944000"/>
              <a:gd name="connsiteY467" fmla="*/ 0 h 19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Lst>
            <a:rect l="l" t="t" r="r" b="b"/>
            <a:pathLst>
              <a:path w="1944000" h="1944000">
                <a:moveTo>
                  <a:pt x="1063385" y="1082014"/>
                </a:moveTo>
                <a:lnTo>
                  <a:pt x="1093900" y="1089952"/>
                </a:lnTo>
                <a:lnTo>
                  <a:pt x="1121871" y="1097572"/>
                </a:lnTo>
                <a:lnTo>
                  <a:pt x="1146982" y="1104557"/>
                </a:lnTo>
                <a:lnTo>
                  <a:pt x="1169550" y="1111542"/>
                </a:lnTo>
                <a:lnTo>
                  <a:pt x="1188940" y="1118209"/>
                </a:lnTo>
                <a:lnTo>
                  <a:pt x="1205469" y="1124559"/>
                </a:lnTo>
                <a:lnTo>
                  <a:pt x="1212779" y="1127734"/>
                </a:lnTo>
                <a:lnTo>
                  <a:pt x="1219137" y="1130592"/>
                </a:lnTo>
                <a:lnTo>
                  <a:pt x="1225176" y="1133449"/>
                </a:lnTo>
                <a:lnTo>
                  <a:pt x="1230262" y="1136307"/>
                </a:lnTo>
                <a:lnTo>
                  <a:pt x="1238526" y="1141704"/>
                </a:lnTo>
                <a:lnTo>
                  <a:pt x="1245837" y="1146784"/>
                </a:lnTo>
                <a:lnTo>
                  <a:pt x="1253148" y="1152499"/>
                </a:lnTo>
                <a:lnTo>
                  <a:pt x="1259823" y="1158532"/>
                </a:lnTo>
                <a:lnTo>
                  <a:pt x="1265862" y="1164564"/>
                </a:lnTo>
                <a:lnTo>
                  <a:pt x="1271266" y="1170914"/>
                </a:lnTo>
                <a:lnTo>
                  <a:pt x="1276351" y="1177582"/>
                </a:lnTo>
                <a:lnTo>
                  <a:pt x="1280801" y="1184567"/>
                </a:lnTo>
                <a:lnTo>
                  <a:pt x="1284934" y="1191234"/>
                </a:lnTo>
                <a:lnTo>
                  <a:pt x="1288112" y="1198537"/>
                </a:lnTo>
                <a:lnTo>
                  <a:pt x="1291291" y="1206157"/>
                </a:lnTo>
                <a:lnTo>
                  <a:pt x="1293516" y="1214094"/>
                </a:lnTo>
                <a:lnTo>
                  <a:pt x="1295423" y="1222032"/>
                </a:lnTo>
                <a:lnTo>
                  <a:pt x="1296694" y="1230287"/>
                </a:lnTo>
                <a:lnTo>
                  <a:pt x="1297330" y="1238859"/>
                </a:lnTo>
                <a:lnTo>
                  <a:pt x="1297648" y="1247432"/>
                </a:lnTo>
                <a:lnTo>
                  <a:pt x="1297330" y="1257275"/>
                </a:lnTo>
                <a:lnTo>
                  <a:pt x="1296377" y="1266800"/>
                </a:lnTo>
                <a:lnTo>
                  <a:pt x="1295105" y="1276007"/>
                </a:lnTo>
                <a:lnTo>
                  <a:pt x="1292880" y="1285215"/>
                </a:lnTo>
                <a:lnTo>
                  <a:pt x="1290019" y="1294422"/>
                </a:lnTo>
                <a:lnTo>
                  <a:pt x="1286841" y="1303312"/>
                </a:lnTo>
                <a:lnTo>
                  <a:pt x="1283344" y="1312202"/>
                </a:lnTo>
                <a:lnTo>
                  <a:pt x="1278576" y="1320775"/>
                </a:lnTo>
                <a:lnTo>
                  <a:pt x="1273808" y="1329347"/>
                </a:lnTo>
                <a:lnTo>
                  <a:pt x="1267769" y="1337602"/>
                </a:lnTo>
                <a:lnTo>
                  <a:pt x="1261412" y="1345857"/>
                </a:lnTo>
                <a:lnTo>
                  <a:pt x="1254737" y="1353795"/>
                </a:lnTo>
                <a:lnTo>
                  <a:pt x="1247426" y="1361732"/>
                </a:lnTo>
                <a:lnTo>
                  <a:pt x="1239162" y="1369670"/>
                </a:lnTo>
                <a:lnTo>
                  <a:pt x="1230580" y="1376655"/>
                </a:lnTo>
                <a:lnTo>
                  <a:pt x="1221362" y="1384275"/>
                </a:lnTo>
                <a:lnTo>
                  <a:pt x="1214051" y="1389672"/>
                </a:lnTo>
                <a:lnTo>
                  <a:pt x="1206422" y="1394435"/>
                </a:lnTo>
                <a:lnTo>
                  <a:pt x="1198476" y="1399515"/>
                </a:lnTo>
                <a:lnTo>
                  <a:pt x="1190211" y="1403960"/>
                </a:lnTo>
                <a:lnTo>
                  <a:pt x="1181311" y="1408087"/>
                </a:lnTo>
                <a:lnTo>
                  <a:pt x="1172411" y="1411897"/>
                </a:lnTo>
                <a:lnTo>
                  <a:pt x="1163193" y="1416025"/>
                </a:lnTo>
                <a:lnTo>
                  <a:pt x="1153340" y="1419517"/>
                </a:lnTo>
                <a:lnTo>
                  <a:pt x="1143486" y="1422692"/>
                </a:lnTo>
                <a:lnTo>
                  <a:pt x="1132997" y="1425867"/>
                </a:lnTo>
                <a:lnTo>
                  <a:pt x="1122189" y="1428407"/>
                </a:lnTo>
                <a:lnTo>
                  <a:pt x="1111064" y="1431265"/>
                </a:lnTo>
                <a:lnTo>
                  <a:pt x="1099621" y="1433487"/>
                </a:lnTo>
                <a:lnTo>
                  <a:pt x="1087860" y="1435392"/>
                </a:lnTo>
                <a:lnTo>
                  <a:pt x="1075782" y="1436980"/>
                </a:lnTo>
                <a:lnTo>
                  <a:pt x="1063385" y="1438567"/>
                </a:lnTo>
                <a:close/>
                <a:moveTo>
                  <a:pt x="880616" y="505752"/>
                </a:moveTo>
                <a:lnTo>
                  <a:pt x="880616" y="814362"/>
                </a:lnTo>
                <a:lnTo>
                  <a:pt x="847241" y="805789"/>
                </a:lnTo>
                <a:lnTo>
                  <a:pt x="820223" y="798804"/>
                </a:lnTo>
                <a:lnTo>
                  <a:pt x="799879" y="793089"/>
                </a:lnTo>
                <a:lnTo>
                  <a:pt x="785894" y="788327"/>
                </a:lnTo>
                <a:lnTo>
                  <a:pt x="771590" y="782929"/>
                </a:lnTo>
                <a:lnTo>
                  <a:pt x="757922" y="776897"/>
                </a:lnTo>
                <a:lnTo>
                  <a:pt x="745843" y="770229"/>
                </a:lnTo>
                <a:lnTo>
                  <a:pt x="739804" y="767054"/>
                </a:lnTo>
                <a:lnTo>
                  <a:pt x="734400" y="763879"/>
                </a:lnTo>
                <a:lnTo>
                  <a:pt x="728679" y="760069"/>
                </a:lnTo>
                <a:lnTo>
                  <a:pt x="723593" y="756577"/>
                </a:lnTo>
                <a:lnTo>
                  <a:pt x="718825" y="752767"/>
                </a:lnTo>
                <a:lnTo>
                  <a:pt x="714057" y="749274"/>
                </a:lnTo>
                <a:lnTo>
                  <a:pt x="709925" y="745464"/>
                </a:lnTo>
                <a:lnTo>
                  <a:pt x="705475" y="741337"/>
                </a:lnTo>
                <a:lnTo>
                  <a:pt x="701979" y="737209"/>
                </a:lnTo>
                <a:lnTo>
                  <a:pt x="698164" y="733082"/>
                </a:lnTo>
                <a:lnTo>
                  <a:pt x="694668" y="728954"/>
                </a:lnTo>
                <a:lnTo>
                  <a:pt x="691807" y="724827"/>
                </a:lnTo>
                <a:lnTo>
                  <a:pt x="688629" y="720699"/>
                </a:lnTo>
                <a:lnTo>
                  <a:pt x="686086" y="716254"/>
                </a:lnTo>
                <a:lnTo>
                  <a:pt x="683543" y="712127"/>
                </a:lnTo>
                <a:lnTo>
                  <a:pt x="681000" y="707682"/>
                </a:lnTo>
                <a:lnTo>
                  <a:pt x="679093" y="703237"/>
                </a:lnTo>
                <a:lnTo>
                  <a:pt x="677186" y="698474"/>
                </a:lnTo>
                <a:lnTo>
                  <a:pt x="675596" y="694347"/>
                </a:lnTo>
                <a:lnTo>
                  <a:pt x="674325" y="689584"/>
                </a:lnTo>
                <a:lnTo>
                  <a:pt x="673053" y="684822"/>
                </a:lnTo>
                <a:lnTo>
                  <a:pt x="671782" y="680059"/>
                </a:lnTo>
                <a:lnTo>
                  <a:pt x="671146" y="675297"/>
                </a:lnTo>
                <a:lnTo>
                  <a:pt x="670511" y="670217"/>
                </a:lnTo>
                <a:lnTo>
                  <a:pt x="670193" y="665137"/>
                </a:lnTo>
                <a:lnTo>
                  <a:pt x="670193" y="660374"/>
                </a:lnTo>
                <a:lnTo>
                  <a:pt x="670511" y="652437"/>
                </a:lnTo>
                <a:lnTo>
                  <a:pt x="671146" y="644499"/>
                </a:lnTo>
                <a:lnTo>
                  <a:pt x="672736" y="636879"/>
                </a:lnTo>
                <a:lnTo>
                  <a:pt x="674643" y="629259"/>
                </a:lnTo>
                <a:lnTo>
                  <a:pt x="676868" y="622274"/>
                </a:lnTo>
                <a:lnTo>
                  <a:pt x="679728" y="614972"/>
                </a:lnTo>
                <a:lnTo>
                  <a:pt x="683225" y="607669"/>
                </a:lnTo>
                <a:lnTo>
                  <a:pt x="687039" y="600684"/>
                </a:lnTo>
                <a:lnTo>
                  <a:pt x="691807" y="593699"/>
                </a:lnTo>
                <a:lnTo>
                  <a:pt x="696575" y="587349"/>
                </a:lnTo>
                <a:lnTo>
                  <a:pt x="702297" y="580682"/>
                </a:lnTo>
                <a:lnTo>
                  <a:pt x="708336" y="574014"/>
                </a:lnTo>
                <a:lnTo>
                  <a:pt x="714693" y="567664"/>
                </a:lnTo>
                <a:lnTo>
                  <a:pt x="722004" y="561632"/>
                </a:lnTo>
                <a:lnTo>
                  <a:pt x="729632" y="555282"/>
                </a:lnTo>
                <a:lnTo>
                  <a:pt x="737897" y="549249"/>
                </a:lnTo>
                <a:lnTo>
                  <a:pt x="743936" y="545122"/>
                </a:lnTo>
                <a:lnTo>
                  <a:pt x="750293" y="540994"/>
                </a:lnTo>
                <a:lnTo>
                  <a:pt x="757286" y="537502"/>
                </a:lnTo>
                <a:lnTo>
                  <a:pt x="764597" y="533692"/>
                </a:lnTo>
                <a:lnTo>
                  <a:pt x="772544" y="530517"/>
                </a:lnTo>
                <a:lnTo>
                  <a:pt x="780490" y="527342"/>
                </a:lnTo>
                <a:lnTo>
                  <a:pt x="789072" y="524167"/>
                </a:lnTo>
                <a:lnTo>
                  <a:pt x="797654" y="521627"/>
                </a:lnTo>
                <a:lnTo>
                  <a:pt x="806872" y="519087"/>
                </a:lnTo>
                <a:lnTo>
                  <a:pt x="816408" y="516229"/>
                </a:lnTo>
                <a:lnTo>
                  <a:pt x="825944" y="514324"/>
                </a:lnTo>
                <a:lnTo>
                  <a:pt x="836116" y="512102"/>
                </a:lnTo>
                <a:lnTo>
                  <a:pt x="846923" y="510514"/>
                </a:lnTo>
                <a:lnTo>
                  <a:pt x="858048" y="508927"/>
                </a:lnTo>
                <a:lnTo>
                  <a:pt x="869173" y="507022"/>
                </a:lnTo>
                <a:close/>
                <a:moveTo>
                  <a:pt x="880616" y="217144"/>
                </a:moveTo>
                <a:lnTo>
                  <a:pt x="880616" y="333984"/>
                </a:lnTo>
                <a:lnTo>
                  <a:pt x="863451" y="335254"/>
                </a:lnTo>
                <a:lnTo>
                  <a:pt x="846287" y="337159"/>
                </a:lnTo>
                <a:lnTo>
                  <a:pt x="829440" y="339382"/>
                </a:lnTo>
                <a:lnTo>
                  <a:pt x="812912" y="341922"/>
                </a:lnTo>
                <a:lnTo>
                  <a:pt x="796701" y="344779"/>
                </a:lnTo>
                <a:lnTo>
                  <a:pt x="780490" y="347954"/>
                </a:lnTo>
                <a:lnTo>
                  <a:pt x="764279" y="351764"/>
                </a:lnTo>
                <a:lnTo>
                  <a:pt x="748386" y="355892"/>
                </a:lnTo>
                <a:lnTo>
                  <a:pt x="726136" y="362242"/>
                </a:lnTo>
                <a:lnTo>
                  <a:pt x="704839" y="368909"/>
                </a:lnTo>
                <a:lnTo>
                  <a:pt x="684814" y="375894"/>
                </a:lnTo>
                <a:lnTo>
                  <a:pt x="666061" y="383197"/>
                </a:lnTo>
                <a:lnTo>
                  <a:pt x="657160" y="387324"/>
                </a:lnTo>
                <a:lnTo>
                  <a:pt x="648260" y="391134"/>
                </a:lnTo>
                <a:lnTo>
                  <a:pt x="639996" y="395262"/>
                </a:lnTo>
                <a:lnTo>
                  <a:pt x="632050" y="399072"/>
                </a:lnTo>
                <a:lnTo>
                  <a:pt x="624103" y="403517"/>
                </a:lnTo>
                <a:lnTo>
                  <a:pt x="616792" y="407644"/>
                </a:lnTo>
                <a:lnTo>
                  <a:pt x="609481" y="412089"/>
                </a:lnTo>
                <a:lnTo>
                  <a:pt x="602806" y="416534"/>
                </a:lnTo>
                <a:lnTo>
                  <a:pt x="593906" y="422567"/>
                </a:lnTo>
                <a:lnTo>
                  <a:pt x="585642" y="428282"/>
                </a:lnTo>
                <a:lnTo>
                  <a:pt x="577060" y="434632"/>
                </a:lnTo>
                <a:lnTo>
                  <a:pt x="569113" y="440982"/>
                </a:lnTo>
                <a:lnTo>
                  <a:pt x="561167" y="447967"/>
                </a:lnTo>
                <a:lnTo>
                  <a:pt x="553538" y="454317"/>
                </a:lnTo>
                <a:lnTo>
                  <a:pt x="545910" y="461302"/>
                </a:lnTo>
                <a:lnTo>
                  <a:pt x="538917" y="468604"/>
                </a:lnTo>
                <a:lnTo>
                  <a:pt x="532241" y="475907"/>
                </a:lnTo>
                <a:lnTo>
                  <a:pt x="525249" y="483527"/>
                </a:lnTo>
                <a:lnTo>
                  <a:pt x="518891" y="491464"/>
                </a:lnTo>
                <a:lnTo>
                  <a:pt x="512534" y="499402"/>
                </a:lnTo>
                <a:lnTo>
                  <a:pt x="506813" y="507022"/>
                </a:lnTo>
                <a:lnTo>
                  <a:pt x="501091" y="515277"/>
                </a:lnTo>
                <a:lnTo>
                  <a:pt x="495370" y="523849"/>
                </a:lnTo>
                <a:lnTo>
                  <a:pt x="490284" y="532422"/>
                </a:lnTo>
                <a:lnTo>
                  <a:pt x="485198" y="541312"/>
                </a:lnTo>
                <a:lnTo>
                  <a:pt x="480430" y="550202"/>
                </a:lnTo>
                <a:lnTo>
                  <a:pt x="475980" y="559092"/>
                </a:lnTo>
                <a:lnTo>
                  <a:pt x="472166" y="568299"/>
                </a:lnTo>
                <a:lnTo>
                  <a:pt x="468352" y="577507"/>
                </a:lnTo>
                <a:lnTo>
                  <a:pt x="464855" y="586714"/>
                </a:lnTo>
                <a:lnTo>
                  <a:pt x="461994" y="596239"/>
                </a:lnTo>
                <a:lnTo>
                  <a:pt x="459134" y="605764"/>
                </a:lnTo>
                <a:lnTo>
                  <a:pt x="456591" y="615289"/>
                </a:lnTo>
                <a:lnTo>
                  <a:pt x="454684" y="624814"/>
                </a:lnTo>
                <a:lnTo>
                  <a:pt x="453094" y="634657"/>
                </a:lnTo>
                <a:lnTo>
                  <a:pt x="451187" y="644182"/>
                </a:lnTo>
                <a:lnTo>
                  <a:pt x="450234" y="654024"/>
                </a:lnTo>
                <a:lnTo>
                  <a:pt x="449280" y="664184"/>
                </a:lnTo>
                <a:lnTo>
                  <a:pt x="448962" y="674344"/>
                </a:lnTo>
                <a:lnTo>
                  <a:pt x="448644" y="684822"/>
                </a:lnTo>
                <a:lnTo>
                  <a:pt x="448962" y="695934"/>
                </a:lnTo>
                <a:lnTo>
                  <a:pt x="449598" y="706729"/>
                </a:lnTo>
                <a:lnTo>
                  <a:pt x="450552" y="717842"/>
                </a:lnTo>
                <a:lnTo>
                  <a:pt x="452141" y="728637"/>
                </a:lnTo>
                <a:lnTo>
                  <a:pt x="453730" y="739432"/>
                </a:lnTo>
                <a:lnTo>
                  <a:pt x="455955" y="749909"/>
                </a:lnTo>
                <a:lnTo>
                  <a:pt x="458180" y="760387"/>
                </a:lnTo>
                <a:lnTo>
                  <a:pt x="461359" y="770547"/>
                </a:lnTo>
                <a:lnTo>
                  <a:pt x="464537" y="781024"/>
                </a:lnTo>
                <a:lnTo>
                  <a:pt x="468352" y="791184"/>
                </a:lnTo>
                <a:lnTo>
                  <a:pt x="472484" y="801027"/>
                </a:lnTo>
                <a:lnTo>
                  <a:pt x="476934" y="810869"/>
                </a:lnTo>
                <a:lnTo>
                  <a:pt x="482020" y="820712"/>
                </a:lnTo>
                <a:lnTo>
                  <a:pt x="487423" y="830237"/>
                </a:lnTo>
                <a:lnTo>
                  <a:pt x="492827" y="839762"/>
                </a:lnTo>
                <a:lnTo>
                  <a:pt x="498866" y="848969"/>
                </a:lnTo>
                <a:lnTo>
                  <a:pt x="505541" y="858177"/>
                </a:lnTo>
                <a:lnTo>
                  <a:pt x="512216" y="867067"/>
                </a:lnTo>
                <a:lnTo>
                  <a:pt x="519527" y="875957"/>
                </a:lnTo>
                <a:lnTo>
                  <a:pt x="527156" y="884212"/>
                </a:lnTo>
                <a:lnTo>
                  <a:pt x="535102" y="892467"/>
                </a:lnTo>
                <a:lnTo>
                  <a:pt x="543367" y="900404"/>
                </a:lnTo>
                <a:lnTo>
                  <a:pt x="551949" y="908024"/>
                </a:lnTo>
                <a:lnTo>
                  <a:pt x="561167" y="915644"/>
                </a:lnTo>
                <a:lnTo>
                  <a:pt x="570385" y="922947"/>
                </a:lnTo>
                <a:lnTo>
                  <a:pt x="580238" y="929932"/>
                </a:lnTo>
                <a:lnTo>
                  <a:pt x="590410" y="936282"/>
                </a:lnTo>
                <a:lnTo>
                  <a:pt x="600899" y="942632"/>
                </a:lnTo>
                <a:lnTo>
                  <a:pt x="611706" y="948982"/>
                </a:lnTo>
                <a:lnTo>
                  <a:pt x="623149" y="954697"/>
                </a:lnTo>
                <a:lnTo>
                  <a:pt x="634592" y="960412"/>
                </a:lnTo>
                <a:lnTo>
                  <a:pt x="646671" y="966127"/>
                </a:lnTo>
                <a:lnTo>
                  <a:pt x="666378" y="974064"/>
                </a:lnTo>
                <a:lnTo>
                  <a:pt x="688629" y="982637"/>
                </a:lnTo>
                <a:lnTo>
                  <a:pt x="713739" y="991209"/>
                </a:lnTo>
                <a:lnTo>
                  <a:pt x="741711" y="1000099"/>
                </a:lnTo>
                <a:lnTo>
                  <a:pt x="772544" y="1009307"/>
                </a:lnTo>
                <a:lnTo>
                  <a:pt x="805919" y="1018514"/>
                </a:lnTo>
                <a:lnTo>
                  <a:pt x="841837" y="1028357"/>
                </a:lnTo>
                <a:lnTo>
                  <a:pt x="880616" y="1038199"/>
                </a:lnTo>
                <a:lnTo>
                  <a:pt x="880616" y="1433487"/>
                </a:lnTo>
                <a:lnTo>
                  <a:pt x="870444" y="1431582"/>
                </a:lnTo>
                <a:lnTo>
                  <a:pt x="860591" y="1429042"/>
                </a:lnTo>
                <a:lnTo>
                  <a:pt x="850737" y="1426820"/>
                </a:lnTo>
                <a:lnTo>
                  <a:pt x="841519" y="1424280"/>
                </a:lnTo>
                <a:lnTo>
                  <a:pt x="831983" y="1421422"/>
                </a:lnTo>
                <a:lnTo>
                  <a:pt x="823083" y="1418247"/>
                </a:lnTo>
                <a:lnTo>
                  <a:pt x="814183" y="1415072"/>
                </a:lnTo>
                <a:lnTo>
                  <a:pt x="805283" y="1411580"/>
                </a:lnTo>
                <a:lnTo>
                  <a:pt x="796701" y="1408087"/>
                </a:lnTo>
                <a:lnTo>
                  <a:pt x="788437" y="1404277"/>
                </a:lnTo>
                <a:lnTo>
                  <a:pt x="780490" y="1400150"/>
                </a:lnTo>
                <a:lnTo>
                  <a:pt x="772544" y="1396022"/>
                </a:lnTo>
                <a:lnTo>
                  <a:pt x="764915" y="1391260"/>
                </a:lnTo>
                <a:lnTo>
                  <a:pt x="757604" y="1386815"/>
                </a:lnTo>
                <a:lnTo>
                  <a:pt x="750293" y="1381735"/>
                </a:lnTo>
                <a:lnTo>
                  <a:pt x="743618" y="1376655"/>
                </a:lnTo>
                <a:lnTo>
                  <a:pt x="732811" y="1368082"/>
                </a:lnTo>
                <a:lnTo>
                  <a:pt x="722640" y="1359192"/>
                </a:lnTo>
                <a:lnTo>
                  <a:pt x="713104" y="1349985"/>
                </a:lnTo>
                <a:lnTo>
                  <a:pt x="704204" y="1340142"/>
                </a:lnTo>
                <a:lnTo>
                  <a:pt x="695621" y="1329982"/>
                </a:lnTo>
                <a:lnTo>
                  <a:pt x="687675" y="1319187"/>
                </a:lnTo>
                <a:lnTo>
                  <a:pt x="680046" y="1308075"/>
                </a:lnTo>
                <a:lnTo>
                  <a:pt x="673371" y="1296327"/>
                </a:lnTo>
                <a:lnTo>
                  <a:pt x="667014" y="1284262"/>
                </a:lnTo>
                <a:lnTo>
                  <a:pt x="660975" y="1271562"/>
                </a:lnTo>
                <a:lnTo>
                  <a:pt x="655889" y="1258862"/>
                </a:lnTo>
                <a:lnTo>
                  <a:pt x="651121" y="1245209"/>
                </a:lnTo>
                <a:lnTo>
                  <a:pt x="646989" y="1231557"/>
                </a:lnTo>
                <a:lnTo>
                  <a:pt x="642857" y="1217269"/>
                </a:lnTo>
                <a:lnTo>
                  <a:pt x="639996" y="1202664"/>
                </a:lnTo>
                <a:lnTo>
                  <a:pt x="637453" y="1187424"/>
                </a:lnTo>
                <a:lnTo>
                  <a:pt x="410819" y="1219492"/>
                </a:lnTo>
                <a:lnTo>
                  <a:pt x="413044" y="1231557"/>
                </a:lnTo>
                <a:lnTo>
                  <a:pt x="415587" y="1243304"/>
                </a:lnTo>
                <a:lnTo>
                  <a:pt x="418766" y="1255370"/>
                </a:lnTo>
                <a:lnTo>
                  <a:pt x="421626" y="1266800"/>
                </a:lnTo>
                <a:lnTo>
                  <a:pt x="424805" y="1278230"/>
                </a:lnTo>
                <a:lnTo>
                  <a:pt x="428619" y="1289660"/>
                </a:lnTo>
                <a:lnTo>
                  <a:pt x="432116" y="1300455"/>
                </a:lnTo>
                <a:lnTo>
                  <a:pt x="435930" y="1311250"/>
                </a:lnTo>
                <a:lnTo>
                  <a:pt x="440062" y="1321727"/>
                </a:lnTo>
                <a:lnTo>
                  <a:pt x="444512" y="1332205"/>
                </a:lnTo>
                <a:lnTo>
                  <a:pt x="448644" y="1342682"/>
                </a:lnTo>
                <a:lnTo>
                  <a:pt x="453412" y="1352525"/>
                </a:lnTo>
                <a:lnTo>
                  <a:pt x="458180" y="1362367"/>
                </a:lnTo>
                <a:lnTo>
                  <a:pt x="463266" y="1372210"/>
                </a:lnTo>
                <a:lnTo>
                  <a:pt x="468352" y="1381735"/>
                </a:lnTo>
                <a:lnTo>
                  <a:pt x="473755" y="1390942"/>
                </a:lnTo>
                <a:lnTo>
                  <a:pt x="479477" y="1399832"/>
                </a:lnTo>
                <a:lnTo>
                  <a:pt x="485198" y="1409040"/>
                </a:lnTo>
                <a:lnTo>
                  <a:pt x="491238" y="1417612"/>
                </a:lnTo>
                <a:lnTo>
                  <a:pt x="497595" y="1426185"/>
                </a:lnTo>
                <a:lnTo>
                  <a:pt x="503634" y="1434757"/>
                </a:lnTo>
                <a:lnTo>
                  <a:pt x="510309" y="1442695"/>
                </a:lnTo>
                <a:lnTo>
                  <a:pt x="517302" y="1450950"/>
                </a:lnTo>
                <a:lnTo>
                  <a:pt x="524295" y="1458570"/>
                </a:lnTo>
                <a:lnTo>
                  <a:pt x="531288" y="1466190"/>
                </a:lnTo>
                <a:lnTo>
                  <a:pt x="538599" y="1473492"/>
                </a:lnTo>
                <a:lnTo>
                  <a:pt x="546227" y="1480795"/>
                </a:lnTo>
                <a:lnTo>
                  <a:pt x="553856" y="1487780"/>
                </a:lnTo>
                <a:lnTo>
                  <a:pt x="561802" y="1494765"/>
                </a:lnTo>
                <a:lnTo>
                  <a:pt x="570067" y="1501750"/>
                </a:lnTo>
                <a:lnTo>
                  <a:pt x="578331" y="1507782"/>
                </a:lnTo>
                <a:lnTo>
                  <a:pt x="586913" y="1514132"/>
                </a:lnTo>
                <a:lnTo>
                  <a:pt x="600581" y="1523657"/>
                </a:lnTo>
                <a:lnTo>
                  <a:pt x="615203" y="1532865"/>
                </a:lnTo>
                <a:lnTo>
                  <a:pt x="630142" y="1541437"/>
                </a:lnTo>
                <a:lnTo>
                  <a:pt x="645717" y="1549375"/>
                </a:lnTo>
                <a:lnTo>
                  <a:pt x="661928" y="1556995"/>
                </a:lnTo>
                <a:lnTo>
                  <a:pt x="678775" y="1563980"/>
                </a:lnTo>
                <a:lnTo>
                  <a:pt x="696257" y="1570647"/>
                </a:lnTo>
                <a:lnTo>
                  <a:pt x="714375" y="1576680"/>
                </a:lnTo>
                <a:lnTo>
                  <a:pt x="733129" y="1582395"/>
                </a:lnTo>
                <a:lnTo>
                  <a:pt x="752518" y="1587475"/>
                </a:lnTo>
                <a:lnTo>
                  <a:pt x="772544" y="1592237"/>
                </a:lnTo>
                <a:lnTo>
                  <a:pt x="792887" y="1596365"/>
                </a:lnTo>
                <a:lnTo>
                  <a:pt x="814183" y="1600175"/>
                </a:lnTo>
                <a:lnTo>
                  <a:pt x="835480" y="1603350"/>
                </a:lnTo>
                <a:lnTo>
                  <a:pt x="858048" y="1606525"/>
                </a:lnTo>
                <a:lnTo>
                  <a:pt x="880616" y="1608747"/>
                </a:lnTo>
                <a:lnTo>
                  <a:pt x="880616" y="1726857"/>
                </a:lnTo>
                <a:lnTo>
                  <a:pt x="1063385" y="1726857"/>
                </a:lnTo>
                <a:lnTo>
                  <a:pt x="1063385" y="1610652"/>
                </a:lnTo>
                <a:lnTo>
                  <a:pt x="1077371" y="1609382"/>
                </a:lnTo>
                <a:lnTo>
                  <a:pt x="1091675" y="1607795"/>
                </a:lnTo>
                <a:lnTo>
                  <a:pt x="1105661" y="1606207"/>
                </a:lnTo>
                <a:lnTo>
                  <a:pt x="1119329" y="1603985"/>
                </a:lnTo>
                <a:lnTo>
                  <a:pt x="1133314" y="1602080"/>
                </a:lnTo>
                <a:lnTo>
                  <a:pt x="1146665" y="1599857"/>
                </a:lnTo>
                <a:lnTo>
                  <a:pt x="1160015" y="1597317"/>
                </a:lnTo>
                <a:lnTo>
                  <a:pt x="1173047" y="1594142"/>
                </a:lnTo>
                <a:lnTo>
                  <a:pt x="1186397" y="1591285"/>
                </a:lnTo>
                <a:lnTo>
                  <a:pt x="1199111" y="1587792"/>
                </a:lnTo>
                <a:lnTo>
                  <a:pt x="1212144" y="1584300"/>
                </a:lnTo>
                <a:lnTo>
                  <a:pt x="1224540" y="1580807"/>
                </a:lnTo>
                <a:lnTo>
                  <a:pt x="1236937" y="1576680"/>
                </a:lnTo>
                <a:lnTo>
                  <a:pt x="1249333" y="1572552"/>
                </a:lnTo>
                <a:lnTo>
                  <a:pt x="1261412" y="1567790"/>
                </a:lnTo>
                <a:lnTo>
                  <a:pt x="1273491" y="1563345"/>
                </a:lnTo>
                <a:lnTo>
                  <a:pt x="1288748" y="1556995"/>
                </a:lnTo>
                <a:lnTo>
                  <a:pt x="1304005" y="1550010"/>
                </a:lnTo>
                <a:lnTo>
                  <a:pt x="1318627" y="1543025"/>
                </a:lnTo>
                <a:lnTo>
                  <a:pt x="1332613" y="1535722"/>
                </a:lnTo>
                <a:lnTo>
                  <a:pt x="1346598" y="1528102"/>
                </a:lnTo>
                <a:lnTo>
                  <a:pt x="1359631" y="1519847"/>
                </a:lnTo>
                <a:lnTo>
                  <a:pt x="1372345" y="1511592"/>
                </a:lnTo>
                <a:lnTo>
                  <a:pt x="1384742" y="1502702"/>
                </a:lnTo>
                <a:lnTo>
                  <a:pt x="1396185" y="1493812"/>
                </a:lnTo>
                <a:lnTo>
                  <a:pt x="1407945" y="1484287"/>
                </a:lnTo>
                <a:lnTo>
                  <a:pt x="1418753" y="1474762"/>
                </a:lnTo>
                <a:lnTo>
                  <a:pt x="1429242" y="1464602"/>
                </a:lnTo>
                <a:lnTo>
                  <a:pt x="1439096" y="1454125"/>
                </a:lnTo>
                <a:lnTo>
                  <a:pt x="1448631" y="1443647"/>
                </a:lnTo>
                <a:lnTo>
                  <a:pt x="1457531" y="1432535"/>
                </a:lnTo>
                <a:lnTo>
                  <a:pt x="1466114" y="1421422"/>
                </a:lnTo>
                <a:lnTo>
                  <a:pt x="1474378" y="1409675"/>
                </a:lnTo>
                <a:lnTo>
                  <a:pt x="1482007" y="1398245"/>
                </a:lnTo>
                <a:lnTo>
                  <a:pt x="1489000" y="1386497"/>
                </a:lnTo>
                <a:lnTo>
                  <a:pt x="1495675" y="1374432"/>
                </a:lnTo>
                <a:lnTo>
                  <a:pt x="1501396" y="1362685"/>
                </a:lnTo>
                <a:lnTo>
                  <a:pt x="1507118" y="1350620"/>
                </a:lnTo>
                <a:lnTo>
                  <a:pt x="1512203" y="1338555"/>
                </a:lnTo>
                <a:lnTo>
                  <a:pt x="1516335" y="1326490"/>
                </a:lnTo>
                <a:lnTo>
                  <a:pt x="1520468" y="1314107"/>
                </a:lnTo>
                <a:lnTo>
                  <a:pt x="1523964" y="1301725"/>
                </a:lnTo>
                <a:lnTo>
                  <a:pt x="1526507" y="1289025"/>
                </a:lnTo>
                <a:lnTo>
                  <a:pt x="1528732" y="1276642"/>
                </a:lnTo>
                <a:lnTo>
                  <a:pt x="1530957" y="1263942"/>
                </a:lnTo>
                <a:lnTo>
                  <a:pt x="1532228" y="1251242"/>
                </a:lnTo>
                <a:lnTo>
                  <a:pt x="1532864" y="1238542"/>
                </a:lnTo>
                <a:lnTo>
                  <a:pt x="1533182" y="1225207"/>
                </a:lnTo>
                <a:lnTo>
                  <a:pt x="1533182" y="1212189"/>
                </a:lnTo>
                <a:lnTo>
                  <a:pt x="1532546" y="1199172"/>
                </a:lnTo>
                <a:lnTo>
                  <a:pt x="1531275" y="1186789"/>
                </a:lnTo>
                <a:lnTo>
                  <a:pt x="1530003" y="1174407"/>
                </a:lnTo>
                <a:lnTo>
                  <a:pt x="1527778" y="1162342"/>
                </a:lnTo>
                <a:lnTo>
                  <a:pt x="1525553" y="1150594"/>
                </a:lnTo>
                <a:lnTo>
                  <a:pt x="1522693" y="1138847"/>
                </a:lnTo>
                <a:lnTo>
                  <a:pt x="1519514" y="1127734"/>
                </a:lnTo>
                <a:lnTo>
                  <a:pt x="1516018" y="1116939"/>
                </a:lnTo>
                <a:lnTo>
                  <a:pt x="1511885" y="1106144"/>
                </a:lnTo>
                <a:lnTo>
                  <a:pt x="1507435" y="1095349"/>
                </a:lnTo>
                <a:lnTo>
                  <a:pt x="1502350" y="1085189"/>
                </a:lnTo>
                <a:lnTo>
                  <a:pt x="1496946" y="1075347"/>
                </a:lnTo>
                <a:lnTo>
                  <a:pt x="1491225" y="1065822"/>
                </a:lnTo>
                <a:lnTo>
                  <a:pt x="1485185" y="1056614"/>
                </a:lnTo>
                <a:lnTo>
                  <a:pt x="1478510" y="1047407"/>
                </a:lnTo>
                <a:lnTo>
                  <a:pt x="1471517" y="1038517"/>
                </a:lnTo>
                <a:lnTo>
                  <a:pt x="1463889" y="1029944"/>
                </a:lnTo>
                <a:lnTo>
                  <a:pt x="1456260" y="1021689"/>
                </a:lnTo>
                <a:lnTo>
                  <a:pt x="1448314" y="1013752"/>
                </a:lnTo>
                <a:lnTo>
                  <a:pt x="1440049" y="1005814"/>
                </a:lnTo>
                <a:lnTo>
                  <a:pt x="1431467" y="998512"/>
                </a:lnTo>
                <a:lnTo>
                  <a:pt x="1422567" y="991527"/>
                </a:lnTo>
                <a:lnTo>
                  <a:pt x="1413349" y="984542"/>
                </a:lnTo>
                <a:lnTo>
                  <a:pt x="1403813" y="977557"/>
                </a:lnTo>
                <a:lnTo>
                  <a:pt x="1393959" y="971207"/>
                </a:lnTo>
                <a:lnTo>
                  <a:pt x="1383788" y="965174"/>
                </a:lnTo>
                <a:lnTo>
                  <a:pt x="1373299" y="959142"/>
                </a:lnTo>
                <a:lnTo>
                  <a:pt x="1362491" y="953427"/>
                </a:lnTo>
                <a:lnTo>
                  <a:pt x="1351048" y="948347"/>
                </a:lnTo>
                <a:lnTo>
                  <a:pt x="1339605" y="942949"/>
                </a:lnTo>
                <a:lnTo>
                  <a:pt x="1327845" y="937869"/>
                </a:lnTo>
                <a:lnTo>
                  <a:pt x="1305912" y="930249"/>
                </a:lnTo>
                <a:lnTo>
                  <a:pt x="1280801" y="921677"/>
                </a:lnTo>
                <a:lnTo>
                  <a:pt x="1252512" y="912469"/>
                </a:lnTo>
                <a:lnTo>
                  <a:pt x="1221362" y="902627"/>
                </a:lnTo>
                <a:lnTo>
                  <a:pt x="1186397" y="892784"/>
                </a:lnTo>
                <a:lnTo>
                  <a:pt x="1148572" y="882307"/>
                </a:lnTo>
                <a:lnTo>
                  <a:pt x="1107568" y="871512"/>
                </a:lnTo>
                <a:lnTo>
                  <a:pt x="1063385" y="860399"/>
                </a:lnTo>
                <a:lnTo>
                  <a:pt x="1063385" y="511149"/>
                </a:lnTo>
                <a:lnTo>
                  <a:pt x="1078960" y="514642"/>
                </a:lnTo>
                <a:lnTo>
                  <a:pt x="1093582" y="518769"/>
                </a:lnTo>
                <a:lnTo>
                  <a:pt x="1108204" y="523214"/>
                </a:lnTo>
                <a:lnTo>
                  <a:pt x="1121554" y="528612"/>
                </a:lnTo>
                <a:lnTo>
                  <a:pt x="1128229" y="531469"/>
                </a:lnTo>
                <a:lnTo>
                  <a:pt x="1134904" y="534644"/>
                </a:lnTo>
                <a:lnTo>
                  <a:pt x="1141261" y="537502"/>
                </a:lnTo>
                <a:lnTo>
                  <a:pt x="1146982" y="540677"/>
                </a:lnTo>
                <a:lnTo>
                  <a:pt x="1153022" y="544169"/>
                </a:lnTo>
                <a:lnTo>
                  <a:pt x="1159061" y="547662"/>
                </a:lnTo>
                <a:lnTo>
                  <a:pt x="1164465" y="551154"/>
                </a:lnTo>
                <a:lnTo>
                  <a:pt x="1169868" y="555282"/>
                </a:lnTo>
                <a:lnTo>
                  <a:pt x="1178768" y="561949"/>
                </a:lnTo>
                <a:lnTo>
                  <a:pt x="1187351" y="568934"/>
                </a:lnTo>
                <a:lnTo>
                  <a:pt x="1195297" y="576554"/>
                </a:lnTo>
                <a:lnTo>
                  <a:pt x="1202926" y="584174"/>
                </a:lnTo>
                <a:lnTo>
                  <a:pt x="1209919" y="592429"/>
                </a:lnTo>
                <a:lnTo>
                  <a:pt x="1216594" y="601002"/>
                </a:lnTo>
                <a:lnTo>
                  <a:pt x="1222633" y="609574"/>
                </a:lnTo>
                <a:lnTo>
                  <a:pt x="1228355" y="618782"/>
                </a:lnTo>
                <a:lnTo>
                  <a:pt x="1233758" y="627989"/>
                </a:lnTo>
                <a:lnTo>
                  <a:pt x="1238844" y="637832"/>
                </a:lnTo>
                <a:lnTo>
                  <a:pt x="1242976" y="647674"/>
                </a:lnTo>
                <a:lnTo>
                  <a:pt x="1247108" y="658469"/>
                </a:lnTo>
                <a:lnTo>
                  <a:pt x="1250287" y="668947"/>
                </a:lnTo>
                <a:lnTo>
                  <a:pt x="1253465" y="680059"/>
                </a:lnTo>
                <a:lnTo>
                  <a:pt x="1256326" y="691172"/>
                </a:lnTo>
                <a:lnTo>
                  <a:pt x="1258233" y="702919"/>
                </a:lnTo>
                <a:lnTo>
                  <a:pt x="1482324" y="675297"/>
                </a:lnTo>
                <a:lnTo>
                  <a:pt x="1479464" y="660692"/>
                </a:lnTo>
                <a:lnTo>
                  <a:pt x="1475967" y="646087"/>
                </a:lnTo>
                <a:lnTo>
                  <a:pt x="1472789" y="632434"/>
                </a:lnTo>
                <a:lnTo>
                  <a:pt x="1469292" y="618782"/>
                </a:lnTo>
                <a:lnTo>
                  <a:pt x="1465160" y="605764"/>
                </a:lnTo>
                <a:lnTo>
                  <a:pt x="1461028" y="592747"/>
                </a:lnTo>
                <a:lnTo>
                  <a:pt x="1456260" y="580364"/>
                </a:lnTo>
                <a:lnTo>
                  <a:pt x="1451810" y="568299"/>
                </a:lnTo>
                <a:lnTo>
                  <a:pt x="1446406" y="556552"/>
                </a:lnTo>
                <a:lnTo>
                  <a:pt x="1441321" y="545439"/>
                </a:lnTo>
                <a:lnTo>
                  <a:pt x="1435599" y="534644"/>
                </a:lnTo>
                <a:lnTo>
                  <a:pt x="1429560" y="523532"/>
                </a:lnTo>
                <a:lnTo>
                  <a:pt x="1423838" y="513689"/>
                </a:lnTo>
                <a:lnTo>
                  <a:pt x="1417163" y="503847"/>
                </a:lnTo>
                <a:lnTo>
                  <a:pt x="1410488" y="494322"/>
                </a:lnTo>
                <a:lnTo>
                  <a:pt x="1403177" y="485432"/>
                </a:lnTo>
                <a:lnTo>
                  <a:pt x="1395867" y="476542"/>
                </a:lnTo>
                <a:lnTo>
                  <a:pt x="1388238" y="467969"/>
                </a:lnTo>
                <a:lnTo>
                  <a:pt x="1379974" y="459714"/>
                </a:lnTo>
                <a:lnTo>
                  <a:pt x="1371074" y="451459"/>
                </a:lnTo>
                <a:lnTo>
                  <a:pt x="1361538" y="443522"/>
                </a:lnTo>
                <a:lnTo>
                  <a:pt x="1351366" y="435902"/>
                </a:lnTo>
                <a:lnTo>
                  <a:pt x="1341195" y="428599"/>
                </a:lnTo>
                <a:lnTo>
                  <a:pt x="1330388" y="421614"/>
                </a:lnTo>
                <a:lnTo>
                  <a:pt x="1319262" y="414629"/>
                </a:lnTo>
                <a:lnTo>
                  <a:pt x="1307184" y="407962"/>
                </a:lnTo>
                <a:lnTo>
                  <a:pt x="1294787" y="401294"/>
                </a:lnTo>
                <a:lnTo>
                  <a:pt x="1282073" y="395262"/>
                </a:lnTo>
                <a:lnTo>
                  <a:pt x="1268723" y="389229"/>
                </a:lnTo>
                <a:lnTo>
                  <a:pt x="1254737" y="383197"/>
                </a:lnTo>
                <a:lnTo>
                  <a:pt x="1240751" y="378117"/>
                </a:lnTo>
                <a:lnTo>
                  <a:pt x="1225812" y="372402"/>
                </a:lnTo>
                <a:lnTo>
                  <a:pt x="1207058" y="366369"/>
                </a:lnTo>
                <a:lnTo>
                  <a:pt x="1187986" y="360972"/>
                </a:lnTo>
                <a:lnTo>
                  <a:pt x="1168279" y="355574"/>
                </a:lnTo>
                <a:lnTo>
                  <a:pt x="1147936" y="351129"/>
                </a:lnTo>
                <a:lnTo>
                  <a:pt x="1127593" y="346684"/>
                </a:lnTo>
                <a:lnTo>
                  <a:pt x="1106614" y="343192"/>
                </a:lnTo>
                <a:lnTo>
                  <a:pt x="1085000" y="339699"/>
                </a:lnTo>
                <a:lnTo>
                  <a:pt x="1063385" y="337159"/>
                </a:lnTo>
                <a:lnTo>
                  <a:pt x="1063385" y="217144"/>
                </a:lnTo>
                <a:close/>
                <a:moveTo>
                  <a:pt x="972000" y="0"/>
                </a:moveTo>
                <a:cubicBezTo>
                  <a:pt x="1508821" y="0"/>
                  <a:pt x="1944000" y="435179"/>
                  <a:pt x="1944000" y="972000"/>
                </a:cubicBezTo>
                <a:cubicBezTo>
                  <a:pt x="1944000" y="1508821"/>
                  <a:pt x="1508821" y="1944000"/>
                  <a:pt x="972000" y="1944000"/>
                </a:cubicBezTo>
                <a:cubicBezTo>
                  <a:pt x="435179" y="1944000"/>
                  <a:pt x="0" y="1508821"/>
                  <a:pt x="0" y="972000"/>
                </a:cubicBezTo>
                <a:cubicBezTo>
                  <a:pt x="0" y="435179"/>
                  <a:pt x="435179" y="0"/>
                  <a:pt x="972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a typeface="微软雅黑"/>
            </a:endParaRPr>
          </a:p>
        </p:txBody>
      </p:sp>
      <p:sp>
        <p:nvSpPr>
          <p:cNvPr id="63" name="KSO_Shape"/>
          <p:cNvSpPr>
            <a:spLocks/>
          </p:cNvSpPr>
          <p:nvPr/>
        </p:nvSpPr>
        <p:spPr bwMode="auto">
          <a:xfrm>
            <a:off x="282590" y="4314472"/>
            <a:ext cx="296446" cy="345510"/>
          </a:xfrm>
          <a:custGeom>
            <a:avLst/>
            <a:gdLst>
              <a:gd name="T0" fmla="*/ 838518 w 3856038"/>
              <a:gd name="T1" fmla="*/ 3035936 h 3319463"/>
              <a:gd name="T2" fmla="*/ 807086 w 3856038"/>
              <a:gd name="T3" fmla="*/ 3078481 h 3319463"/>
              <a:gd name="T4" fmla="*/ 345758 w 3856038"/>
              <a:gd name="T5" fmla="*/ 3083244 h 3319463"/>
              <a:gd name="T6" fmla="*/ 306705 w 3856038"/>
              <a:gd name="T7" fmla="*/ 3047684 h 3319463"/>
              <a:gd name="T8" fmla="*/ 1938189 w 3856038"/>
              <a:gd name="T9" fmla="*/ 1874411 h 3319463"/>
              <a:gd name="T10" fmla="*/ 2032113 w 3856038"/>
              <a:gd name="T11" fmla="*/ 1927728 h 3319463"/>
              <a:gd name="T12" fmla="*/ 2127625 w 3856038"/>
              <a:gd name="T13" fmla="*/ 1936931 h 3319463"/>
              <a:gd name="T14" fmla="*/ 2209174 w 3856038"/>
              <a:gd name="T15" fmla="*/ 1913446 h 3319463"/>
              <a:gd name="T16" fmla="*/ 2208222 w 3856038"/>
              <a:gd name="T17" fmla="*/ 3063251 h 3319463"/>
              <a:gd name="T18" fmla="*/ 2159673 w 3856038"/>
              <a:gd name="T19" fmla="*/ 3086101 h 3319463"/>
              <a:gd name="T20" fmla="*/ 1703060 w 3856038"/>
              <a:gd name="T21" fmla="*/ 3067694 h 3319463"/>
              <a:gd name="T22" fmla="*/ 1684338 w 3856038"/>
              <a:gd name="T23" fmla="*/ 1620838 h 3319463"/>
              <a:gd name="T24" fmla="*/ 1517659 w 3856038"/>
              <a:gd name="T25" fmla="*/ 3063249 h 3319463"/>
              <a:gd name="T26" fmla="*/ 1469110 w 3856038"/>
              <a:gd name="T27" fmla="*/ 3086100 h 3319463"/>
              <a:gd name="T28" fmla="*/ 1012179 w 3856038"/>
              <a:gd name="T29" fmla="*/ 3067693 h 3319463"/>
              <a:gd name="T30" fmla="*/ 993775 w 3856038"/>
              <a:gd name="T31" fmla="*/ 2030516 h 3319463"/>
              <a:gd name="T32" fmla="*/ 2903512 w 3856038"/>
              <a:gd name="T33" fmla="*/ 3058483 h 3319463"/>
              <a:gd name="T34" fmla="*/ 2858002 w 3856038"/>
              <a:gd name="T35" fmla="*/ 3085784 h 3319463"/>
              <a:gd name="T36" fmla="*/ 2397814 w 3856038"/>
              <a:gd name="T37" fmla="*/ 3071816 h 3319463"/>
              <a:gd name="T38" fmla="*/ 2374900 w 3856038"/>
              <a:gd name="T39" fmla="*/ 3023247 h 3319463"/>
              <a:gd name="T40" fmla="*/ 3393565 w 3856038"/>
              <a:gd name="T41" fmla="*/ 829618 h 3319463"/>
              <a:gd name="T42" fmla="*/ 3441797 w 3856038"/>
              <a:gd name="T43" fmla="*/ 916284 h 3319463"/>
              <a:gd name="T44" fmla="*/ 3518904 w 3856038"/>
              <a:gd name="T45" fmla="*/ 976601 h 3319463"/>
              <a:gd name="T46" fmla="*/ 3605213 w 3856038"/>
              <a:gd name="T47" fmla="*/ 3023244 h 3319463"/>
              <a:gd name="T48" fmla="*/ 3582367 w 3856038"/>
              <a:gd name="T49" fmla="*/ 3071815 h 3319463"/>
              <a:gd name="T50" fmla="*/ 3123532 w 3856038"/>
              <a:gd name="T51" fmla="*/ 3085783 h 3319463"/>
              <a:gd name="T52" fmla="*/ 3077839 w 3856038"/>
              <a:gd name="T53" fmla="*/ 3058481 h 3319463"/>
              <a:gd name="T54" fmla="*/ 3032368 w 3856038"/>
              <a:gd name="T55" fmla="*/ 0 h 3319463"/>
              <a:gd name="T56" fmla="*/ 3669057 w 3856038"/>
              <a:gd name="T57" fmla="*/ 6984 h 3319463"/>
              <a:gd name="T58" fmla="*/ 3714445 w 3856038"/>
              <a:gd name="T59" fmla="*/ 35552 h 3319463"/>
              <a:gd name="T60" fmla="*/ 3742692 w 3856038"/>
              <a:gd name="T61" fmla="*/ 80308 h 3319463"/>
              <a:gd name="T62" fmla="*/ 3749358 w 3856038"/>
              <a:gd name="T63" fmla="*/ 717377 h 3319463"/>
              <a:gd name="T64" fmla="*/ 3735075 w 3856038"/>
              <a:gd name="T65" fmla="*/ 769117 h 3319463"/>
              <a:gd name="T66" fmla="*/ 3700797 w 3856038"/>
              <a:gd name="T67" fmla="*/ 808795 h 3319463"/>
              <a:gd name="T68" fmla="*/ 3652870 w 3856038"/>
              <a:gd name="T69" fmla="*/ 830698 h 3319463"/>
              <a:gd name="T70" fmla="*/ 3597644 w 3856038"/>
              <a:gd name="T71" fmla="*/ 829110 h 3319463"/>
              <a:gd name="T72" fmla="*/ 3550670 w 3856038"/>
              <a:gd name="T73" fmla="*/ 804986 h 3319463"/>
              <a:gd name="T74" fmla="*/ 3518296 w 3856038"/>
              <a:gd name="T75" fmla="*/ 764039 h 3319463"/>
              <a:gd name="T76" fmla="*/ 3506552 w 3856038"/>
              <a:gd name="T77" fmla="*/ 711346 h 3319463"/>
              <a:gd name="T78" fmla="*/ 2155095 w 3856038"/>
              <a:gd name="T79" fmla="*/ 1756621 h 3319463"/>
              <a:gd name="T80" fmla="*/ 2103678 w 3856038"/>
              <a:gd name="T81" fmla="*/ 1768049 h 3319463"/>
              <a:gd name="T82" fmla="*/ 2052577 w 3856038"/>
              <a:gd name="T83" fmla="*/ 1756621 h 3319463"/>
              <a:gd name="T84" fmla="*/ 207257 w 3856038"/>
              <a:gd name="T85" fmla="*/ 2594619 h 3319463"/>
              <a:gd name="T86" fmla="*/ 161553 w 3856038"/>
              <a:gd name="T87" fmla="*/ 2623505 h 3319463"/>
              <a:gd name="T88" fmla="*/ 109818 w 3856038"/>
              <a:gd name="T89" fmla="*/ 2629853 h 3319463"/>
              <a:gd name="T90" fmla="*/ 59670 w 3856038"/>
              <a:gd name="T91" fmla="*/ 2613665 h 3319463"/>
              <a:gd name="T92" fmla="*/ 19996 w 3856038"/>
              <a:gd name="T93" fmla="*/ 2575574 h 3319463"/>
              <a:gd name="T94" fmla="*/ 952 w 3856038"/>
              <a:gd name="T95" fmla="*/ 2526056 h 3319463"/>
              <a:gd name="T96" fmla="*/ 5078 w 3856038"/>
              <a:gd name="T97" fmla="*/ 2473998 h 3319463"/>
              <a:gd name="T98" fmla="*/ 31105 w 3856038"/>
              <a:gd name="T99" fmla="*/ 2427337 h 3319463"/>
              <a:gd name="T100" fmla="*/ 1492697 w 3856038"/>
              <a:gd name="T101" fmla="*/ 975760 h 3319463"/>
              <a:gd name="T102" fmla="*/ 1543797 w 3856038"/>
              <a:gd name="T103" fmla="*/ 964333 h 3319463"/>
              <a:gd name="T104" fmla="*/ 1595215 w 3856038"/>
              <a:gd name="T105" fmla="*/ 975760 h 3319463"/>
              <a:gd name="T106" fmla="*/ 3334526 w 3856038"/>
              <a:gd name="T107" fmla="*/ 243464 h 3319463"/>
              <a:gd name="T108" fmla="*/ 2991107 w 3856038"/>
              <a:gd name="T109" fmla="*/ 233624 h 3319463"/>
              <a:gd name="T110" fmla="*/ 2948576 w 3856038"/>
              <a:gd name="T111" fmla="*/ 203151 h 3319463"/>
              <a:gd name="T112" fmla="*/ 2922550 w 3856038"/>
              <a:gd name="T113" fmla="*/ 157760 h 3319463"/>
              <a:gd name="T114" fmla="*/ 2918424 w 3856038"/>
              <a:gd name="T115" fmla="*/ 102845 h 3319463"/>
              <a:gd name="T116" fmla="*/ 2937468 w 3856038"/>
              <a:gd name="T117" fmla="*/ 53645 h 3319463"/>
              <a:gd name="T118" fmla="*/ 2975555 w 3856038"/>
              <a:gd name="T119" fmla="*/ 17459 h 3319463"/>
              <a:gd name="T120" fmla="*/ 3026338 w 3856038"/>
              <a:gd name="T121" fmla="*/ 318 h 3319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56038" h="3319463">
                <a:moveTo>
                  <a:pt x="50800" y="3187700"/>
                </a:moveTo>
                <a:lnTo>
                  <a:pt x="3856038" y="3187700"/>
                </a:lnTo>
                <a:lnTo>
                  <a:pt x="3856038" y="3319463"/>
                </a:lnTo>
                <a:lnTo>
                  <a:pt x="50800" y="3319463"/>
                </a:lnTo>
                <a:lnTo>
                  <a:pt x="50800" y="3187700"/>
                </a:lnTo>
                <a:close/>
                <a:moveTo>
                  <a:pt x="839788" y="2182813"/>
                </a:moveTo>
                <a:lnTo>
                  <a:pt x="839788" y="3023236"/>
                </a:lnTo>
                <a:lnTo>
                  <a:pt x="839471" y="3029586"/>
                </a:lnTo>
                <a:lnTo>
                  <a:pt x="838518" y="3035936"/>
                </a:lnTo>
                <a:lnTo>
                  <a:pt x="837248" y="3041969"/>
                </a:lnTo>
                <a:lnTo>
                  <a:pt x="834708" y="3047684"/>
                </a:lnTo>
                <a:lnTo>
                  <a:pt x="832486" y="3053399"/>
                </a:lnTo>
                <a:lnTo>
                  <a:pt x="829311" y="3058479"/>
                </a:lnTo>
                <a:lnTo>
                  <a:pt x="825501" y="3063241"/>
                </a:lnTo>
                <a:lnTo>
                  <a:pt x="821373" y="3067686"/>
                </a:lnTo>
                <a:lnTo>
                  <a:pt x="816928" y="3071814"/>
                </a:lnTo>
                <a:lnTo>
                  <a:pt x="812166" y="3075306"/>
                </a:lnTo>
                <a:lnTo>
                  <a:pt x="807086" y="3078481"/>
                </a:lnTo>
                <a:lnTo>
                  <a:pt x="801688" y="3081339"/>
                </a:lnTo>
                <a:lnTo>
                  <a:pt x="795656" y="3083244"/>
                </a:lnTo>
                <a:lnTo>
                  <a:pt x="789623" y="3084831"/>
                </a:lnTo>
                <a:lnTo>
                  <a:pt x="783591" y="3085784"/>
                </a:lnTo>
                <a:lnTo>
                  <a:pt x="777241" y="3086101"/>
                </a:lnTo>
                <a:lnTo>
                  <a:pt x="364173" y="3086101"/>
                </a:lnTo>
                <a:lnTo>
                  <a:pt x="357823" y="3085784"/>
                </a:lnTo>
                <a:lnTo>
                  <a:pt x="351473" y="3084831"/>
                </a:lnTo>
                <a:lnTo>
                  <a:pt x="345758" y="3083244"/>
                </a:lnTo>
                <a:lnTo>
                  <a:pt x="339725" y="3081339"/>
                </a:lnTo>
                <a:lnTo>
                  <a:pt x="334328" y="3078481"/>
                </a:lnTo>
                <a:lnTo>
                  <a:pt x="329248" y="3075306"/>
                </a:lnTo>
                <a:lnTo>
                  <a:pt x="324485" y="3071814"/>
                </a:lnTo>
                <a:lnTo>
                  <a:pt x="320040" y="3067686"/>
                </a:lnTo>
                <a:lnTo>
                  <a:pt x="315595" y="3063241"/>
                </a:lnTo>
                <a:lnTo>
                  <a:pt x="312103" y="3058479"/>
                </a:lnTo>
                <a:lnTo>
                  <a:pt x="308928" y="3053399"/>
                </a:lnTo>
                <a:lnTo>
                  <a:pt x="306705" y="3047684"/>
                </a:lnTo>
                <a:lnTo>
                  <a:pt x="304165" y="3041969"/>
                </a:lnTo>
                <a:lnTo>
                  <a:pt x="302578" y="3035936"/>
                </a:lnTo>
                <a:lnTo>
                  <a:pt x="301943" y="3029586"/>
                </a:lnTo>
                <a:lnTo>
                  <a:pt x="301625" y="3023236"/>
                </a:lnTo>
                <a:lnTo>
                  <a:pt x="301625" y="2721293"/>
                </a:lnTo>
                <a:lnTo>
                  <a:pt x="839788" y="2182813"/>
                </a:lnTo>
                <a:close/>
                <a:moveTo>
                  <a:pt x="1684338" y="1620838"/>
                </a:moveTo>
                <a:lnTo>
                  <a:pt x="1929304" y="1865842"/>
                </a:lnTo>
                <a:lnTo>
                  <a:pt x="1938189" y="1874411"/>
                </a:lnTo>
                <a:lnTo>
                  <a:pt x="1947708" y="1882345"/>
                </a:lnTo>
                <a:lnTo>
                  <a:pt x="1957227" y="1889644"/>
                </a:lnTo>
                <a:lnTo>
                  <a:pt x="1967064" y="1896944"/>
                </a:lnTo>
                <a:lnTo>
                  <a:pt x="1977218" y="1903291"/>
                </a:lnTo>
                <a:lnTo>
                  <a:pt x="1987690" y="1909003"/>
                </a:lnTo>
                <a:lnTo>
                  <a:pt x="1998478" y="1914716"/>
                </a:lnTo>
                <a:lnTo>
                  <a:pt x="2009267" y="1919476"/>
                </a:lnTo>
                <a:lnTo>
                  <a:pt x="2020690" y="1923602"/>
                </a:lnTo>
                <a:lnTo>
                  <a:pt x="2032113" y="1927728"/>
                </a:lnTo>
                <a:lnTo>
                  <a:pt x="2043537" y="1930901"/>
                </a:lnTo>
                <a:lnTo>
                  <a:pt x="2055277" y="1933440"/>
                </a:lnTo>
                <a:lnTo>
                  <a:pt x="2067335" y="1935344"/>
                </a:lnTo>
                <a:lnTo>
                  <a:pt x="2079393" y="1936931"/>
                </a:lnTo>
                <a:lnTo>
                  <a:pt x="2091768" y="1937883"/>
                </a:lnTo>
                <a:lnTo>
                  <a:pt x="2103826" y="1938201"/>
                </a:lnTo>
                <a:lnTo>
                  <a:pt x="2111759" y="1937883"/>
                </a:lnTo>
                <a:lnTo>
                  <a:pt x="2119692" y="1937566"/>
                </a:lnTo>
                <a:lnTo>
                  <a:pt x="2127625" y="1936931"/>
                </a:lnTo>
                <a:lnTo>
                  <a:pt x="2135240" y="1935979"/>
                </a:lnTo>
                <a:lnTo>
                  <a:pt x="2142856" y="1934710"/>
                </a:lnTo>
                <a:lnTo>
                  <a:pt x="2150788" y="1933440"/>
                </a:lnTo>
                <a:lnTo>
                  <a:pt x="2158404" y="1931536"/>
                </a:lnTo>
                <a:lnTo>
                  <a:pt x="2165702" y="1929949"/>
                </a:lnTo>
                <a:lnTo>
                  <a:pt x="2173318" y="1927728"/>
                </a:lnTo>
                <a:lnTo>
                  <a:pt x="2180299" y="1925189"/>
                </a:lnTo>
                <a:lnTo>
                  <a:pt x="2194895" y="1919794"/>
                </a:lnTo>
                <a:lnTo>
                  <a:pt x="2209174" y="1913446"/>
                </a:lnTo>
                <a:lnTo>
                  <a:pt x="2222501" y="1906782"/>
                </a:lnTo>
                <a:lnTo>
                  <a:pt x="2222501" y="3023263"/>
                </a:lnTo>
                <a:lnTo>
                  <a:pt x="2222501" y="3029611"/>
                </a:lnTo>
                <a:lnTo>
                  <a:pt x="2221232" y="3035958"/>
                </a:lnTo>
                <a:lnTo>
                  <a:pt x="2219645" y="3041988"/>
                </a:lnTo>
                <a:lnTo>
                  <a:pt x="2217742" y="3047700"/>
                </a:lnTo>
                <a:lnTo>
                  <a:pt x="2214886" y="3053413"/>
                </a:lnTo>
                <a:lnTo>
                  <a:pt x="2211713" y="3058491"/>
                </a:lnTo>
                <a:lnTo>
                  <a:pt x="2208222" y="3063251"/>
                </a:lnTo>
                <a:lnTo>
                  <a:pt x="2204414" y="3067694"/>
                </a:lnTo>
                <a:lnTo>
                  <a:pt x="2199655" y="3071820"/>
                </a:lnTo>
                <a:lnTo>
                  <a:pt x="2194895" y="3075311"/>
                </a:lnTo>
                <a:lnTo>
                  <a:pt x="2189818" y="3078484"/>
                </a:lnTo>
                <a:lnTo>
                  <a:pt x="2184424" y="3081341"/>
                </a:lnTo>
                <a:lnTo>
                  <a:pt x="2178712" y="3083245"/>
                </a:lnTo>
                <a:lnTo>
                  <a:pt x="2172366" y="3084832"/>
                </a:lnTo>
                <a:lnTo>
                  <a:pt x="2166654" y="3085784"/>
                </a:lnTo>
                <a:lnTo>
                  <a:pt x="2159673" y="3086101"/>
                </a:lnTo>
                <a:lnTo>
                  <a:pt x="1747166" y="3086101"/>
                </a:lnTo>
                <a:lnTo>
                  <a:pt x="1740820" y="3085784"/>
                </a:lnTo>
                <a:lnTo>
                  <a:pt x="1734474" y="3084832"/>
                </a:lnTo>
                <a:lnTo>
                  <a:pt x="1728445" y="3083245"/>
                </a:lnTo>
                <a:lnTo>
                  <a:pt x="1723050" y="3081341"/>
                </a:lnTo>
                <a:lnTo>
                  <a:pt x="1717656" y="3078484"/>
                </a:lnTo>
                <a:lnTo>
                  <a:pt x="1712579" y="3075311"/>
                </a:lnTo>
                <a:lnTo>
                  <a:pt x="1707185" y="3071820"/>
                </a:lnTo>
                <a:lnTo>
                  <a:pt x="1703060" y="3067694"/>
                </a:lnTo>
                <a:lnTo>
                  <a:pt x="1698935" y="3063251"/>
                </a:lnTo>
                <a:lnTo>
                  <a:pt x="1695444" y="3058491"/>
                </a:lnTo>
                <a:lnTo>
                  <a:pt x="1692271" y="3053413"/>
                </a:lnTo>
                <a:lnTo>
                  <a:pt x="1689415" y="3047700"/>
                </a:lnTo>
                <a:lnTo>
                  <a:pt x="1687511" y="3041988"/>
                </a:lnTo>
                <a:lnTo>
                  <a:pt x="1685925" y="3035958"/>
                </a:lnTo>
                <a:lnTo>
                  <a:pt x="1684973" y="3029611"/>
                </a:lnTo>
                <a:lnTo>
                  <a:pt x="1684338" y="3023263"/>
                </a:lnTo>
                <a:lnTo>
                  <a:pt x="1684338" y="1620838"/>
                </a:lnTo>
                <a:close/>
                <a:moveTo>
                  <a:pt x="1531938" y="1492251"/>
                </a:moveTo>
                <a:lnTo>
                  <a:pt x="1531938" y="3023260"/>
                </a:lnTo>
                <a:lnTo>
                  <a:pt x="1531304" y="3029608"/>
                </a:lnTo>
                <a:lnTo>
                  <a:pt x="1530669" y="3035955"/>
                </a:lnTo>
                <a:lnTo>
                  <a:pt x="1529082" y="3041985"/>
                </a:lnTo>
                <a:lnTo>
                  <a:pt x="1527178" y="3047698"/>
                </a:lnTo>
                <a:lnTo>
                  <a:pt x="1524323" y="3053411"/>
                </a:lnTo>
                <a:lnTo>
                  <a:pt x="1521150" y="3058489"/>
                </a:lnTo>
                <a:lnTo>
                  <a:pt x="1517659" y="3063249"/>
                </a:lnTo>
                <a:lnTo>
                  <a:pt x="1513217" y="3067693"/>
                </a:lnTo>
                <a:lnTo>
                  <a:pt x="1509092" y="3071818"/>
                </a:lnTo>
                <a:lnTo>
                  <a:pt x="1504332" y="3075309"/>
                </a:lnTo>
                <a:lnTo>
                  <a:pt x="1498938" y="3078483"/>
                </a:lnTo>
                <a:lnTo>
                  <a:pt x="1493543" y="3081340"/>
                </a:lnTo>
                <a:lnTo>
                  <a:pt x="1487514" y="3083244"/>
                </a:lnTo>
                <a:lnTo>
                  <a:pt x="1481803" y="3084831"/>
                </a:lnTo>
                <a:lnTo>
                  <a:pt x="1475456" y="3085783"/>
                </a:lnTo>
                <a:lnTo>
                  <a:pt x="1469110" y="3086100"/>
                </a:lnTo>
                <a:lnTo>
                  <a:pt x="1056286" y="3086100"/>
                </a:lnTo>
                <a:lnTo>
                  <a:pt x="1050257" y="3085783"/>
                </a:lnTo>
                <a:lnTo>
                  <a:pt x="1043911" y="3084831"/>
                </a:lnTo>
                <a:lnTo>
                  <a:pt x="1037882" y="3083244"/>
                </a:lnTo>
                <a:lnTo>
                  <a:pt x="1031853" y="3081340"/>
                </a:lnTo>
                <a:lnTo>
                  <a:pt x="1026776" y="3078483"/>
                </a:lnTo>
                <a:lnTo>
                  <a:pt x="1021381" y="3075309"/>
                </a:lnTo>
                <a:lnTo>
                  <a:pt x="1016622" y="3071818"/>
                </a:lnTo>
                <a:lnTo>
                  <a:pt x="1012179" y="3067693"/>
                </a:lnTo>
                <a:lnTo>
                  <a:pt x="1008372" y="3063249"/>
                </a:lnTo>
                <a:lnTo>
                  <a:pt x="1004246" y="3058489"/>
                </a:lnTo>
                <a:lnTo>
                  <a:pt x="1001391" y="3053411"/>
                </a:lnTo>
                <a:lnTo>
                  <a:pt x="998852" y="3047698"/>
                </a:lnTo>
                <a:lnTo>
                  <a:pt x="996631" y="3041985"/>
                </a:lnTo>
                <a:lnTo>
                  <a:pt x="995044" y="3035955"/>
                </a:lnTo>
                <a:lnTo>
                  <a:pt x="994092" y="3029608"/>
                </a:lnTo>
                <a:lnTo>
                  <a:pt x="993775" y="3023260"/>
                </a:lnTo>
                <a:lnTo>
                  <a:pt x="993775" y="2030516"/>
                </a:lnTo>
                <a:lnTo>
                  <a:pt x="1531938" y="1492251"/>
                </a:lnTo>
                <a:close/>
                <a:moveTo>
                  <a:pt x="2914650" y="1230313"/>
                </a:moveTo>
                <a:lnTo>
                  <a:pt x="2914650" y="3023247"/>
                </a:lnTo>
                <a:lnTo>
                  <a:pt x="2914014" y="3029596"/>
                </a:lnTo>
                <a:lnTo>
                  <a:pt x="2913059" y="3035945"/>
                </a:lnTo>
                <a:lnTo>
                  <a:pt x="2911468" y="3041976"/>
                </a:lnTo>
                <a:lnTo>
                  <a:pt x="2909240" y="3047690"/>
                </a:lnTo>
                <a:lnTo>
                  <a:pt x="2906694" y="3053404"/>
                </a:lnTo>
                <a:lnTo>
                  <a:pt x="2903512" y="3058483"/>
                </a:lnTo>
                <a:lnTo>
                  <a:pt x="2900011" y="3063245"/>
                </a:lnTo>
                <a:lnTo>
                  <a:pt x="2895874" y="3067689"/>
                </a:lnTo>
                <a:lnTo>
                  <a:pt x="2891736" y="3071816"/>
                </a:lnTo>
                <a:lnTo>
                  <a:pt x="2886326" y="3075308"/>
                </a:lnTo>
                <a:lnTo>
                  <a:pt x="2881234" y="3078482"/>
                </a:lnTo>
                <a:lnTo>
                  <a:pt x="2875824" y="3081340"/>
                </a:lnTo>
                <a:lnTo>
                  <a:pt x="2870414" y="3083244"/>
                </a:lnTo>
                <a:lnTo>
                  <a:pt x="2864367" y="3084831"/>
                </a:lnTo>
                <a:lnTo>
                  <a:pt x="2858002" y="3085784"/>
                </a:lnTo>
                <a:lnTo>
                  <a:pt x="2851637" y="3086101"/>
                </a:lnTo>
                <a:lnTo>
                  <a:pt x="2437914" y="3086101"/>
                </a:lnTo>
                <a:lnTo>
                  <a:pt x="2430912" y="3085784"/>
                </a:lnTo>
                <a:lnTo>
                  <a:pt x="2425184" y="3084831"/>
                </a:lnTo>
                <a:lnTo>
                  <a:pt x="2418819" y="3083244"/>
                </a:lnTo>
                <a:lnTo>
                  <a:pt x="2413090" y="3081340"/>
                </a:lnTo>
                <a:lnTo>
                  <a:pt x="2407680" y="3078482"/>
                </a:lnTo>
                <a:lnTo>
                  <a:pt x="2402588" y="3075308"/>
                </a:lnTo>
                <a:lnTo>
                  <a:pt x="2397814" y="3071816"/>
                </a:lnTo>
                <a:lnTo>
                  <a:pt x="2393040" y="3067689"/>
                </a:lnTo>
                <a:lnTo>
                  <a:pt x="2389221" y="3063245"/>
                </a:lnTo>
                <a:lnTo>
                  <a:pt x="2385721" y="3058483"/>
                </a:lnTo>
                <a:lnTo>
                  <a:pt x="2382538" y="3053404"/>
                </a:lnTo>
                <a:lnTo>
                  <a:pt x="2379674" y="3047690"/>
                </a:lnTo>
                <a:lnTo>
                  <a:pt x="2377764" y="3041976"/>
                </a:lnTo>
                <a:lnTo>
                  <a:pt x="2376173" y="3035945"/>
                </a:lnTo>
                <a:lnTo>
                  <a:pt x="2374900" y="3029596"/>
                </a:lnTo>
                <a:lnTo>
                  <a:pt x="2374900" y="3023247"/>
                </a:lnTo>
                <a:lnTo>
                  <a:pt x="2374900" y="1768701"/>
                </a:lnTo>
                <a:lnTo>
                  <a:pt x="2914650" y="1230313"/>
                </a:lnTo>
                <a:close/>
                <a:moveTo>
                  <a:pt x="3382142" y="762000"/>
                </a:moveTo>
                <a:lnTo>
                  <a:pt x="3382777" y="774063"/>
                </a:lnTo>
                <a:lnTo>
                  <a:pt x="3384046" y="785492"/>
                </a:lnTo>
                <a:lnTo>
                  <a:pt x="3385633" y="796920"/>
                </a:lnTo>
                <a:lnTo>
                  <a:pt x="3387536" y="808031"/>
                </a:lnTo>
                <a:lnTo>
                  <a:pt x="3390392" y="818825"/>
                </a:lnTo>
                <a:lnTo>
                  <a:pt x="3393565" y="829618"/>
                </a:lnTo>
                <a:lnTo>
                  <a:pt x="3397056" y="840094"/>
                </a:lnTo>
                <a:lnTo>
                  <a:pt x="3401181" y="850888"/>
                </a:lnTo>
                <a:lnTo>
                  <a:pt x="3405623" y="860729"/>
                </a:lnTo>
                <a:lnTo>
                  <a:pt x="3410383" y="870570"/>
                </a:lnTo>
                <a:lnTo>
                  <a:pt x="3416095" y="880411"/>
                </a:lnTo>
                <a:lnTo>
                  <a:pt x="3421806" y="889935"/>
                </a:lnTo>
                <a:lnTo>
                  <a:pt x="3427835" y="899141"/>
                </a:lnTo>
                <a:lnTo>
                  <a:pt x="3434499" y="907713"/>
                </a:lnTo>
                <a:lnTo>
                  <a:pt x="3441797" y="916284"/>
                </a:lnTo>
                <a:lnTo>
                  <a:pt x="3448778" y="924220"/>
                </a:lnTo>
                <a:lnTo>
                  <a:pt x="3456711" y="932157"/>
                </a:lnTo>
                <a:lnTo>
                  <a:pt x="3464644" y="939776"/>
                </a:lnTo>
                <a:lnTo>
                  <a:pt x="3472894" y="946760"/>
                </a:lnTo>
                <a:lnTo>
                  <a:pt x="3481461" y="953426"/>
                </a:lnTo>
                <a:lnTo>
                  <a:pt x="3490663" y="960093"/>
                </a:lnTo>
                <a:lnTo>
                  <a:pt x="3499548" y="966125"/>
                </a:lnTo>
                <a:lnTo>
                  <a:pt x="3509067" y="971521"/>
                </a:lnTo>
                <a:lnTo>
                  <a:pt x="3518904" y="976601"/>
                </a:lnTo>
                <a:lnTo>
                  <a:pt x="3529058" y="981363"/>
                </a:lnTo>
                <a:lnTo>
                  <a:pt x="3539529" y="985807"/>
                </a:lnTo>
                <a:lnTo>
                  <a:pt x="3549683" y="989616"/>
                </a:lnTo>
                <a:lnTo>
                  <a:pt x="3560155" y="992791"/>
                </a:lnTo>
                <a:lnTo>
                  <a:pt x="3571261" y="995966"/>
                </a:lnTo>
                <a:lnTo>
                  <a:pt x="3582367" y="998505"/>
                </a:lnTo>
                <a:lnTo>
                  <a:pt x="3593790" y="1000093"/>
                </a:lnTo>
                <a:lnTo>
                  <a:pt x="3605213" y="1001680"/>
                </a:lnTo>
                <a:lnTo>
                  <a:pt x="3605213" y="3023244"/>
                </a:lnTo>
                <a:lnTo>
                  <a:pt x="3604896" y="3029593"/>
                </a:lnTo>
                <a:lnTo>
                  <a:pt x="3603944" y="3035942"/>
                </a:lnTo>
                <a:lnTo>
                  <a:pt x="3602357" y="3041974"/>
                </a:lnTo>
                <a:lnTo>
                  <a:pt x="3600136" y="3047688"/>
                </a:lnTo>
                <a:lnTo>
                  <a:pt x="3597598" y="3053402"/>
                </a:lnTo>
                <a:lnTo>
                  <a:pt x="3594425" y="3058481"/>
                </a:lnTo>
                <a:lnTo>
                  <a:pt x="3590617" y="3063243"/>
                </a:lnTo>
                <a:lnTo>
                  <a:pt x="3586809" y="3067688"/>
                </a:lnTo>
                <a:lnTo>
                  <a:pt x="3582367" y="3071815"/>
                </a:lnTo>
                <a:lnTo>
                  <a:pt x="3577607" y="3075307"/>
                </a:lnTo>
                <a:lnTo>
                  <a:pt x="3572213" y="3078481"/>
                </a:lnTo>
                <a:lnTo>
                  <a:pt x="3567136" y="3081338"/>
                </a:lnTo>
                <a:lnTo>
                  <a:pt x="3561107" y="3083243"/>
                </a:lnTo>
                <a:lnTo>
                  <a:pt x="3555078" y="3084830"/>
                </a:lnTo>
                <a:lnTo>
                  <a:pt x="3548732" y="3085783"/>
                </a:lnTo>
                <a:lnTo>
                  <a:pt x="3542703" y="3086100"/>
                </a:lnTo>
                <a:lnTo>
                  <a:pt x="3129878" y="3086100"/>
                </a:lnTo>
                <a:lnTo>
                  <a:pt x="3123532" y="3085783"/>
                </a:lnTo>
                <a:lnTo>
                  <a:pt x="3117186" y="3084830"/>
                </a:lnTo>
                <a:lnTo>
                  <a:pt x="3111474" y="3083243"/>
                </a:lnTo>
                <a:lnTo>
                  <a:pt x="3105445" y="3081338"/>
                </a:lnTo>
                <a:lnTo>
                  <a:pt x="3099733" y="3078481"/>
                </a:lnTo>
                <a:lnTo>
                  <a:pt x="3094656" y="3075307"/>
                </a:lnTo>
                <a:lnTo>
                  <a:pt x="3089897" y="3071815"/>
                </a:lnTo>
                <a:lnTo>
                  <a:pt x="3085454" y="3067688"/>
                </a:lnTo>
                <a:lnTo>
                  <a:pt x="3081329" y="3063243"/>
                </a:lnTo>
                <a:lnTo>
                  <a:pt x="3077839" y="3058481"/>
                </a:lnTo>
                <a:lnTo>
                  <a:pt x="3074666" y="3053402"/>
                </a:lnTo>
                <a:lnTo>
                  <a:pt x="3071810" y="3047688"/>
                </a:lnTo>
                <a:lnTo>
                  <a:pt x="3069906" y="3041974"/>
                </a:lnTo>
                <a:lnTo>
                  <a:pt x="3068320" y="3035942"/>
                </a:lnTo>
                <a:lnTo>
                  <a:pt x="3067685" y="3029593"/>
                </a:lnTo>
                <a:lnTo>
                  <a:pt x="3067050" y="3023244"/>
                </a:lnTo>
                <a:lnTo>
                  <a:pt x="3067050" y="1077552"/>
                </a:lnTo>
                <a:lnTo>
                  <a:pt x="3382142" y="762000"/>
                </a:lnTo>
                <a:close/>
                <a:moveTo>
                  <a:pt x="3032368" y="0"/>
                </a:moveTo>
                <a:lnTo>
                  <a:pt x="3038399" y="0"/>
                </a:lnTo>
                <a:lnTo>
                  <a:pt x="3628114" y="0"/>
                </a:lnTo>
                <a:lnTo>
                  <a:pt x="3634144" y="0"/>
                </a:lnTo>
                <a:lnTo>
                  <a:pt x="3640175" y="318"/>
                </a:lnTo>
                <a:lnTo>
                  <a:pt x="3646205" y="1270"/>
                </a:lnTo>
                <a:lnTo>
                  <a:pt x="3651918" y="2222"/>
                </a:lnTo>
                <a:lnTo>
                  <a:pt x="3657631" y="3492"/>
                </a:lnTo>
                <a:lnTo>
                  <a:pt x="3663344" y="5079"/>
                </a:lnTo>
                <a:lnTo>
                  <a:pt x="3669057" y="6984"/>
                </a:lnTo>
                <a:lnTo>
                  <a:pt x="3674453" y="9206"/>
                </a:lnTo>
                <a:lnTo>
                  <a:pt x="3680166" y="11428"/>
                </a:lnTo>
                <a:lnTo>
                  <a:pt x="3685562" y="14284"/>
                </a:lnTo>
                <a:lnTo>
                  <a:pt x="3690640" y="17459"/>
                </a:lnTo>
                <a:lnTo>
                  <a:pt x="3695718" y="20633"/>
                </a:lnTo>
                <a:lnTo>
                  <a:pt x="3700479" y="23807"/>
                </a:lnTo>
                <a:lnTo>
                  <a:pt x="3705240" y="27616"/>
                </a:lnTo>
                <a:lnTo>
                  <a:pt x="3710001" y="31425"/>
                </a:lnTo>
                <a:lnTo>
                  <a:pt x="3714445" y="35552"/>
                </a:lnTo>
                <a:lnTo>
                  <a:pt x="3718253" y="39678"/>
                </a:lnTo>
                <a:lnTo>
                  <a:pt x="3722062" y="44440"/>
                </a:lnTo>
                <a:lnTo>
                  <a:pt x="3725871" y="49201"/>
                </a:lnTo>
                <a:lnTo>
                  <a:pt x="3729362" y="53962"/>
                </a:lnTo>
                <a:lnTo>
                  <a:pt x="3732536" y="59041"/>
                </a:lnTo>
                <a:lnTo>
                  <a:pt x="3735075" y="64437"/>
                </a:lnTo>
                <a:lnTo>
                  <a:pt x="3737932" y="69516"/>
                </a:lnTo>
                <a:lnTo>
                  <a:pt x="3740471" y="74912"/>
                </a:lnTo>
                <a:lnTo>
                  <a:pt x="3742692" y="80308"/>
                </a:lnTo>
                <a:lnTo>
                  <a:pt x="3744279" y="86339"/>
                </a:lnTo>
                <a:lnTo>
                  <a:pt x="3745866" y="91736"/>
                </a:lnTo>
                <a:lnTo>
                  <a:pt x="3747453" y="97767"/>
                </a:lnTo>
                <a:lnTo>
                  <a:pt x="3748088" y="103798"/>
                </a:lnTo>
                <a:lnTo>
                  <a:pt x="3749040" y="109511"/>
                </a:lnTo>
                <a:lnTo>
                  <a:pt x="3749358" y="115542"/>
                </a:lnTo>
                <a:lnTo>
                  <a:pt x="3749675" y="121573"/>
                </a:lnTo>
                <a:lnTo>
                  <a:pt x="3749675" y="711346"/>
                </a:lnTo>
                <a:lnTo>
                  <a:pt x="3749358" y="717377"/>
                </a:lnTo>
                <a:lnTo>
                  <a:pt x="3749040" y="723726"/>
                </a:lnTo>
                <a:lnTo>
                  <a:pt x="3748088" y="729757"/>
                </a:lnTo>
                <a:lnTo>
                  <a:pt x="3747453" y="735788"/>
                </a:lnTo>
                <a:lnTo>
                  <a:pt x="3745866" y="741819"/>
                </a:lnTo>
                <a:lnTo>
                  <a:pt x="3744279" y="747215"/>
                </a:lnTo>
                <a:lnTo>
                  <a:pt x="3742375" y="753246"/>
                </a:lnTo>
                <a:lnTo>
                  <a:pt x="3740471" y="758642"/>
                </a:lnTo>
                <a:lnTo>
                  <a:pt x="3737614" y="764039"/>
                </a:lnTo>
                <a:lnTo>
                  <a:pt x="3735075" y="769117"/>
                </a:lnTo>
                <a:lnTo>
                  <a:pt x="3732219" y="774196"/>
                </a:lnTo>
                <a:lnTo>
                  <a:pt x="3729045" y="779275"/>
                </a:lnTo>
                <a:lnTo>
                  <a:pt x="3725871" y="784036"/>
                </a:lnTo>
                <a:lnTo>
                  <a:pt x="3721745" y="788798"/>
                </a:lnTo>
                <a:lnTo>
                  <a:pt x="3718253" y="793242"/>
                </a:lnTo>
                <a:lnTo>
                  <a:pt x="3714445" y="797368"/>
                </a:lnTo>
                <a:lnTo>
                  <a:pt x="3710001" y="801495"/>
                </a:lnTo>
                <a:lnTo>
                  <a:pt x="3705558" y="804986"/>
                </a:lnTo>
                <a:lnTo>
                  <a:pt x="3700797" y="808795"/>
                </a:lnTo>
                <a:lnTo>
                  <a:pt x="3696036" y="811970"/>
                </a:lnTo>
                <a:lnTo>
                  <a:pt x="3690958" y="815144"/>
                </a:lnTo>
                <a:lnTo>
                  <a:pt x="3685879" y="818318"/>
                </a:lnTo>
                <a:lnTo>
                  <a:pt x="3680801" y="820857"/>
                </a:lnTo>
                <a:lnTo>
                  <a:pt x="3675405" y="823397"/>
                </a:lnTo>
                <a:lnTo>
                  <a:pt x="3669692" y="825301"/>
                </a:lnTo>
                <a:lnTo>
                  <a:pt x="3664297" y="827523"/>
                </a:lnTo>
                <a:lnTo>
                  <a:pt x="3658583" y="829110"/>
                </a:lnTo>
                <a:lnTo>
                  <a:pt x="3652870" y="830698"/>
                </a:lnTo>
                <a:lnTo>
                  <a:pt x="3646523" y="831332"/>
                </a:lnTo>
                <a:lnTo>
                  <a:pt x="3640492" y="832285"/>
                </a:lnTo>
                <a:lnTo>
                  <a:pt x="3634144" y="832919"/>
                </a:lnTo>
                <a:lnTo>
                  <a:pt x="3628114" y="832919"/>
                </a:lnTo>
                <a:lnTo>
                  <a:pt x="3622083" y="832919"/>
                </a:lnTo>
                <a:lnTo>
                  <a:pt x="3615735" y="832285"/>
                </a:lnTo>
                <a:lnTo>
                  <a:pt x="3609705" y="831332"/>
                </a:lnTo>
                <a:lnTo>
                  <a:pt x="3603675" y="830698"/>
                </a:lnTo>
                <a:lnTo>
                  <a:pt x="3597644" y="829110"/>
                </a:lnTo>
                <a:lnTo>
                  <a:pt x="3592248" y="827523"/>
                </a:lnTo>
                <a:lnTo>
                  <a:pt x="3586218" y="825301"/>
                </a:lnTo>
                <a:lnTo>
                  <a:pt x="3580822" y="823397"/>
                </a:lnTo>
                <a:lnTo>
                  <a:pt x="3575427" y="820857"/>
                </a:lnTo>
                <a:lnTo>
                  <a:pt x="3570031" y="818318"/>
                </a:lnTo>
                <a:lnTo>
                  <a:pt x="3565270" y="815144"/>
                </a:lnTo>
                <a:lnTo>
                  <a:pt x="3560192" y="811970"/>
                </a:lnTo>
                <a:lnTo>
                  <a:pt x="3555431" y="808795"/>
                </a:lnTo>
                <a:lnTo>
                  <a:pt x="3550670" y="804986"/>
                </a:lnTo>
                <a:lnTo>
                  <a:pt x="3546227" y="801495"/>
                </a:lnTo>
                <a:lnTo>
                  <a:pt x="3542100" y="797368"/>
                </a:lnTo>
                <a:lnTo>
                  <a:pt x="3537974" y="793242"/>
                </a:lnTo>
                <a:lnTo>
                  <a:pt x="3534166" y="788798"/>
                </a:lnTo>
                <a:lnTo>
                  <a:pt x="3530674" y="784036"/>
                </a:lnTo>
                <a:lnTo>
                  <a:pt x="3527500" y="779275"/>
                </a:lnTo>
                <a:lnTo>
                  <a:pt x="3524326" y="774196"/>
                </a:lnTo>
                <a:lnTo>
                  <a:pt x="3521153" y="769117"/>
                </a:lnTo>
                <a:lnTo>
                  <a:pt x="3518296" y="764039"/>
                </a:lnTo>
                <a:lnTo>
                  <a:pt x="3516074" y="758642"/>
                </a:lnTo>
                <a:lnTo>
                  <a:pt x="3514170" y="753246"/>
                </a:lnTo>
                <a:lnTo>
                  <a:pt x="3511948" y="747215"/>
                </a:lnTo>
                <a:lnTo>
                  <a:pt x="3510361" y="741819"/>
                </a:lnTo>
                <a:lnTo>
                  <a:pt x="3508774" y="735788"/>
                </a:lnTo>
                <a:lnTo>
                  <a:pt x="3508139" y="729757"/>
                </a:lnTo>
                <a:lnTo>
                  <a:pt x="3507187" y="723726"/>
                </a:lnTo>
                <a:lnTo>
                  <a:pt x="3506552" y="717377"/>
                </a:lnTo>
                <a:lnTo>
                  <a:pt x="3506552" y="711346"/>
                </a:lnTo>
                <a:lnTo>
                  <a:pt x="3506552" y="415190"/>
                </a:lnTo>
                <a:lnTo>
                  <a:pt x="2189691" y="1732180"/>
                </a:lnTo>
                <a:lnTo>
                  <a:pt x="2185247" y="1736624"/>
                </a:lnTo>
                <a:lnTo>
                  <a:pt x="2180487" y="1740433"/>
                </a:lnTo>
                <a:lnTo>
                  <a:pt x="2175726" y="1744242"/>
                </a:lnTo>
                <a:lnTo>
                  <a:pt x="2170647" y="1748051"/>
                </a:lnTo>
                <a:lnTo>
                  <a:pt x="2165569" y="1750908"/>
                </a:lnTo>
                <a:lnTo>
                  <a:pt x="2160491" y="1753765"/>
                </a:lnTo>
                <a:lnTo>
                  <a:pt x="2155095" y="1756621"/>
                </a:lnTo>
                <a:lnTo>
                  <a:pt x="2149382" y="1758843"/>
                </a:lnTo>
                <a:lnTo>
                  <a:pt x="2143986" y="1761065"/>
                </a:lnTo>
                <a:lnTo>
                  <a:pt x="2138273" y="1762970"/>
                </a:lnTo>
                <a:lnTo>
                  <a:pt x="2132878" y="1764557"/>
                </a:lnTo>
                <a:lnTo>
                  <a:pt x="2126847" y="1765509"/>
                </a:lnTo>
                <a:lnTo>
                  <a:pt x="2121452" y="1766461"/>
                </a:lnTo>
                <a:lnTo>
                  <a:pt x="2115421" y="1767096"/>
                </a:lnTo>
                <a:lnTo>
                  <a:pt x="2109708" y="1767731"/>
                </a:lnTo>
                <a:lnTo>
                  <a:pt x="2103678" y="1768049"/>
                </a:lnTo>
                <a:lnTo>
                  <a:pt x="2098282" y="1767731"/>
                </a:lnTo>
                <a:lnTo>
                  <a:pt x="2092252" y="1767096"/>
                </a:lnTo>
                <a:lnTo>
                  <a:pt x="2086221" y="1766461"/>
                </a:lnTo>
                <a:lnTo>
                  <a:pt x="2080508" y="1765509"/>
                </a:lnTo>
                <a:lnTo>
                  <a:pt x="2074795" y="1764557"/>
                </a:lnTo>
                <a:lnTo>
                  <a:pt x="2069399" y="1762970"/>
                </a:lnTo>
                <a:lnTo>
                  <a:pt x="2063369" y="1761065"/>
                </a:lnTo>
                <a:lnTo>
                  <a:pt x="2057973" y="1758843"/>
                </a:lnTo>
                <a:lnTo>
                  <a:pt x="2052577" y="1756621"/>
                </a:lnTo>
                <a:lnTo>
                  <a:pt x="2047182" y="1753765"/>
                </a:lnTo>
                <a:lnTo>
                  <a:pt x="2042104" y="1750908"/>
                </a:lnTo>
                <a:lnTo>
                  <a:pt x="2037025" y="1748051"/>
                </a:lnTo>
                <a:lnTo>
                  <a:pt x="2031947" y="1744242"/>
                </a:lnTo>
                <a:lnTo>
                  <a:pt x="2027186" y="1740433"/>
                </a:lnTo>
                <a:lnTo>
                  <a:pt x="2022425" y="1736624"/>
                </a:lnTo>
                <a:lnTo>
                  <a:pt x="2017664" y="1732180"/>
                </a:lnTo>
                <a:lnTo>
                  <a:pt x="1543797" y="1257949"/>
                </a:lnTo>
                <a:lnTo>
                  <a:pt x="207257" y="2594619"/>
                </a:lnTo>
                <a:lnTo>
                  <a:pt x="202814" y="2599063"/>
                </a:lnTo>
                <a:lnTo>
                  <a:pt x="198053" y="2602872"/>
                </a:lnTo>
                <a:lnTo>
                  <a:pt x="193292" y="2606999"/>
                </a:lnTo>
                <a:lnTo>
                  <a:pt x="188214" y="2610490"/>
                </a:lnTo>
                <a:lnTo>
                  <a:pt x="183136" y="2613665"/>
                </a:lnTo>
                <a:lnTo>
                  <a:pt x="178057" y="2616204"/>
                </a:lnTo>
                <a:lnTo>
                  <a:pt x="172662" y="2619061"/>
                </a:lnTo>
                <a:lnTo>
                  <a:pt x="166949" y="2621600"/>
                </a:lnTo>
                <a:lnTo>
                  <a:pt x="161553" y="2623505"/>
                </a:lnTo>
                <a:lnTo>
                  <a:pt x="155840" y="2625409"/>
                </a:lnTo>
                <a:lnTo>
                  <a:pt x="150444" y="2626996"/>
                </a:lnTo>
                <a:lnTo>
                  <a:pt x="144414" y="2628266"/>
                </a:lnTo>
                <a:lnTo>
                  <a:pt x="139018" y="2628901"/>
                </a:lnTo>
                <a:lnTo>
                  <a:pt x="132988" y="2629853"/>
                </a:lnTo>
                <a:lnTo>
                  <a:pt x="127275" y="2630171"/>
                </a:lnTo>
                <a:lnTo>
                  <a:pt x="121244" y="2630488"/>
                </a:lnTo>
                <a:lnTo>
                  <a:pt x="115214" y="2630171"/>
                </a:lnTo>
                <a:lnTo>
                  <a:pt x="109818" y="2629853"/>
                </a:lnTo>
                <a:lnTo>
                  <a:pt x="103787" y="2628901"/>
                </a:lnTo>
                <a:lnTo>
                  <a:pt x="98074" y="2628266"/>
                </a:lnTo>
                <a:lnTo>
                  <a:pt x="92361" y="2626996"/>
                </a:lnTo>
                <a:lnTo>
                  <a:pt x="86648" y="2625409"/>
                </a:lnTo>
                <a:lnTo>
                  <a:pt x="80935" y="2623505"/>
                </a:lnTo>
                <a:lnTo>
                  <a:pt x="75540" y="2621600"/>
                </a:lnTo>
                <a:lnTo>
                  <a:pt x="70144" y="2619061"/>
                </a:lnTo>
                <a:lnTo>
                  <a:pt x="64748" y="2616204"/>
                </a:lnTo>
                <a:lnTo>
                  <a:pt x="59670" y="2613665"/>
                </a:lnTo>
                <a:lnTo>
                  <a:pt x="54592" y="2610490"/>
                </a:lnTo>
                <a:lnTo>
                  <a:pt x="49513" y="2606999"/>
                </a:lnTo>
                <a:lnTo>
                  <a:pt x="44752" y="2602872"/>
                </a:lnTo>
                <a:lnTo>
                  <a:pt x="39992" y="2599063"/>
                </a:lnTo>
                <a:lnTo>
                  <a:pt x="35231" y="2594619"/>
                </a:lnTo>
                <a:lnTo>
                  <a:pt x="31105" y="2590175"/>
                </a:lnTo>
                <a:lnTo>
                  <a:pt x="26978" y="2585731"/>
                </a:lnTo>
                <a:lnTo>
                  <a:pt x="23170" y="2580335"/>
                </a:lnTo>
                <a:lnTo>
                  <a:pt x="19996" y="2575574"/>
                </a:lnTo>
                <a:lnTo>
                  <a:pt x="16822" y="2570495"/>
                </a:lnTo>
                <a:lnTo>
                  <a:pt x="13648" y="2565099"/>
                </a:lnTo>
                <a:lnTo>
                  <a:pt x="10791" y="2560020"/>
                </a:lnTo>
                <a:lnTo>
                  <a:pt x="8570" y="2554307"/>
                </a:lnTo>
                <a:lnTo>
                  <a:pt x="6665" y="2548910"/>
                </a:lnTo>
                <a:lnTo>
                  <a:pt x="5078" y="2543514"/>
                </a:lnTo>
                <a:lnTo>
                  <a:pt x="3491" y="2537483"/>
                </a:lnTo>
                <a:lnTo>
                  <a:pt x="2222" y="2532087"/>
                </a:lnTo>
                <a:lnTo>
                  <a:pt x="952" y="2526056"/>
                </a:lnTo>
                <a:lnTo>
                  <a:pt x="318" y="2520660"/>
                </a:lnTo>
                <a:lnTo>
                  <a:pt x="0" y="2514629"/>
                </a:lnTo>
                <a:lnTo>
                  <a:pt x="0" y="2508598"/>
                </a:lnTo>
                <a:lnTo>
                  <a:pt x="0" y="2502884"/>
                </a:lnTo>
                <a:lnTo>
                  <a:pt x="318" y="2497170"/>
                </a:lnTo>
                <a:lnTo>
                  <a:pt x="952" y="2491457"/>
                </a:lnTo>
                <a:lnTo>
                  <a:pt x="2222" y="2485426"/>
                </a:lnTo>
                <a:lnTo>
                  <a:pt x="3491" y="2480029"/>
                </a:lnTo>
                <a:lnTo>
                  <a:pt x="5078" y="2473998"/>
                </a:lnTo>
                <a:lnTo>
                  <a:pt x="6665" y="2468285"/>
                </a:lnTo>
                <a:lnTo>
                  <a:pt x="8570" y="2462889"/>
                </a:lnTo>
                <a:lnTo>
                  <a:pt x="10791" y="2457492"/>
                </a:lnTo>
                <a:lnTo>
                  <a:pt x="13648" y="2452414"/>
                </a:lnTo>
                <a:lnTo>
                  <a:pt x="16822" y="2446700"/>
                </a:lnTo>
                <a:lnTo>
                  <a:pt x="19996" y="2441621"/>
                </a:lnTo>
                <a:lnTo>
                  <a:pt x="23487" y="2436860"/>
                </a:lnTo>
                <a:lnTo>
                  <a:pt x="26978" y="2431781"/>
                </a:lnTo>
                <a:lnTo>
                  <a:pt x="31105" y="2427337"/>
                </a:lnTo>
                <a:lnTo>
                  <a:pt x="35231" y="2422576"/>
                </a:lnTo>
                <a:lnTo>
                  <a:pt x="1457784" y="1000202"/>
                </a:lnTo>
                <a:lnTo>
                  <a:pt x="1462227" y="995758"/>
                </a:lnTo>
                <a:lnTo>
                  <a:pt x="1466988" y="991631"/>
                </a:lnTo>
                <a:lnTo>
                  <a:pt x="1471749" y="987822"/>
                </a:lnTo>
                <a:lnTo>
                  <a:pt x="1476827" y="984330"/>
                </a:lnTo>
                <a:lnTo>
                  <a:pt x="1481906" y="981156"/>
                </a:lnTo>
                <a:lnTo>
                  <a:pt x="1486984" y="978617"/>
                </a:lnTo>
                <a:lnTo>
                  <a:pt x="1492697" y="975760"/>
                </a:lnTo>
                <a:lnTo>
                  <a:pt x="1498093" y="973221"/>
                </a:lnTo>
                <a:lnTo>
                  <a:pt x="1503488" y="971316"/>
                </a:lnTo>
                <a:lnTo>
                  <a:pt x="1509202" y="969411"/>
                </a:lnTo>
                <a:lnTo>
                  <a:pt x="1514597" y="967824"/>
                </a:lnTo>
                <a:lnTo>
                  <a:pt x="1520628" y="966555"/>
                </a:lnTo>
                <a:lnTo>
                  <a:pt x="1526023" y="965602"/>
                </a:lnTo>
                <a:lnTo>
                  <a:pt x="1532054" y="964968"/>
                </a:lnTo>
                <a:lnTo>
                  <a:pt x="1537767" y="964650"/>
                </a:lnTo>
                <a:lnTo>
                  <a:pt x="1543797" y="964333"/>
                </a:lnTo>
                <a:lnTo>
                  <a:pt x="1549828" y="964650"/>
                </a:lnTo>
                <a:lnTo>
                  <a:pt x="1555223" y="964968"/>
                </a:lnTo>
                <a:lnTo>
                  <a:pt x="1561254" y="965602"/>
                </a:lnTo>
                <a:lnTo>
                  <a:pt x="1566967" y="966555"/>
                </a:lnTo>
                <a:lnTo>
                  <a:pt x="1572680" y="967824"/>
                </a:lnTo>
                <a:lnTo>
                  <a:pt x="1578393" y="969411"/>
                </a:lnTo>
                <a:lnTo>
                  <a:pt x="1584106" y="971316"/>
                </a:lnTo>
                <a:lnTo>
                  <a:pt x="1589502" y="973221"/>
                </a:lnTo>
                <a:lnTo>
                  <a:pt x="1595215" y="975760"/>
                </a:lnTo>
                <a:lnTo>
                  <a:pt x="1600293" y="978617"/>
                </a:lnTo>
                <a:lnTo>
                  <a:pt x="1605371" y="981156"/>
                </a:lnTo>
                <a:lnTo>
                  <a:pt x="1610450" y="984330"/>
                </a:lnTo>
                <a:lnTo>
                  <a:pt x="1615528" y="987822"/>
                </a:lnTo>
                <a:lnTo>
                  <a:pt x="1620289" y="991631"/>
                </a:lnTo>
                <a:lnTo>
                  <a:pt x="1625050" y="995758"/>
                </a:lnTo>
                <a:lnTo>
                  <a:pt x="1629811" y="1000202"/>
                </a:lnTo>
                <a:lnTo>
                  <a:pt x="2103678" y="1474115"/>
                </a:lnTo>
                <a:lnTo>
                  <a:pt x="3334526" y="243464"/>
                </a:lnTo>
                <a:lnTo>
                  <a:pt x="3038399" y="243464"/>
                </a:lnTo>
                <a:lnTo>
                  <a:pt x="3032368" y="242829"/>
                </a:lnTo>
                <a:lnTo>
                  <a:pt x="3026338" y="242512"/>
                </a:lnTo>
                <a:lnTo>
                  <a:pt x="3019990" y="241877"/>
                </a:lnTo>
                <a:lnTo>
                  <a:pt x="3013959" y="240607"/>
                </a:lnTo>
                <a:lnTo>
                  <a:pt x="3008246" y="239338"/>
                </a:lnTo>
                <a:lnTo>
                  <a:pt x="3002216" y="237750"/>
                </a:lnTo>
                <a:lnTo>
                  <a:pt x="2996820" y="235846"/>
                </a:lnTo>
                <a:lnTo>
                  <a:pt x="2991107" y="233624"/>
                </a:lnTo>
                <a:lnTo>
                  <a:pt x="2985711" y="231085"/>
                </a:lnTo>
                <a:lnTo>
                  <a:pt x="2980633" y="228228"/>
                </a:lnTo>
                <a:lnTo>
                  <a:pt x="2975555" y="225688"/>
                </a:lnTo>
                <a:lnTo>
                  <a:pt x="2970794" y="222514"/>
                </a:lnTo>
                <a:lnTo>
                  <a:pt x="2966033" y="219022"/>
                </a:lnTo>
                <a:lnTo>
                  <a:pt x="2961272" y="215213"/>
                </a:lnTo>
                <a:lnTo>
                  <a:pt x="2956829" y="211404"/>
                </a:lnTo>
                <a:lnTo>
                  <a:pt x="2952703" y="207595"/>
                </a:lnTo>
                <a:lnTo>
                  <a:pt x="2948576" y="203151"/>
                </a:lnTo>
                <a:lnTo>
                  <a:pt x="2944768" y="198707"/>
                </a:lnTo>
                <a:lnTo>
                  <a:pt x="2941276" y="194581"/>
                </a:lnTo>
                <a:lnTo>
                  <a:pt x="2937468" y="189820"/>
                </a:lnTo>
                <a:lnTo>
                  <a:pt x="2934294" y="184423"/>
                </a:lnTo>
                <a:lnTo>
                  <a:pt x="2931755" y="179345"/>
                </a:lnTo>
                <a:lnTo>
                  <a:pt x="2928898" y="174266"/>
                </a:lnTo>
                <a:lnTo>
                  <a:pt x="2926676" y="168870"/>
                </a:lnTo>
                <a:lnTo>
                  <a:pt x="2924137" y="163156"/>
                </a:lnTo>
                <a:lnTo>
                  <a:pt x="2922550" y="157760"/>
                </a:lnTo>
                <a:lnTo>
                  <a:pt x="2920646" y="151729"/>
                </a:lnTo>
                <a:lnTo>
                  <a:pt x="2919376" y="146015"/>
                </a:lnTo>
                <a:lnTo>
                  <a:pt x="2918424" y="139984"/>
                </a:lnTo>
                <a:lnTo>
                  <a:pt x="2917472" y="133953"/>
                </a:lnTo>
                <a:lnTo>
                  <a:pt x="2917155" y="127922"/>
                </a:lnTo>
                <a:lnTo>
                  <a:pt x="2917155" y="121573"/>
                </a:lnTo>
                <a:lnTo>
                  <a:pt x="2917155" y="115225"/>
                </a:lnTo>
                <a:lnTo>
                  <a:pt x="2917472" y="109194"/>
                </a:lnTo>
                <a:lnTo>
                  <a:pt x="2918424" y="102845"/>
                </a:lnTo>
                <a:lnTo>
                  <a:pt x="2919376" y="97132"/>
                </a:lnTo>
                <a:lnTo>
                  <a:pt x="2920646" y="91101"/>
                </a:lnTo>
                <a:lnTo>
                  <a:pt x="2922550" y="85070"/>
                </a:lnTo>
                <a:lnTo>
                  <a:pt x="2924137" y="79674"/>
                </a:lnTo>
                <a:lnTo>
                  <a:pt x="2926676" y="74277"/>
                </a:lnTo>
                <a:lnTo>
                  <a:pt x="2928898" y="68564"/>
                </a:lnTo>
                <a:lnTo>
                  <a:pt x="2931755" y="63485"/>
                </a:lnTo>
                <a:lnTo>
                  <a:pt x="2934294" y="58406"/>
                </a:lnTo>
                <a:lnTo>
                  <a:pt x="2937468" y="53645"/>
                </a:lnTo>
                <a:lnTo>
                  <a:pt x="2941276" y="48883"/>
                </a:lnTo>
                <a:lnTo>
                  <a:pt x="2944768" y="44122"/>
                </a:lnTo>
                <a:lnTo>
                  <a:pt x="2948576" y="39678"/>
                </a:lnTo>
                <a:lnTo>
                  <a:pt x="2952703" y="35552"/>
                </a:lnTo>
                <a:lnTo>
                  <a:pt x="2956829" y="31425"/>
                </a:lnTo>
                <a:lnTo>
                  <a:pt x="2961272" y="27616"/>
                </a:lnTo>
                <a:lnTo>
                  <a:pt x="2966033" y="24124"/>
                </a:lnTo>
                <a:lnTo>
                  <a:pt x="2970794" y="20633"/>
                </a:lnTo>
                <a:lnTo>
                  <a:pt x="2975555" y="17459"/>
                </a:lnTo>
                <a:lnTo>
                  <a:pt x="2980633" y="14602"/>
                </a:lnTo>
                <a:lnTo>
                  <a:pt x="2985711" y="11745"/>
                </a:lnTo>
                <a:lnTo>
                  <a:pt x="2991107" y="9523"/>
                </a:lnTo>
                <a:lnTo>
                  <a:pt x="2996820" y="6984"/>
                </a:lnTo>
                <a:lnTo>
                  <a:pt x="3002216" y="5397"/>
                </a:lnTo>
                <a:lnTo>
                  <a:pt x="3008246" y="3492"/>
                </a:lnTo>
                <a:lnTo>
                  <a:pt x="3013959" y="2222"/>
                </a:lnTo>
                <a:lnTo>
                  <a:pt x="3019990" y="1270"/>
                </a:lnTo>
                <a:lnTo>
                  <a:pt x="3026338" y="318"/>
                </a:lnTo>
                <a:lnTo>
                  <a:pt x="3032368"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a typeface="微软雅黑"/>
            </a:endParaRPr>
          </a:p>
        </p:txBody>
      </p:sp>
      <p:sp>
        <p:nvSpPr>
          <p:cNvPr id="64" name="KSO_Shape"/>
          <p:cNvSpPr>
            <a:spLocks/>
          </p:cNvSpPr>
          <p:nvPr/>
        </p:nvSpPr>
        <p:spPr bwMode="auto">
          <a:xfrm>
            <a:off x="2520477" y="3310614"/>
            <a:ext cx="295491" cy="308890"/>
          </a:xfrm>
          <a:custGeom>
            <a:avLst/>
            <a:gdLst>
              <a:gd name="T0" fmla="*/ 923363 w 1752600"/>
              <a:gd name="T1" fmla="*/ 1417153 h 1754188"/>
              <a:gd name="T2" fmla="*/ 958587 w 1752600"/>
              <a:gd name="T3" fmla="*/ 1476612 h 1754188"/>
              <a:gd name="T4" fmla="*/ 945181 w 1752600"/>
              <a:gd name="T5" fmla="*/ 1530763 h 1754188"/>
              <a:gd name="T6" fmla="*/ 886299 w 1752600"/>
              <a:gd name="T7" fmla="*/ 1566067 h 1754188"/>
              <a:gd name="T8" fmla="*/ 832675 w 1752600"/>
              <a:gd name="T9" fmla="*/ 1552795 h 1754188"/>
              <a:gd name="T10" fmla="*/ 797714 w 1752600"/>
              <a:gd name="T11" fmla="*/ 1493335 h 1754188"/>
              <a:gd name="T12" fmla="*/ 810857 w 1752600"/>
              <a:gd name="T13" fmla="*/ 1439185 h 1754188"/>
              <a:gd name="T14" fmla="*/ 869739 w 1752600"/>
              <a:gd name="T15" fmla="*/ 1403616 h 1754188"/>
              <a:gd name="T16" fmla="*/ 1526266 w 1752600"/>
              <a:gd name="T17" fmla="*/ 809406 h 1754188"/>
              <a:gd name="T18" fmla="*/ 1561836 w 1752600"/>
              <a:gd name="T19" fmla="*/ 868866 h 1754188"/>
              <a:gd name="T20" fmla="*/ 1548298 w 1752600"/>
              <a:gd name="T21" fmla="*/ 923016 h 1754188"/>
              <a:gd name="T22" fmla="*/ 1488839 w 1752600"/>
              <a:gd name="T23" fmla="*/ 958586 h 1754188"/>
              <a:gd name="T24" fmla="*/ 1434954 w 1752600"/>
              <a:gd name="T25" fmla="*/ 945048 h 1754188"/>
              <a:gd name="T26" fmla="*/ 1399385 w 1752600"/>
              <a:gd name="T27" fmla="*/ 885589 h 1754188"/>
              <a:gd name="T28" fmla="*/ 1412922 w 1752600"/>
              <a:gd name="T29" fmla="*/ 831438 h 1754188"/>
              <a:gd name="T30" fmla="*/ 1472116 w 1752600"/>
              <a:gd name="T31" fmla="*/ 795869 h 1754188"/>
              <a:gd name="T32" fmla="*/ 931422 w 1752600"/>
              <a:gd name="T33" fmla="*/ 210375 h 1754188"/>
              <a:gd name="T34" fmla="*/ 985331 w 1752600"/>
              <a:gd name="T35" fmla="*/ 812351 h 1754188"/>
              <a:gd name="T36" fmla="*/ 997223 w 1752600"/>
              <a:gd name="T37" fmla="*/ 915108 h 1754188"/>
              <a:gd name="T38" fmla="*/ 946749 w 1752600"/>
              <a:gd name="T39" fmla="*/ 982906 h 1754188"/>
              <a:gd name="T40" fmla="*/ 857693 w 1752600"/>
              <a:gd name="T41" fmla="*/ 1003564 h 1754188"/>
              <a:gd name="T42" fmla="*/ 763351 w 1752600"/>
              <a:gd name="T43" fmla="*/ 937354 h 1754188"/>
              <a:gd name="T44" fmla="*/ 353480 w 1752600"/>
              <a:gd name="T45" fmla="*/ 893921 h 1754188"/>
              <a:gd name="T46" fmla="*/ 383342 w 1752600"/>
              <a:gd name="T47" fmla="*/ 820296 h 1754188"/>
              <a:gd name="T48" fmla="*/ 815147 w 1752600"/>
              <a:gd name="T49" fmla="*/ 764945 h 1754188"/>
              <a:gd name="T50" fmla="*/ 858486 w 1752600"/>
              <a:gd name="T51" fmla="*/ 180713 h 1754188"/>
              <a:gd name="T52" fmla="*/ 670516 w 1752600"/>
              <a:gd name="T53" fmla="*/ 152975 h 1754188"/>
              <a:gd name="T54" fmla="*/ 441192 w 1752600"/>
              <a:gd name="T55" fmla="*/ 263340 h 1754188"/>
              <a:gd name="T56" fmla="*/ 263181 w 1752600"/>
              <a:gd name="T57" fmla="*/ 441458 h 1754188"/>
              <a:gd name="T58" fmla="*/ 152883 w 1752600"/>
              <a:gd name="T59" fmla="*/ 670921 h 1754188"/>
              <a:gd name="T60" fmla="*/ 126168 w 1752600"/>
              <a:gd name="T61" fmla="*/ 934791 h 1754188"/>
              <a:gd name="T62" fmla="*/ 190707 w 1752600"/>
              <a:gd name="T63" fmla="*/ 1186485 h 1754188"/>
              <a:gd name="T64" fmla="*/ 332216 w 1752600"/>
              <a:gd name="T65" fmla="*/ 1396099 h 1754188"/>
              <a:gd name="T66" fmla="*/ 534297 w 1752600"/>
              <a:gd name="T67" fmla="*/ 1547221 h 1754188"/>
              <a:gd name="T68" fmla="*/ 780550 w 1752600"/>
              <a:gd name="T69" fmla="*/ 1623709 h 1754188"/>
              <a:gd name="T70" fmla="*/ 1045847 w 1752600"/>
              <a:gd name="T71" fmla="*/ 1610476 h 1754188"/>
              <a:gd name="T72" fmla="*/ 1281255 w 1752600"/>
              <a:gd name="T73" fmla="*/ 1511227 h 1754188"/>
              <a:gd name="T74" fmla="*/ 1467730 w 1752600"/>
              <a:gd name="T75" fmla="*/ 1341578 h 1754188"/>
              <a:gd name="T76" fmla="*/ 1588873 w 1752600"/>
              <a:gd name="T77" fmla="*/ 1118202 h 1754188"/>
              <a:gd name="T78" fmla="*/ 1628019 w 1752600"/>
              <a:gd name="T79" fmla="*/ 857509 h 1754188"/>
              <a:gd name="T80" fmla="*/ 1576176 w 1752600"/>
              <a:gd name="T81" fmla="*/ 601315 h 1754188"/>
              <a:gd name="T82" fmla="*/ 1444718 w 1752600"/>
              <a:gd name="T83" fmla="*/ 384820 h 1754188"/>
              <a:gd name="T84" fmla="*/ 1250573 w 1752600"/>
              <a:gd name="T85" fmla="*/ 224170 h 1754188"/>
              <a:gd name="T86" fmla="*/ 1009345 w 1752600"/>
              <a:gd name="T87" fmla="*/ 136037 h 1754188"/>
              <a:gd name="T88" fmla="*/ 987656 w 1752600"/>
              <a:gd name="T89" fmla="*/ 7146 h 1754188"/>
              <a:gd name="T90" fmla="*/ 1274907 w 1752600"/>
              <a:gd name="T91" fmla="*/ 96337 h 1754188"/>
              <a:gd name="T92" fmla="*/ 1510315 w 1752600"/>
              <a:gd name="T93" fmla="*/ 272074 h 1754188"/>
              <a:gd name="T94" fmla="*/ 1675101 w 1752600"/>
              <a:gd name="T95" fmla="*/ 516358 h 1754188"/>
              <a:gd name="T96" fmla="*/ 1749955 w 1752600"/>
              <a:gd name="T97" fmla="*/ 809605 h 1754188"/>
              <a:gd name="T98" fmla="*/ 1719273 w 1752600"/>
              <a:gd name="T99" fmla="*/ 1116879 h 1754188"/>
              <a:gd name="T100" fmla="*/ 1590724 w 1752600"/>
              <a:gd name="T101" fmla="*/ 1384453 h 1754188"/>
              <a:gd name="T102" fmla="*/ 1383353 w 1752600"/>
              <a:gd name="T103" fmla="*/ 1591949 h 1754188"/>
              <a:gd name="T104" fmla="*/ 1115940 w 1752600"/>
              <a:gd name="T105" fmla="*/ 1720576 h 1754188"/>
              <a:gd name="T106" fmla="*/ 809116 w 1752600"/>
              <a:gd name="T107" fmla="*/ 1751277 h 1754188"/>
              <a:gd name="T108" fmla="*/ 516046 w 1752600"/>
              <a:gd name="T109" fmla="*/ 1676377 h 1754188"/>
              <a:gd name="T110" fmla="*/ 271909 w 1752600"/>
              <a:gd name="T111" fmla="*/ 1511492 h 1754188"/>
              <a:gd name="T112" fmla="*/ 95750 w 1752600"/>
              <a:gd name="T113" fmla="*/ 1275941 h 1754188"/>
              <a:gd name="T114" fmla="*/ 6877 w 1752600"/>
              <a:gd name="T115" fmla="*/ 988782 h 1754188"/>
              <a:gd name="T116" fmla="*/ 22483 w 1752600"/>
              <a:gd name="T117" fmla="*/ 679126 h 1754188"/>
              <a:gd name="T118" fmla="*/ 138071 w 1752600"/>
              <a:gd name="T119" fmla="*/ 404935 h 1754188"/>
              <a:gd name="T120" fmla="*/ 335655 w 1752600"/>
              <a:gd name="T121" fmla="*/ 187117 h 1754188"/>
              <a:gd name="T122" fmla="*/ 595662 w 1752600"/>
              <a:gd name="T123" fmla="*/ 46051 h 1754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2600" h="1754188">
                <a:moveTo>
                  <a:pt x="873945" y="1403350"/>
                </a:moveTo>
                <a:lnTo>
                  <a:pt x="877888" y="1403350"/>
                </a:lnTo>
                <a:lnTo>
                  <a:pt x="882356" y="1403350"/>
                </a:lnTo>
                <a:lnTo>
                  <a:pt x="886299" y="1403616"/>
                </a:lnTo>
                <a:lnTo>
                  <a:pt x="890505" y="1404146"/>
                </a:lnTo>
                <a:lnTo>
                  <a:pt x="894448" y="1404943"/>
                </a:lnTo>
                <a:lnTo>
                  <a:pt x="898128" y="1405739"/>
                </a:lnTo>
                <a:lnTo>
                  <a:pt x="901808" y="1406801"/>
                </a:lnTo>
                <a:lnTo>
                  <a:pt x="906014" y="1408393"/>
                </a:lnTo>
                <a:lnTo>
                  <a:pt x="909432" y="1409455"/>
                </a:lnTo>
                <a:lnTo>
                  <a:pt x="913112" y="1411048"/>
                </a:lnTo>
                <a:lnTo>
                  <a:pt x="916529" y="1412906"/>
                </a:lnTo>
                <a:lnTo>
                  <a:pt x="919946" y="1415030"/>
                </a:lnTo>
                <a:lnTo>
                  <a:pt x="923363" y="1417153"/>
                </a:lnTo>
                <a:lnTo>
                  <a:pt x="929672" y="1421931"/>
                </a:lnTo>
                <a:lnTo>
                  <a:pt x="935192" y="1427240"/>
                </a:lnTo>
                <a:lnTo>
                  <a:pt x="940450" y="1432814"/>
                </a:lnTo>
                <a:lnTo>
                  <a:pt x="945181" y="1439185"/>
                </a:lnTo>
                <a:lnTo>
                  <a:pt x="947284" y="1442636"/>
                </a:lnTo>
                <a:lnTo>
                  <a:pt x="949124" y="1446086"/>
                </a:lnTo>
                <a:lnTo>
                  <a:pt x="951227" y="1449537"/>
                </a:lnTo>
                <a:lnTo>
                  <a:pt x="952804" y="1452988"/>
                </a:lnTo>
                <a:lnTo>
                  <a:pt x="953856" y="1456704"/>
                </a:lnTo>
                <a:lnTo>
                  <a:pt x="955433" y="1460420"/>
                </a:lnTo>
                <a:lnTo>
                  <a:pt x="956484" y="1464667"/>
                </a:lnTo>
                <a:lnTo>
                  <a:pt x="957273" y="1468384"/>
                </a:lnTo>
                <a:lnTo>
                  <a:pt x="958062" y="1472365"/>
                </a:lnTo>
                <a:lnTo>
                  <a:pt x="958587" y="1476612"/>
                </a:lnTo>
                <a:lnTo>
                  <a:pt x="958850" y="1480594"/>
                </a:lnTo>
                <a:lnTo>
                  <a:pt x="958850" y="1485107"/>
                </a:lnTo>
                <a:lnTo>
                  <a:pt x="958850" y="1489088"/>
                </a:lnTo>
                <a:lnTo>
                  <a:pt x="958587" y="1493335"/>
                </a:lnTo>
                <a:lnTo>
                  <a:pt x="958062" y="1497317"/>
                </a:lnTo>
                <a:lnTo>
                  <a:pt x="957273" y="1501299"/>
                </a:lnTo>
                <a:lnTo>
                  <a:pt x="956484" y="1505546"/>
                </a:lnTo>
                <a:lnTo>
                  <a:pt x="955433" y="1509262"/>
                </a:lnTo>
                <a:lnTo>
                  <a:pt x="953856" y="1512978"/>
                </a:lnTo>
                <a:lnTo>
                  <a:pt x="952804" y="1516694"/>
                </a:lnTo>
                <a:lnTo>
                  <a:pt x="951227" y="1520145"/>
                </a:lnTo>
                <a:lnTo>
                  <a:pt x="949124" y="1524127"/>
                </a:lnTo>
                <a:lnTo>
                  <a:pt x="947284" y="1527312"/>
                </a:lnTo>
                <a:lnTo>
                  <a:pt x="945181" y="1530763"/>
                </a:lnTo>
                <a:lnTo>
                  <a:pt x="940450" y="1536868"/>
                </a:lnTo>
                <a:lnTo>
                  <a:pt x="935192" y="1542973"/>
                </a:lnTo>
                <a:lnTo>
                  <a:pt x="929672" y="1548017"/>
                </a:lnTo>
                <a:lnTo>
                  <a:pt x="923363" y="1552795"/>
                </a:lnTo>
                <a:lnTo>
                  <a:pt x="919946" y="1554918"/>
                </a:lnTo>
                <a:lnTo>
                  <a:pt x="916529" y="1556776"/>
                </a:lnTo>
                <a:lnTo>
                  <a:pt x="913112" y="1558634"/>
                </a:lnTo>
                <a:lnTo>
                  <a:pt x="909432" y="1560227"/>
                </a:lnTo>
                <a:lnTo>
                  <a:pt x="906014" y="1561820"/>
                </a:lnTo>
                <a:lnTo>
                  <a:pt x="901808" y="1563147"/>
                </a:lnTo>
                <a:lnTo>
                  <a:pt x="898128" y="1564209"/>
                </a:lnTo>
                <a:lnTo>
                  <a:pt x="894448" y="1565005"/>
                </a:lnTo>
                <a:lnTo>
                  <a:pt x="890505" y="1565801"/>
                </a:lnTo>
                <a:lnTo>
                  <a:pt x="886299" y="1566067"/>
                </a:lnTo>
                <a:lnTo>
                  <a:pt x="882356" y="1566598"/>
                </a:lnTo>
                <a:lnTo>
                  <a:pt x="877888" y="1566863"/>
                </a:lnTo>
                <a:lnTo>
                  <a:pt x="873945" y="1566598"/>
                </a:lnTo>
                <a:lnTo>
                  <a:pt x="869739" y="1566067"/>
                </a:lnTo>
                <a:lnTo>
                  <a:pt x="865796" y="1565801"/>
                </a:lnTo>
                <a:lnTo>
                  <a:pt x="861853" y="1565005"/>
                </a:lnTo>
                <a:lnTo>
                  <a:pt x="857647" y="1564209"/>
                </a:lnTo>
                <a:lnTo>
                  <a:pt x="853967" y="1563147"/>
                </a:lnTo>
                <a:lnTo>
                  <a:pt x="850287" y="1561820"/>
                </a:lnTo>
                <a:lnTo>
                  <a:pt x="846607" y="1560227"/>
                </a:lnTo>
                <a:lnTo>
                  <a:pt x="842664" y="1558634"/>
                </a:lnTo>
                <a:lnTo>
                  <a:pt x="839247" y="1556776"/>
                </a:lnTo>
                <a:lnTo>
                  <a:pt x="835829" y="1554918"/>
                </a:lnTo>
                <a:lnTo>
                  <a:pt x="832675" y="1552795"/>
                </a:lnTo>
                <a:lnTo>
                  <a:pt x="826629" y="1548017"/>
                </a:lnTo>
                <a:lnTo>
                  <a:pt x="820583" y="1542973"/>
                </a:lnTo>
                <a:lnTo>
                  <a:pt x="815589" y="1536868"/>
                </a:lnTo>
                <a:lnTo>
                  <a:pt x="810857" y="1530763"/>
                </a:lnTo>
                <a:lnTo>
                  <a:pt x="808754" y="1527312"/>
                </a:lnTo>
                <a:lnTo>
                  <a:pt x="806914" y="1524127"/>
                </a:lnTo>
                <a:lnTo>
                  <a:pt x="805074" y="1520145"/>
                </a:lnTo>
                <a:lnTo>
                  <a:pt x="803497" y="1516694"/>
                </a:lnTo>
                <a:lnTo>
                  <a:pt x="801920" y="1512978"/>
                </a:lnTo>
                <a:lnTo>
                  <a:pt x="800605" y="1509262"/>
                </a:lnTo>
                <a:lnTo>
                  <a:pt x="799554" y="1505546"/>
                </a:lnTo>
                <a:lnTo>
                  <a:pt x="798765" y="1501299"/>
                </a:lnTo>
                <a:lnTo>
                  <a:pt x="797977" y="1497317"/>
                </a:lnTo>
                <a:lnTo>
                  <a:pt x="797714" y="1493335"/>
                </a:lnTo>
                <a:lnTo>
                  <a:pt x="797188" y="1489088"/>
                </a:lnTo>
                <a:lnTo>
                  <a:pt x="796925" y="1485107"/>
                </a:lnTo>
                <a:lnTo>
                  <a:pt x="797188" y="1480594"/>
                </a:lnTo>
                <a:lnTo>
                  <a:pt x="797714" y="1476612"/>
                </a:lnTo>
                <a:lnTo>
                  <a:pt x="797977" y="1472365"/>
                </a:lnTo>
                <a:lnTo>
                  <a:pt x="798765" y="1468384"/>
                </a:lnTo>
                <a:lnTo>
                  <a:pt x="799554" y="1464667"/>
                </a:lnTo>
                <a:lnTo>
                  <a:pt x="800605" y="1460420"/>
                </a:lnTo>
                <a:lnTo>
                  <a:pt x="801920" y="1456704"/>
                </a:lnTo>
                <a:lnTo>
                  <a:pt x="803497" y="1452988"/>
                </a:lnTo>
                <a:lnTo>
                  <a:pt x="805074" y="1449537"/>
                </a:lnTo>
                <a:lnTo>
                  <a:pt x="806914" y="1446086"/>
                </a:lnTo>
                <a:lnTo>
                  <a:pt x="808754" y="1442636"/>
                </a:lnTo>
                <a:lnTo>
                  <a:pt x="810857" y="1439185"/>
                </a:lnTo>
                <a:lnTo>
                  <a:pt x="815589" y="1432814"/>
                </a:lnTo>
                <a:lnTo>
                  <a:pt x="820583" y="1427240"/>
                </a:lnTo>
                <a:lnTo>
                  <a:pt x="826629" y="1421931"/>
                </a:lnTo>
                <a:lnTo>
                  <a:pt x="832675" y="1417153"/>
                </a:lnTo>
                <a:lnTo>
                  <a:pt x="835829" y="1415030"/>
                </a:lnTo>
                <a:lnTo>
                  <a:pt x="839247" y="1412906"/>
                </a:lnTo>
                <a:lnTo>
                  <a:pt x="842664" y="1411048"/>
                </a:lnTo>
                <a:lnTo>
                  <a:pt x="846607" y="1409455"/>
                </a:lnTo>
                <a:lnTo>
                  <a:pt x="850287" y="1408393"/>
                </a:lnTo>
                <a:lnTo>
                  <a:pt x="853967" y="1406801"/>
                </a:lnTo>
                <a:lnTo>
                  <a:pt x="857647" y="1405739"/>
                </a:lnTo>
                <a:lnTo>
                  <a:pt x="861853" y="1404943"/>
                </a:lnTo>
                <a:lnTo>
                  <a:pt x="865796" y="1404146"/>
                </a:lnTo>
                <a:lnTo>
                  <a:pt x="869739" y="1403616"/>
                </a:lnTo>
                <a:lnTo>
                  <a:pt x="873945" y="1403350"/>
                </a:lnTo>
                <a:close/>
                <a:moveTo>
                  <a:pt x="1480345" y="795338"/>
                </a:moveTo>
                <a:lnTo>
                  <a:pt x="1484857" y="795603"/>
                </a:lnTo>
                <a:lnTo>
                  <a:pt x="1488839" y="795869"/>
                </a:lnTo>
                <a:lnTo>
                  <a:pt x="1493086" y="796134"/>
                </a:lnTo>
                <a:lnTo>
                  <a:pt x="1497068" y="797196"/>
                </a:lnTo>
                <a:lnTo>
                  <a:pt x="1500784" y="797727"/>
                </a:lnTo>
                <a:lnTo>
                  <a:pt x="1505031" y="799054"/>
                </a:lnTo>
                <a:lnTo>
                  <a:pt x="1508747" y="800381"/>
                </a:lnTo>
                <a:lnTo>
                  <a:pt x="1512198" y="801974"/>
                </a:lnTo>
                <a:lnTo>
                  <a:pt x="1515914" y="803567"/>
                </a:lnTo>
                <a:lnTo>
                  <a:pt x="1519365" y="805425"/>
                </a:lnTo>
                <a:lnTo>
                  <a:pt x="1522816" y="807283"/>
                </a:lnTo>
                <a:lnTo>
                  <a:pt x="1526266" y="809406"/>
                </a:lnTo>
                <a:lnTo>
                  <a:pt x="1532637" y="814184"/>
                </a:lnTo>
                <a:lnTo>
                  <a:pt x="1538211" y="819228"/>
                </a:lnTo>
                <a:lnTo>
                  <a:pt x="1543520" y="825068"/>
                </a:lnTo>
                <a:lnTo>
                  <a:pt x="1548298" y="831438"/>
                </a:lnTo>
                <a:lnTo>
                  <a:pt x="1550422" y="834624"/>
                </a:lnTo>
                <a:lnTo>
                  <a:pt x="1552545" y="838074"/>
                </a:lnTo>
                <a:lnTo>
                  <a:pt x="1554403" y="841791"/>
                </a:lnTo>
                <a:lnTo>
                  <a:pt x="1555996" y="845241"/>
                </a:lnTo>
                <a:lnTo>
                  <a:pt x="1557589" y="848958"/>
                </a:lnTo>
                <a:lnTo>
                  <a:pt x="1558650" y="852939"/>
                </a:lnTo>
                <a:lnTo>
                  <a:pt x="1559712" y="856655"/>
                </a:lnTo>
                <a:lnTo>
                  <a:pt x="1560509" y="860637"/>
                </a:lnTo>
                <a:lnTo>
                  <a:pt x="1561305" y="864884"/>
                </a:lnTo>
                <a:lnTo>
                  <a:pt x="1561836" y="868866"/>
                </a:lnTo>
                <a:lnTo>
                  <a:pt x="1562101" y="872847"/>
                </a:lnTo>
                <a:lnTo>
                  <a:pt x="1562101" y="877094"/>
                </a:lnTo>
                <a:lnTo>
                  <a:pt x="1562101" y="881342"/>
                </a:lnTo>
                <a:lnTo>
                  <a:pt x="1561836" y="885589"/>
                </a:lnTo>
                <a:lnTo>
                  <a:pt x="1561305" y="889570"/>
                </a:lnTo>
                <a:lnTo>
                  <a:pt x="1560509" y="893817"/>
                </a:lnTo>
                <a:lnTo>
                  <a:pt x="1559712" y="897534"/>
                </a:lnTo>
                <a:lnTo>
                  <a:pt x="1558650" y="901515"/>
                </a:lnTo>
                <a:lnTo>
                  <a:pt x="1557589" y="905497"/>
                </a:lnTo>
                <a:lnTo>
                  <a:pt x="1555996" y="908948"/>
                </a:lnTo>
                <a:lnTo>
                  <a:pt x="1554403" y="912664"/>
                </a:lnTo>
                <a:lnTo>
                  <a:pt x="1552545" y="916115"/>
                </a:lnTo>
                <a:lnTo>
                  <a:pt x="1550422" y="919565"/>
                </a:lnTo>
                <a:lnTo>
                  <a:pt x="1548298" y="923016"/>
                </a:lnTo>
                <a:lnTo>
                  <a:pt x="1543520" y="929387"/>
                </a:lnTo>
                <a:lnTo>
                  <a:pt x="1538211" y="934961"/>
                </a:lnTo>
                <a:lnTo>
                  <a:pt x="1532637" y="940270"/>
                </a:lnTo>
                <a:lnTo>
                  <a:pt x="1526266" y="945048"/>
                </a:lnTo>
                <a:lnTo>
                  <a:pt x="1522816" y="947171"/>
                </a:lnTo>
                <a:lnTo>
                  <a:pt x="1519365" y="949030"/>
                </a:lnTo>
                <a:lnTo>
                  <a:pt x="1515914" y="950888"/>
                </a:lnTo>
                <a:lnTo>
                  <a:pt x="1512198" y="952480"/>
                </a:lnTo>
                <a:lnTo>
                  <a:pt x="1508747" y="953808"/>
                </a:lnTo>
                <a:lnTo>
                  <a:pt x="1505031" y="955400"/>
                </a:lnTo>
                <a:lnTo>
                  <a:pt x="1500784" y="956197"/>
                </a:lnTo>
                <a:lnTo>
                  <a:pt x="1497068" y="957258"/>
                </a:lnTo>
                <a:lnTo>
                  <a:pt x="1493086" y="957789"/>
                </a:lnTo>
                <a:lnTo>
                  <a:pt x="1488839" y="958586"/>
                </a:lnTo>
                <a:lnTo>
                  <a:pt x="1484857" y="958851"/>
                </a:lnTo>
                <a:lnTo>
                  <a:pt x="1480345" y="958851"/>
                </a:lnTo>
                <a:lnTo>
                  <a:pt x="1476363" y="958851"/>
                </a:lnTo>
                <a:lnTo>
                  <a:pt x="1472116" y="958586"/>
                </a:lnTo>
                <a:lnTo>
                  <a:pt x="1468134" y="957789"/>
                </a:lnTo>
                <a:lnTo>
                  <a:pt x="1464153" y="957258"/>
                </a:lnTo>
                <a:lnTo>
                  <a:pt x="1459906" y="956197"/>
                </a:lnTo>
                <a:lnTo>
                  <a:pt x="1456189" y="955400"/>
                </a:lnTo>
                <a:lnTo>
                  <a:pt x="1452473" y="953808"/>
                </a:lnTo>
                <a:lnTo>
                  <a:pt x="1448757" y="952480"/>
                </a:lnTo>
                <a:lnTo>
                  <a:pt x="1445306" y="950888"/>
                </a:lnTo>
                <a:lnTo>
                  <a:pt x="1441325" y="949030"/>
                </a:lnTo>
                <a:lnTo>
                  <a:pt x="1437874" y="947171"/>
                </a:lnTo>
                <a:lnTo>
                  <a:pt x="1434954" y="945048"/>
                </a:lnTo>
                <a:lnTo>
                  <a:pt x="1428583" y="940270"/>
                </a:lnTo>
                <a:lnTo>
                  <a:pt x="1422478" y="934961"/>
                </a:lnTo>
                <a:lnTo>
                  <a:pt x="1417435" y="929387"/>
                </a:lnTo>
                <a:lnTo>
                  <a:pt x="1412922" y="923016"/>
                </a:lnTo>
                <a:lnTo>
                  <a:pt x="1410533" y="919565"/>
                </a:lnTo>
                <a:lnTo>
                  <a:pt x="1408675" y="916115"/>
                </a:lnTo>
                <a:lnTo>
                  <a:pt x="1406817" y="912664"/>
                </a:lnTo>
                <a:lnTo>
                  <a:pt x="1405224" y="908948"/>
                </a:lnTo>
                <a:lnTo>
                  <a:pt x="1403632" y="905497"/>
                </a:lnTo>
                <a:lnTo>
                  <a:pt x="1402304" y="901515"/>
                </a:lnTo>
                <a:lnTo>
                  <a:pt x="1401243" y="897534"/>
                </a:lnTo>
                <a:lnTo>
                  <a:pt x="1400446" y="893817"/>
                </a:lnTo>
                <a:lnTo>
                  <a:pt x="1399650" y="889570"/>
                </a:lnTo>
                <a:lnTo>
                  <a:pt x="1399385" y="885589"/>
                </a:lnTo>
                <a:lnTo>
                  <a:pt x="1398854" y="881342"/>
                </a:lnTo>
                <a:lnTo>
                  <a:pt x="1398588" y="877094"/>
                </a:lnTo>
                <a:lnTo>
                  <a:pt x="1398854" y="872847"/>
                </a:lnTo>
                <a:lnTo>
                  <a:pt x="1399385" y="868866"/>
                </a:lnTo>
                <a:lnTo>
                  <a:pt x="1399650" y="864884"/>
                </a:lnTo>
                <a:lnTo>
                  <a:pt x="1400446" y="860637"/>
                </a:lnTo>
                <a:lnTo>
                  <a:pt x="1401243" y="856655"/>
                </a:lnTo>
                <a:lnTo>
                  <a:pt x="1402304" y="852939"/>
                </a:lnTo>
                <a:lnTo>
                  <a:pt x="1403632" y="848958"/>
                </a:lnTo>
                <a:lnTo>
                  <a:pt x="1405224" y="845241"/>
                </a:lnTo>
                <a:lnTo>
                  <a:pt x="1406817" y="841791"/>
                </a:lnTo>
                <a:lnTo>
                  <a:pt x="1408675" y="838074"/>
                </a:lnTo>
                <a:lnTo>
                  <a:pt x="1410533" y="834624"/>
                </a:lnTo>
                <a:lnTo>
                  <a:pt x="1412922" y="831438"/>
                </a:lnTo>
                <a:lnTo>
                  <a:pt x="1417435" y="825068"/>
                </a:lnTo>
                <a:lnTo>
                  <a:pt x="1422478" y="819228"/>
                </a:lnTo>
                <a:lnTo>
                  <a:pt x="1428583" y="814184"/>
                </a:lnTo>
                <a:lnTo>
                  <a:pt x="1434954" y="809406"/>
                </a:lnTo>
                <a:lnTo>
                  <a:pt x="1437874" y="807283"/>
                </a:lnTo>
                <a:lnTo>
                  <a:pt x="1441325" y="805425"/>
                </a:lnTo>
                <a:lnTo>
                  <a:pt x="1445306" y="803567"/>
                </a:lnTo>
                <a:lnTo>
                  <a:pt x="1448757" y="801974"/>
                </a:lnTo>
                <a:lnTo>
                  <a:pt x="1452473" y="800381"/>
                </a:lnTo>
                <a:lnTo>
                  <a:pt x="1456189" y="799054"/>
                </a:lnTo>
                <a:lnTo>
                  <a:pt x="1459906" y="797727"/>
                </a:lnTo>
                <a:lnTo>
                  <a:pt x="1464153" y="797196"/>
                </a:lnTo>
                <a:lnTo>
                  <a:pt x="1468134" y="796134"/>
                </a:lnTo>
                <a:lnTo>
                  <a:pt x="1472116" y="795869"/>
                </a:lnTo>
                <a:lnTo>
                  <a:pt x="1476363" y="795603"/>
                </a:lnTo>
                <a:lnTo>
                  <a:pt x="1480345" y="795338"/>
                </a:lnTo>
                <a:close/>
                <a:moveTo>
                  <a:pt x="876984" y="177800"/>
                </a:moveTo>
                <a:lnTo>
                  <a:pt x="883326" y="178065"/>
                </a:lnTo>
                <a:lnTo>
                  <a:pt x="889669" y="179124"/>
                </a:lnTo>
                <a:lnTo>
                  <a:pt x="895482" y="180713"/>
                </a:lnTo>
                <a:lnTo>
                  <a:pt x="901032" y="182832"/>
                </a:lnTo>
                <a:lnTo>
                  <a:pt x="906581" y="185215"/>
                </a:lnTo>
                <a:lnTo>
                  <a:pt x="911867" y="188393"/>
                </a:lnTo>
                <a:lnTo>
                  <a:pt x="916359" y="191836"/>
                </a:lnTo>
                <a:lnTo>
                  <a:pt x="920851" y="196074"/>
                </a:lnTo>
                <a:lnTo>
                  <a:pt x="924815" y="200311"/>
                </a:lnTo>
                <a:lnTo>
                  <a:pt x="928251" y="205078"/>
                </a:lnTo>
                <a:lnTo>
                  <a:pt x="931422" y="210375"/>
                </a:lnTo>
                <a:lnTo>
                  <a:pt x="934065" y="215672"/>
                </a:lnTo>
                <a:lnTo>
                  <a:pt x="936179" y="221498"/>
                </a:lnTo>
                <a:lnTo>
                  <a:pt x="937764" y="227325"/>
                </a:lnTo>
                <a:lnTo>
                  <a:pt x="938821" y="233681"/>
                </a:lnTo>
                <a:lnTo>
                  <a:pt x="939086" y="240037"/>
                </a:lnTo>
                <a:lnTo>
                  <a:pt x="939086" y="766534"/>
                </a:lnTo>
                <a:lnTo>
                  <a:pt x="945956" y="770772"/>
                </a:lnTo>
                <a:lnTo>
                  <a:pt x="952827" y="775539"/>
                </a:lnTo>
                <a:lnTo>
                  <a:pt x="959169" y="780835"/>
                </a:lnTo>
                <a:lnTo>
                  <a:pt x="964983" y="786397"/>
                </a:lnTo>
                <a:lnTo>
                  <a:pt x="971061" y="792488"/>
                </a:lnTo>
                <a:lnTo>
                  <a:pt x="976082" y="798844"/>
                </a:lnTo>
                <a:lnTo>
                  <a:pt x="980839" y="805465"/>
                </a:lnTo>
                <a:lnTo>
                  <a:pt x="985331" y="812351"/>
                </a:lnTo>
                <a:lnTo>
                  <a:pt x="989295" y="819502"/>
                </a:lnTo>
                <a:lnTo>
                  <a:pt x="992995" y="826917"/>
                </a:lnTo>
                <a:lnTo>
                  <a:pt x="995902" y="834862"/>
                </a:lnTo>
                <a:lnTo>
                  <a:pt x="998545" y="843072"/>
                </a:lnTo>
                <a:lnTo>
                  <a:pt x="1000394" y="851282"/>
                </a:lnTo>
                <a:lnTo>
                  <a:pt x="1001980" y="859757"/>
                </a:lnTo>
                <a:lnTo>
                  <a:pt x="1002773" y="868497"/>
                </a:lnTo>
                <a:lnTo>
                  <a:pt x="1003301" y="877236"/>
                </a:lnTo>
                <a:lnTo>
                  <a:pt x="1002773" y="883857"/>
                </a:lnTo>
                <a:lnTo>
                  <a:pt x="1002244" y="889948"/>
                </a:lnTo>
                <a:lnTo>
                  <a:pt x="1001716" y="896569"/>
                </a:lnTo>
                <a:lnTo>
                  <a:pt x="1000394" y="902925"/>
                </a:lnTo>
                <a:lnTo>
                  <a:pt x="999073" y="909017"/>
                </a:lnTo>
                <a:lnTo>
                  <a:pt x="997223" y="915108"/>
                </a:lnTo>
                <a:lnTo>
                  <a:pt x="995373" y="921199"/>
                </a:lnTo>
                <a:lnTo>
                  <a:pt x="993259" y="926761"/>
                </a:lnTo>
                <a:lnTo>
                  <a:pt x="990352" y="932322"/>
                </a:lnTo>
                <a:lnTo>
                  <a:pt x="987445" y="938149"/>
                </a:lnTo>
                <a:lnTo>
                  <a:pt x="984803" y="943446"/>
                </a:lnTo>
                <a:lnTo>
                  <a:pt x="981367" y="948478"/>
                </a:lnTo>
                <a:lnTo>
                  <a:pt x="977932" y="953509"/>
                </a:lnTo>
                <a:lnTo>
                  <a:pt x="973968" y="958541"/>
                </a:lnTo>
                <a:lnTo>
                  <a:pt x="970004" y="962779"/>
                </a:lnTo>
                <a:lnTo>
                  <a:pt x="965512" y="967281"/>
                </a:lnTo>
                <a:lnTo>
                  <a:pt x="961284" y="971783"/>
                </a:lnTo>
                <a:lnTo>
                  <a:pt x="956527" y="975756"/>
                </a:lnTo>
                <a:lnTo>
                  <a:pt x="951770" y="979464"/>
                </a:lnTo>
                <a:lnTo>
                  <a:pt x="946749" y="982906"/>
                </a:lnTo>
                <a:lnTo>
                  <a:pt x="941728" y="986349"/>
                </a:lnTo>
                <a:lnTo>
                  <a:pt x="936443" y="989527"/>
                </a:lnTo>
                <a:lnTo>
                  <a:pt x="930893" y="992441"/>
                </a:lnTo>
                <a:lnTo>
                  <a:pt x="925344" y="994824"/>
                </a:lnTo>
                <a:lnTo>
                  <a:pt x="919530" y="996943"/>
                </a:lnTo>
                <a:lnTo>
                  <a:pt x="913716" y="999062"/>
                </a:lnTo>
                <a:lnTo>
                  <a:pt x="907374" y="1000915"/>
                </a:lnTo>
                <a:lnTo>
                  <a:pt x="901560" y="1001975"/>
                </a:lnTo>
                <a:lnTo>
                  <a:pt x="895218" y="1003299"/>
                </a:lnTo>
                <a:lnTo>
                  <a:pt x="888611" y="1004358"/>
                </a:lnTo>
                <a:lnTo>
                  <a:pt x="882269" y="1004623"/>
                </a:lnTo>
                <a:lnTo>
                  <a:pt x="875663" y="1004888"/>
                </a:lnTo>
                <a:lnTo>
                  <a:pt x="866678" y="1004623"/>
                </a:lnTo>
                <a:lnTo>
                  <a:pt x="857693" y="1003564"/>
                </a:lnTo>
                <a:lnTo>
                  <a:pt x="849236" y="1001975"/>
                </a:lnTo>
                <a:lnTo>
                  <a:pt x="840780" y="999856"/>
                </a:lnTo>
                <a:lnTo>
                  <a:pt x="832324" y="997473"/>
                </a:lnTo>
                <a:lnTo>
                  <a:pt x="824396" y="994030"/>
                </a:lnTo>
                <a:lnTo>
                  <a:pt x="816732" y="990587"/>
                </a:lnTo>
                <a:lnTo>
                  <a:pt x="809333" y="986084"/>
                </a:lnTo>
                <a:lnTo>
                  <a:pt x="802198" y="981317"/>
                </a:lnTo>
                <a:lnTo>
                  <a:pt x="795591" y="976286"/>
                </a:lnTo>
                <a:lnTo>
                  <a:pt x="788984" y="970724"/>
                </a:lnTo>
                <a:lnTo>
                  <a:pt x="783170" y="964633"/>
                </a:lnTo>
                <a:lnTo>
                  <a:pt x="777357" y="958541"/>
                </a:lnTo>
                <a:lnTo>
                  <a:pt x="772600" y="951920"/>
                </a:lnTo>
                <a:lnTo>
                  <a:pt x="767843" y="944770"/>
                </a:lnTo>
                <a:lnTo>
                  <a:pt x="763351" y="937354"/>
                </a:lnTo>
                <a:lnTo>
                  <a:pt x="413204" y="937354"/>
                </a:lnTo>
                <a:lnTo>
                  <a:pt x="406597" y="937090"/>
                </a:lnTo>
                <a:lnTo>
                  <a:pt x="400519" y="936295"/>
                </a:lnTo>
                <a:lnTo>
                  <a:pt x="394705" y="934706"/>
                </a:lnTo>
                <a:lnTo>
                  <a:pt x="388627" y="932322"/>
                </a:lnTo>
                <a:lnTo>
                  <a:pt x="383342" y="929939"/>
                </a:lnTo>
                <a:lnTo>
                  <a:pt x="378321" y="926761"/>
                </a:lnTo>
                <a:lnTo>
                  <a:pt x="373564" y="923053"/>
                </a:lnTo>
                <a:lnTo>
                  <a:pt x="368808" y="919345"/>
                </a:lnTo>
                <a:lnTo>
                  <a:pt x="365108" y="914843"/>
                </a:lnTo>
                <a:lnTo>
                  <a:pt x="361408" y="909811"/>
                </a:lnTo>
                <a:lnTo>
                  <a:pt x="358237" y="904779"/>
                </a:lnTo>
                <a:lnTo>
                  <a:pt x="355859" y="899483"/>
                </a:lnTo>
                <a:lnTo>
                  <a:pt x="353480" y="893921"/>
                </a:lnTo>
                <a:lnTo>
                  <a:pt x="352159" y="887830"/>
                </a:lnTo>
                <a:lnTo>
                  <a:pt x="351102" y="881474"/>
                </a:lnTo>
                <a:lnTo>
                  <a:pt x="350838" y="875382"/>
                </a:lnTo>
                <a:lnTo>
                  <a:pt x="351102" y="868761"/>
                </a:lnTo>
                <a:lnTo>
                  <a:pt x="352159" y="862670"/>
                </a:lnTo>
                <a:lnTo>
                  <a:pt x="353480" y="856844"/>
                </a:lnTo>
                <a:lnTo>
                  <a:pt x="355859" y="850752"/>
                </a:lnTo>
                <a:lnTo>
                  <a:pt x="358237" y="845456"/>
                </a:lnTo>
                <a:lnTo>
                  <a:pt x="361408" y="840424"/>
                </a:lnTo>
                <a:lnTo>
                  <a:pt x="365108" y="835392"/>
                </a:lnTo>
                <a:lnTo>
                  <a:pt x="368808" y="831154"/>
                </a:lnTo>
                <a:lnTo>
                  <a:pt x="373564" y="827447"/>
                </a:lnTo>
                <a:lnTo>
                  <a:pt x="378321" y="823474"/>
                </a:lnTo>
                <a:lnTo>
                  <a:pt x="383342" y="820296"/>
                </a:lnTo>
                <a:lnTo>
                  <a:pt x="388627" y="817913"/>
                </a:lnTo>
                <a:lnTo>
                  <a:pt x="394705" y="815794"/>
                </a:lnTo>
                <a:lnTo>
                  <a:pt x="400519" y="814205"/>
                </a:lnTo>
                <a:lnTo>
                  <a:pt x="406597" y="813146"/>
                </a:lnTo>
                <a:lnTo>
                  <a:pt x="413204" y="812881"/>
                </a:lnTo>
                <a:lnTo>
                  <a:pt x="765465" y="812881"/>
                </a:lnTo>
                <a:lnTo>
                  <a:pt x="770222" y="805730"/>
                </a:lnTo>
                <a:lnTo>
                  <a:pt x="775507" y="798579"/>
                </a:lnTo>
                <a:lnTo>
                  <a:pt x="780792" y="791959"/>
                </a:lnTo>
                <a:lnTo>
                  <a:pt x="786870" y="785602"/>
                </a:lnTo>
                <a:lnTo>
                  <a:pt x="793477" y="779511"/>
                </a:lnTo>
                <a:lnTo>
                  <a:pt x="800348" y="774214"/>
                </a:lnTo>
                <a:lnTo>
                  <a:pt x="807483" y="769183"/>
                </a:lnTo>
                <a:lnTo>
                  <a:pt x="815147" y="764945"/>
                </a:lnTo>
                <a:lnTo>
                  <a:pt x="815147" y="240037"/>
                </a:lnTo>
                <a:lnTo>
                  <a:pt x="815411" y="233681"/>
                </a:lnTo>
                <a:lnTo>
                  <a:pt x="816204" y="227325"/>
                </a:lnTo>
                <a:lnTo>
                  <a:pt x="817789" y="221498"/>
                </a:lnTo>
                <a:lnTo>
                  <a:pt x="819639" y="215672"/>
                </a:lnTo>
                <a:lnTo>
                  <a:pt x="822546" y="210375"/>
                </a:lnTo>
                <a:lnTo>
                  <a:pt x="825717" y="205078"/>
                </a:lnTo>
                <a:lnTo>
                  <a:pt x="829153" y="200311"/>
                </a:lnTo>
                <a:lnTo>
                  <a:pt x="833116" y="196074"/>
                </a:lnTo>
                <a:lnTo>
                  <a:pt x="837609" y="191836"/>
                </a:lnTo>
                <a:lnTo>
                  <a:pt x="842366" y="188393"/>
                </a:lnTo>
                <a:lnTo>
                  <a:pt x="847387" y="185215"/>
                </a:lnTo>
                <a:lnTo>
                  <a:pt x="852936" y="182832"/>
                </a:lnTo>
                <a:lnTo>
                  <a:pt x="858486" y="180713"/>
                </a:lnTo>
                <a:lnTo>
                  <a:pt x="864564" y="179124"/>
                </a:lnTo>
                <a:lnTo>
                  <a:pt x="870642" y="178065"/>
                </a:lnTo>
                <a:lnTo>
                  <a:pt x="876984" y="177800"/>
                </a:lnTo>
                <a:close/>
                <a:moveTo>
                  <a:pt x="856991" y="124392"/>
                </a:moveTo>
                <a:lnTo>
                  <a:pt x="837683" y="125450"/>
                </a:lnTo>
                <a:lnTo>
                  <a:pt x="818374" y="126774"/>
                </a:lnTo>
                <a:lnTo>
                  <a:pt x="799594" y="128362"/>
                </a:lnTo>
                <a:lnTo>
                  <a:pt x="780550" y="130479"/>
                </a:lnTo>
                <a:lnTo>
                  <a:pt x="762034" y="132861"/>
                </a:lnTo>
                <a:lnTo>
                  <a:pt x="743255" y="136037"/>
                </a:lnTo>
                <a:lnTo>
                  <a:pt x="725004" y="139478"/>
                </a:lnTo>
                <a:lnTo>
                  <a:pt x="706489" y="143712"/>
                </a:lnTo>
                <a:lnTo>
                  <a:pt x="688502" y="147947"/>
                </a:lnTo>
                <a:lnTo>
                  <a:pt x="670516" y="152975"/>
                </a:lnTo>
                <a:lnTo>
                  <a:pt x="653059" y="158269"/>
                </a:lnTo>
                <a:lnTo>
                  <a:pt x="635337" y="164091"/>
                </a:lnTo>
                <a:lnTo>
                  <a:pt x="617880" y="169914"/>
                </a:lnTo>
                <a:lnTo>
                  <a:pt x="600687" y="176530"/>
                </a:lnTo>
                <a:lnTo>
                  <a:pt x="583759" y="183412"/>
                </a:lnTo>
                <a:lnTo>
                  <a:pt x="567095" y="191087"/>
                </a:lnTo>
                <a:lnTo>
                  <a:pt x="550432" y="198762"/>
                </a:lnTo>
                <a:lnTo>
                  <a:pt x="534297" y="206967"/>
                </a:lnTo>
                <a:lnTo>
                  <a:pt x="517898" y="215436"/>
                </a:lnTo>
                <a:lnTo>
                  <a:pt x="502292" y="224170"/>
                </a:lnTo>
                <a:lnTo>
                  <a:pt x="486686" y="233698"/>
                </a:lnTo>
                <a:lnTo>
                  <a:pt x="471345" y="242961"/>
                </a:lnTo>
                <a:lnTo>
                  <a:pt x="456268" y="253018"/>
                </a:lnTo>
                <a:lnTo>
                  <a:pt x="441192" y="263340"/>
                </a:lnTo>
                <a:lnTo>
                  <a:pt x="426379" y="274191"/>
                </a:lnTo>
                <a:lnTo>
                  <a:pt x="412361" y="285042"/>
                </a:lnTo>
                <a:lnTo>
                  <a:pt x="398342" y="296423"/>
                </a:lnTo>
                <a:lnTo>
                  <a:pt x="384588" y="308333"/>
                </a:lnTo>
                <a:lnTo>
                  <a:pt x="371098" y="320243"/>
                </a:lnTo>
                <a:lnTo>
                  <a:pt x="357608" y="332417"/>
                </a:lnTo>
                <a:lnTo>
                  <a:pt x="344648" y="344856"/>
                </a:lnTo>
                <a:lnTo>
                  <a:pt x="332216" y="358089"/>
                </a:lnTo>
                <a:lnTo>
                  <a:pt x="319784" y="371323"/>
                </a:lnTo>
                <a:lnTo>
                  <a:pt x="307617" y="384820"/>
                </a:lnTo>
                <a:lnTo>
                  <a:pt x="295979" y="398583"/>
                </a:lnTo>
                <a:lnTo>
                  <a:pt x="284870" y="412610"/>
                </a:lnTo>
                <a:lnTo>
                  <a:pt x="273761" y="427167"/>
                </a:lnTo>
                <a:lnTo>
                  <a:pt x="263181" y="441458"/>
                </a:lnTo>
                <a:lnTo>
                  <a:pt x="252865" y="456544"/>
                </a:lnTo>
                <a:lnTo>
                  <a:pt x="242814" y="471630"/>
                </a:lnTo>
                <a:lnTo>
                  <a:pt x="233027" y="486980"/>
                </a:lnTo>
                <a:lnTo>
                  <a:pt x="224034" y="502596"/>
                </a:lnTo>
                <a:lnTo>
                  <a:pt x="215041" y="518740"/>
                </a:lnTo>
                <a:lnTo>
                  <a:pt x="206577" y="534620"/>
                </a:lnTo>
                <a:lnTo>
                  <a:pt x="198377" y="551029"/>
                </a:lnTo>
                <a:lnTo>
                  <a:pt x="190707" y="567438"/>
                </a:lnTo>
                <a:lnTo>
                  <a:pt x="183301" y="584112"/>
                </a:lnTo>
                <a:lnTo>
                  <a:pt x="176424" y="601315"/>
                </a:lnTo>
                <a:lnTo>
                  <a:pt x="169811" y="618253"/>
                </a:lnTo>
                <a:lnTo>
                  <a:pt x="163992" y="635986"/>
                </a:lnTo>
                <a:lnTo>
                  <a:pt x="157908" y="653454"/>
                </a:lnTo>
                <a:lnTo>
                  <a:pt x="152883" y="670921"/>
                </a:lnTo>
                <a:lnTo>
                  <a:pt x="147857" y="689183"/>
                </a:lnTo>
                <a:lnTo>
                  <a:pt x="143625" y="707180"/>
                </a:lnTo>
                <a:lnTo>
                  <a:pt x="139393" y="725707"/>
                </a:lnTo>
                <a:lnTo>
                  <a:pt x="135955" y="743704"/>
                </a:lnTo>
                <a:lnTo>
                  <a:pt x="132781" y="762495"/>
                </a:lnTo>
                <a:lnTo>
                  <a:pt x="130400" y="781551"/>
                </a:lnTo>
                <a:lnTo>
                  <a:pt x="128019" y="800342"/>
                </a:lnTo>
                <a:lnTo>
                  <a:pt x="126168" y="819133"/>
                </a:lnTo>
                <a:lnTo>
                  <a:pt x="125110" y="838189"/>
                </a:lnTo>
                <a:lnTo>
                  <a:pt x="124316" y="857509"/>
                </a:lnTo>
                <a:lnTo>
                  <a:pt x="124052" y="877094"/>
                </a:lnTo>
                <a:lnTo>
                  <a:pt x="124316" y="896414"/>
                </a:lnTo>
                <a:lnTo>
                  <a:pt x="125110" y="915735"/>
                </a:lnTo>
                <a:lnTo>
                  <a:pt x="126168" y="934791"/>
                </a:lnTo>
                <a:lnTo>
                  <a:pt x="128019" y="953846"/>
                </a:lnTo>
                <a:lnTo>
                  <a:pt x="130400" y="972637"/>
                </a:lnTo>
                <a:lnTo>
                  <a:pt x="132781" y="991428"/>
                </a:lnTo>
                <a:lnTo>
                  <a:pt x="135955" y="1009955"/>
                </a:lnTo>
                <a:lnTo>
                  <a:pt x="139393" y="1028481"/>
                </a:lnTo>
                <a:lnTo>
                  <a:pt x="143625" y="1046743"/>
                </a:lnTo>
                <a:lnTo>
                  <a:pt x="147857" y="1065005"/>
                </a:lnTo>
                <a:lnTo>
                  <a:pt x="152883" y="1082737"/>
                </a:lnTo>
                <a:lnTo>
                  <a:pt x="157908" y="1100734"/>
                </a:lnTo>
                <a:lnTo>
                  <a:pt x="163992" y="1118202"/>
                </a:lnTo>
                <a:lnTo>
                  <a:pt x="169811" y="1135405"/>
                </a:lnTo>
                <a:lnTo>
                  <a:pt x="176424" y="1152608"/>
                </a:lnTo>
                <a:lnTo>
                  <a:pt x="183301" y="1169547"/>
                </a:lnTo>
                <a:lnTo>
                  <a:pt x="190707" y="1186485"/>
                </a:lnTo>
                <a:lnTo>
                  <a:pt x="198377" y="1203159"/>
                </a:lnTo>
                <a:lnTo>
                  <a:pt x="206577" y="1219568"/>
                </a:lnTo>
                <a:lnTo>
                  <a:pt x="215041" y="1235448"/>
                </a:lnTo>
                <a:lnTo>
                  <a:pt x="224034" y="1251592"/>
                </a:lnTo>
                <a:lnTo>
                  <a:pt x="233027" y="1267208"/>
                </a:lnTo>
                <a:lnTo>
                  <a:pt x="242814" y="1282558"/>
                </a:lnTo>
                <a:lnTo>
                  <a:pt x="252865" y="1297644"/>
                </a:lnTo>
                <a:lnTo>
                  <a:pt x="263181" y="1312200"/>
                </a:lnTo>
                <a:lnTo>
                  <a:pt x="273761" y="1327021"/>
                </a:lnTo>
                <a:lnTo>
                  <a:pt x="284870" y="1341578"/>
                </a:lnTo>
                <a:lnTo>
                  <a:pt x="295979" y="1355605"/>
                </a:lnTo>
                <a:lnTo>
                  <a:pt x="307617" y="1369368"/>
                </a:lnTo>
                <a:lnTo>
                  <a:pt x="319784" y="1382865"/>
                </a:lnTo>
                <a:lnTo>
                  <a:pt x="332216" y="1396099"/>
                </a:lnTo>
                <a:lnTo>
                  <a:pt x="344648" y="1408803"/>
                </a:lnTo>
                <a:lnTo>
                  <a:pt x="357608" y="1421771"/>
                </a:lnTo>
                <a:lnTo>
                  <a:pt x="371098" y="1433946"/>
                </a:lnTo>
                <a:lnTo>
                  <a:pt x="384588" y="1445855"/>
                </a:lnTo>
                <a:lnTo>
                  <a:pt x="398342" y="1457501"/>
                </a:lnTo>
                <a:lnTo>
                  <a:pt x="412361" y="1469146"/>
                </a:lnTo>
                <a:lnTo>
                  <a:pt x="426379" y="1479997"/>
                </a:lnTo>
                <a:lnTo>
                  <a:pt x="441192" y="1490848"/>
                </a:lnTo>
                <a:lnTo>
                  <a:pt x="456268" y="1501170"/>
                </a:lnTo>
                <a:lnTo>
                  <a:pt x="471345" y="1511227"/>
                </a:lnTo>
                <a:lnTo>
                  <a:pt x="486686" y="1520490"/>
                </a:lnTo>
                <a:lnTo>
                  <a:pt x="502292" y="1530018"/>
                </a:lnTo>
                <a:lnTo>
                  <a:pt x="517898" y="1538752"/>
                </a:lnTo>
                <a:lnTo>
                  <a:pt x="534297" y="1547221"/>
                </a:lnTo>
                <a:lnTo>
                  <a:pt x="550432" y="1555426"/>
                </a:lnTo>
                <a:lnTo>
                  <a:pt x="567095" y="1563101"/>
                </a:lnTo>
                <a:lnTo>
                  <a:pt x="583759" y="1570512"/>
                </a:lnTo>
                <a:lnTo>
                  <a:pt x="600687" y="1577393"/>
                </a:lnTo>
                <a:lnTo>
                  <a:pt x="617880" y="1583745"/>
                </a:lnTo>
                <a:lnTo>
                  <a:pt x="635337" y="1590097"/>
                </a:lnTo>
                <a:lnTo>
                  <a:pt x="653059" y="1595655"/>
                </a:lnTo>
                <a:lnTo>
                  <a:pt x="670516" y="1601213"/>
                </a:lnTo>
                <a:lnTo>
                  <a:pt x="688502" y="1605712"/>
                </a:lnTo>
                <a:lnTo>
                  <a:pt x="706489" y="1610476"/>
                </a:lnTo>
                <a:lnTo>
                  <a:pt x="725004" y="1614181"/>
                </a:lnTo>
                <a:lnTo>
                  <a:pt x="743255" y="1618151"/>
                </a:lnTo>
                <a:lnTo>
                  <a:pt x="762034" y="1620798"/>
                </a:lnTo>
                <a:lnTo>
                  <a:pt x="780550" y="1623709"/>
                </a:lnTo>
                <a:lnTo>
                  <a:pt x="799594" y="1625826"/>
                </a:lnTo>
                <a:lnTo>
                  <a:pt x="818374" y="1627414"/>
                </a:lnTo>
                <a:lnTo>
                  <a:pt x="837683" y="1628738"/>
                </a:lnTo>
                <a:lnTo>
                  <a:pt x="856991" y="1629267"/>
                </a:lnTo>
                <a:lnTo>
                  <a:pt x="876300" y="1629532"/>
                </a:lnTo>
                <a:lnTo>
                  <a:pt x="895873" y="1629267"/>
                </a:lnTo>
                <a:lnTo>
                  <a:pt x="914918" y="1628738"/>
                </a:lnTo>
                <a:lnTo>
                  <a:pt x="933962" y="1627414"/>
                </a:lnTo>
                <a:lnTo>
                  <a:pt x="953271" y="1625826"/>
                </a:lnTo>
                <a:lnTo>
                  <a:pt x="972050" y="1623709"/>
                </a:lnTo>
                <a:lnTo>
                  <a:pt x="990830" y="1620798"/>
                </a:lnTo>
                <a:lnTo>
                  <a:pt x="1009345" y="1618151"/>
                </a:lnTo>
                <a:lnTo>
                  <a:pt x="1027861" y="1614181"/>
                </a:lnTo>
                <a:lnTo>
                  <a:pt x="1045847" y="1610476"/>
                </a:lnTo>
                <a:lnTo>
                  <a:pt x="1064098" y="1605712"/>
                </a:lnTo>
                <a:lnTo>
                  <a:pt x="1082084" y="1601213"/>
                </a:lnTo>
                <a:lnTo>
                  <a:pt x="1099806" y="1595655"/>
                </a:lnTo>
                <a:lnTo>
                  <a:pt x="1117263" y="1590097"/>
                </a:lnTo>
                <a:lnTo>
                  <a:pt x="1134720" y="1583745"/>
                </a:lnTo>
                <a:lnTo>
                  <a:pt x="1151913" y="1577393"/>
                </a:lnTo>
                <a:lnTo>
                  <a:pt x="1168841" y="1570512"/>
                </a:lnTo>
                <a:lnTo>
                  <a:pt x="1185769" y="1563101"/>
                </a:lnTo>
                <a:lnTo>
                  <a:pt x="1201904" y="1555426"/>
                </a:lnTo>
                <a:lnTo>
                  <a:pt x="1218568" y="1547221"/>
                </a:lnTo>
                <a:lnTo>
                  <a:pt x="1234702" y="1538752"/>
                </a:lnTo>
                <a:lnTo>
                  <a:pt x="1250573" y="1530018"/>
                </a:lnTo>
                <a:lnTo>
                  <a:pt x="1265914" y="1520490"/>
                </a:lnTo>
                <a:lnTo>
                  <a:pt x="1281255" y="1511227"/>
                </a:lnTo>
                <a:lnTo>
                  <a:pt x="1296596" y="1501170"/>
                </a:lnTo>
                <a:lnTo>
                  <a:pt x="1311408" y="1490848"/>
                </a:lnTo>
                <a:lnTo>
                  <a:pt x="1325956" y="1479997"/>
                </a:lnTo>
                <a:lnTo>
                  <a:pt x="1340504" y="1469146"/>
                </a:lnTo>
                <a:lnTo>
                  <a:pt x="1354522" y="1457501"/>
                </a:lnTo>
                <a:lnTo>
                  <a:pt x="1368277" y="1445855"/>
                </a:lnTo>
                <a:lnTo>
                  <a:pt x="1381766" y="1433946"/>
                </a:lnTo>
                <a:lnTo>
                  <a:pt x="1394991" y="1421771"/>
                </a:lnTo>
                <a:lnTo>
                  <a:pt x="1407952" y="1408803"/>
                </a:lnTo>
                <a:lnTo>
                  <a:pt x="1420384" y="1396099"/>
                </a:lnTo>
                <a:lnTo>
                  <a:pt x="1432815" y="1382865"/>
                </a:lnTo>
                <a:lnTo>
                  <a:pt x="1444718" y="1369368"/>
                </a:lnTo>
                <a:lnTo>
                  <a:pt x="1456356" y="1355605"/>
                </a:lnTo>
                <a:lnTo>
                  <a:pt x="1467730" y="1341578"/>
                </a:lnTo>
                <a:lnTo>
                  <a:pt x="1479104" y="1327021"/>
                </a:lnTo>
                <a:lnTo>
                  <a:pt x="1489684" y="1312200"/>
                </a:lnTo>
                <a:lnTo>
                  <a:pt x="1499735" y="1297644"/>
                </a:lnTo>
                <a:lnTo>
                  <a:pt x="1509786" y="1282558"/>
                </a:lnTo>
                <a:lnTo>
                  <a:pt x="1519308" y="1267208"/>
                </a:lnTo>
                <a:lnTo>
                  <a:pt x="1528830" y="1251592"/>
                </a:lnTo>
                <a:lnTo>
                  <a:pt x="1537559" y="1235448"/>
                </a:lnTo>
                <a:lnTo>
                  <a:pt x="1546023" y="1219568"/>
                </a:lnTo>
                <a:lnTo>
                  <a:pt x="1554223" y="1203159"/>
                </a:lnTo>
                <a:lnTo>
                  <a:pt x="1561893" y="1186485"/>
                </a:lnTo>
                <a:lnTo>
                  <a:pt x="1569299" y="1169547"/>
                </a:lnTo>
                <a:lnTo>
                  <a:pt x="1576176" y="1152608"/>
                </a:lnTo>
                <a:lnTo>
                  <a:pt x="1582789" y="1135405"/>
                </a:lnTo>
                <a:lnTo>
                  <a:pt x="1588873" y="1118202"/>
                </a:lnTo>
                <a:lnTo>
                  <a:pt x="1594692" y="1100734"/>
                </a:lnTo>
                <a:lnTo>
                  <a:pt x="1599982" y="1082737"/>
                </a:lnTo>
                <a:lnTo>
                  <a:pt x="1604743" y="1065005"/>
                </a:lnTo>
                <a:lnTo>
                  <a:pt x="1608975" y="1046743"/>
                </a:lnTo>
                <a:lnTo>
                  <a:pt x="1613207" y="1028481"/>
                </a:lnTo>
                <a:lnTo>
                  <a:pt x="1616645" y="1009955"/>
                </a:lnTo>
                <a:lnTo>
                  <a:pt x="1619555" y="991428"/>
                </a:lnTo>
                <a:lnTo>
                  <a:pt x="1622464" y="972637"/>
                </a:lnTo>
                <a:lnTo>
                  <a:pt x="1624581" y="953846"/>
                </a:lnTo>
                <a:lnTo>
                  <a:pt x="1626168" y="934791"/>
                </a:lnTo>
                <a:lnTo>
                  <a:pt x="1627490" y="915735"/>
                </a:lnTo>
                <a:lnTo>
                  <a:pt x="1628019" y="896414"/>
                </a:lnTo>
                <a:lnTo>
                  <a:pt x="1628548" y="877094"/>
                </a:lnTo>
                <a:lnTo>
                  <a:pt x="1628019" y="857509"/>
                </a:lnTo>
                <a:lnTo>
                  <a:pt x="1627490" y="838189"/>
                </a:lnTo>
                <a:lnTo>
                  <a:pt x="1626168" y="819133"/>
                </a:lnTo>
                <a:lnTo>
                  <a:pt x="1624581" y="800342"/>
                </a:lnTo>
                <a:lnTo>
                  <a:pt x="1622464" y="781551"/>
                </a:lnTo>
                <a:lnTo>
                  <a:pt x="1619555" y="762495"/>
                </a:lnTo>
                <a:lnTo>
                  <a:pt x="1616645" y="743704"/>
                </a:lnTo>
                <a:lnTo>
                  <a:pt x="1613207" y="725707"/>
                </a:lnTo>
                <a:lnTo>
                  <a:pt x="1608975" y="707180"/>
                </a:lnTo>
                <a:lnTo>
                  <a:pt x="1604743" y="689183"/>
                </a:lnTo>
                <a:lnTo>
                  <a:pt x="1599982" y="670921"/>
                </a:lnTo>
                <a:lnTo>
                  <a:pt x="1594692" y="653454"/>
                </a:lnTo>
                <a:lnTo>
                  <a:pt x="1588873" y="635986"/>
                </a:lnTo>
                <a:lnTo>
                  <a:pt x="1582789" y="618253"/>
                </a:lnTo>
                <a:lnTo>
                  <a:pt x="1576176" y="601315"/>
                </a:lnTo>
                <a:lnTo>
                  <a:pt x="1569299" y="584112"/>
                </a:lnTo>
                <a:lnTo>
                  <a:pt x="1561893" y="567438"/>
                </a:lnTo>
                <a:lnTo>
                  <a:pt x="1554223" y="551029"/>
                </a:lnTo>
                <a:lnTo>
                  <a:pt x="1546023" y="534620"/>
                </a:lnTo>
                <a:lnTo>
                  <a:pt x="1537559" y="518740"/>
                </a:lnTo>
                <a:lnTo>
                  <a:pt x="1528830" y="502596"/>
                </a:lnTo>
                <a:lnTo>
                  <a:pt x="1519308" y="486980"/>
                </a:lnTo>
                <a:lnTo>
                  <a:pt x="1509786" y="471630"/>
                </a:lnTo>
                <a:lnTo>
                  <a:pt x="1499735" y="456544"/>
                </a:lnTo>
                <a:lnTo>
                  <a:pt x="1489684" y="441458"/>
                </a:lnTo>
                <a:lnTo>
                  <a:pt x="1479104" y="427167"/>
                </a:lnTo>
                <a:lnTo>
                  <a:pt x="1467730" y="412610"/>
                </a:lnTo>
                <a:lnTo>
                  <a:pt x="1456356" y="398583"/>
                </a:lnTo>
                <a:lnTo>
                  <a:pt x="1444718" y="384820"/>
                </a:lnTo>
                <a:lnTo>
                  <a:pt x="1432815" y="371323"/>
                </a:lnTo>
                <a:lnTo>
                  <a:pt x="1420384" y="358089"/>
                </a:lnTo>
                <a:lnTo>
                  <a:pt x="1407952" y="344856"/>
                </a:lnTo>
                <a:lnTo>
                  <a:pt x="1394991" y="332417"/>
                </a:lnTo>
                <a:lnTo>
                  <a:pt x="1381766" y="320243"/>
                </a:lnTo>
                <a:lnTo>
                  <a:pt x="1368277" y="308333"/>
                </a:lnTo>
                <a:lnTo>
                  <a:pt x="1354522" y="296423"/>
                </a:lnTo>
                <a:lnTo>
                  <a:pt x="1340504" y="285042"/>
                </a:lnTo>
                <a:lnTo>
                  <a:pt x="1325956" y="274191"/>
                </a:lnTo>
                <a:lnTo>
                  <a:pt x="1311408" y="263340"/>
                </a:lnTo>
                <a:lnTo>
                  <a:pt x="1296596" y="253018"/>
                </a:lnTo>
                <a:lnTo>
                  <a:pt x="1281255" y="242961"/>
                </a:lnTo>
                <a:lnTo>
                  <a:pt x="1265914" y="233698"/>
                </a:lnTo>
                <a:lnTo>
                  <a:pt x="1250573" y="224170"/>
                </a:lnTo>
                <a:lnTo>
                  <a:pt x="1234702" y="215436"/>
                </a:lnTo>
                <a:lnTo>
                  <a:pt x="1218568" y="206967"/>
                </a:lnTo>
                <a:lnTo>
                  <a:pt x="1201904" y="198762"/>
                </a:lnTo>
                <a:lnTo>
                  <a:pt x="1185769" y="191087"/>
                </a:lnTo>
                <a:lnTo>
                  <a:pt x="1168841" y="183412"/>
                </a:lnTo>
                <a:lnTo>
                  <a:pt x="1151913" y="176530"/>
                </a:lnTo>
                <a:lnTo>
                  <a:pt x="1134720" y="169914"/>
                </a:lnTo>
                <a:lnTo>
                  <a:pt x="1117263" y="164091"/>
                </a:lnTo>
                <a:lnTo>
                  <a:pt x="1099806" y="158269"/>
                </a:lnTo>
                <a:lnTo>
                  <a:pt x="1082084" y="152975"/>
                </a:lnTo>
                <a:lnTo>
                  <a:pt x="1064098" y="147947"/>
                </a:lnTo>
                <a:lnTo>
                  <a:pt x="1045847" y="143712"/>
                </a:lnTo>
                <a:lnTo>
                  <a:pt x="1027861" y="139478"/>
                </a:lnTo>
                <a:lnTo>
                  <a:pt x="1009345" y="136037"/>
                </a:lnTo>
                <a:lnTo>
                  <a:pt x="990830" y="132861"/>
                </a:lnTo>
                <a:lnTo>
                  <a:pt x="972050" y="130479"/>
                </a:lnTo>
                <a:lnTo>
                  <a:pt x="953271" y="128362"/>
                </a:lnTo>
                <a:lnTo>
                  <a:pt x="933962" y="126774"/>
                </a:lnTo>
                <a:lnTo>
                  <a:pt x="914918" y="125450"/>
                </a:lnTo>
                <a:lnTo>
                  <a:pt x="895873" y="124392"/>
                </a:lnTo>
                <a:lnTo>
                  <a:pt x="876300" y="124392"/>
                </a:lnTo>
                <a:lnTo>
                  <a:pt x="856991" y="124392"/>
                </a:lnTo>
                <a:close/>
                <a:moveTo>
                  <a:pt x="876300" y="0"/>
                </a:moveTo>
                <a:lnTo>
                  <a:pt x="899048" y="265"/>
                </a:lnTo>
                <a:lnTo>
                  <a:pt x="921266" y="1323"/>
                </a:lnTo>
                <a:lnTo>
                  <a:pt x="943749" y="2382"/>
                </a:lnTo>
                <a:lnTo>
                  <a:pt x="965702" y="4764"/>
                </a:lnTo>
                <a:lnTo>
                  <a:pt x="987656" y="7146"/>
                </a:lnTo>
                <a:lnTo>
                  <a:pt x="1009610" y="10057"/>
                </a:lnTo>
                <a:lnTo>
                  <a:pt x="1031299" y="13763"/>
                </a:lnTo>
                <a:lnTo>
                  <a:pt x="1052724" y="17997"/>
                </a:lnTo>
                <a:lnTo>
                  <a:pt x="1074149" y="22496"/>
                </a:lnTo>
                <a:lnTo>
                  <a:pt x="1095045" y="27525"/>
                </a:lnTo>
                <a:lnTo>
                  <a:pt x="1115940" y="33348"/>
                </a:lnTo>
                <a:lnTo>
                  <a:pt x="1136572" y="39435"/>
                </a:lnTo>
                <a:lnTo>
                  <a:pt x="1157203" y="46051"/>
                </a:lnTo>
                <a:lnTo>
                  <a:pt x="1177305" y="53197"/>
                </a:lnTo>
                <a:lnTo>
                  <a:pt x="1197407" y="60873"/>
                </a:lnTo>
                <a:lnTo>
                  <a:pt x="1216981" y="69077"/>
                </a:lnTo>
                <a:lnTo>
                  <a:pt x="1236818" y="77811"/>
                </a:lnTo>
                <a:lnTo>
                  <a:pt x="1255863" y="86545"/>
                </a:lnTo>
                <a:lnTo>
                  <a:pt x="1274907" y="96337"/>
                </a:lnTo>
                <a:lnTo>
                  <a:pt x="1293687" y="105865"/>
                </a:lnTo>
                <a:lnTo>
                  <a:pt x="1312202" y="116452"/>
                </a:lnTo>
                <a:lnTo>
                  <a:pt x="1330453" y="127303"/>
                </a:lnTo>
                <a:lnTo>
                  <a:pt x="1348439" y="138154"/>
                </a:lnTo>
                <a:lnTo>
                  <a:pt x="1365896" y="149799"/>
                </a:lnTo>
                <a:lnTo>
                  <a:pt x="1383353" y="162239"/>
                </a:lnTo>
                <a:lnTo>
                  <a:pt x="1400282" y="174413"/>
                </a:lnTo>
                <a:lnTo>
                  <a:pt x="1416945" y="187117"/>
                </a:lnTo>
                <a:lnTo>
                  <a:pt x="1433609" y="200615"/>
                </a:lnTo>
                <a:lnTo>
                  <a:pt x="1449479" y="214113"/>
                </a:lnTo>
                <a:lnTo>
                  <a:pt x="1465085" y="228404"/>
                </a:lnTo>
                <a:lnTo>
                  <a:pt x="1480426" y="242432"/>
                </a:lnTo>
                <a:lnTo>
                  <a:pt x="1495503" y="257253"/>
                </a:lnTo>
                <a:lnTo>
                  <a:pt x="1510315" y="272074"/>
                </a:lnTo>
                <a:lnTo>
                  <a:pt x="1524863" y="287424"/>
                </a:lnTo>
                <a:lnTo>
                  <a:pt x="1538881" y="303569"/>
                </a:lnTo>
                <a:lnTo>
                  <a:pt x="1552371" y="319449"/>
                </a:lnTo>
                <a:lnTo>
                  <a:pt x="1565596" y="335858"/>
                </a:lnTo>
                <a:lnTo>
                  <a:pt x="1578292" y="352796"/>
                </a:lnTo>
                <a:lnTo>
                  <a:pt x="1590724" y="369735"/>
                </a:lnTo>
                <a:lnTo>
                  <a:pt x="1602627" y="386938"/>
                </a:lnTo>
                <a:lnTo>
                  <a:pt x="1614265" y="404935"/>
                </a:lnTo>
                <a:lnTo>
                  <a:pt x="1625639" y="422667"/>
                </a:lnTo>
                <a:lnTo>
                  <a:pt x="1636219" y="440929"/>
                </a:lnTo>
                <a:lnTo>
                  <a:pt x="1646534" y="459455"/>
                </a:lnTo>
                <a:lnTo>
                  <a:pt x="1656585" y="478247"/>
                </a:lnTo>
                <a:lnTo>
                  <a:pt x="1666108" y="497038"/>
                </a:lnTo>
                <a:lnTo>
                  <a:pt x="1675101" y="516358"/>
                </a:lnTo>
                <a:lnTo>
                  <a:pt x="1683565" y="535943"/>
                </a:lnTo>
                <a:lnTo>
                  <a:pt x="1691764" y="555528"/>
                </a:lnTo>
                <a:lnTo>
                  <a:pt x="1699170" y="575643"/>
                </a:lnTo>
                <a:lnTo>
                  <a:pt x="1706577" y="596022"/>
                </a:lnTo>
                <a:lnTo>
                  <a:pt x="1712925" y="616401"/>
                </a:lnTo>
                <a:lnTo>
                  <a:pt x="1719273" y="637309"/>
                </a:lnTo>
                <a:lnTo>
                  <a:pt x="1725092" y="658218"/>
                </a:lnTo>
                <a:lnTo>
                  <a:pt x="1730382" y="679126"/>
                </a:lnTo>
                <a:lnTo>
                  <a:pt x="1734614" y="700564"/>
                </a:lnTo>
                <a:lnTo>
                  <a:pt x="1739111" y="721737"/>
                </a:lnTo>
                <a:lnTo>
                  <a:pt x="1742549" y="743439"/>
                </a:lnTo>
                <a:lnTo>
                  <a:pt x="1745723" y="765406"/>
                </a:lnTo>
                <a:lnTo>
                  <a:pt x="1748104" y="787373"/>
                </a:lnTo>
                <a:lnTo>
                  <a:pt x="1749955" y="809605"/>
                </a:lnTo>
                <a:lnTo>
                  <a:pt x="1751542" y="831837"/>
                </a:lnTo>
                <a:lnTo>
                  <a:pt x="1752336" y="854598"/>
                </a:lnTo>
                <a:lnTo>
                  <a:pt x="1752600" y="877094"/>
                </a:lnTo>
                <a:lnTo>
                  <a:pt x="1752336" y="899590"/>
                </a:lnTo>
                <a:lnTo>
                  <a:pt x="1751542" y="922351"/>
                </a:lnTo>
                <a:lnTo>
                  <a:pt x="1749955" y="944583"/>
                </a:lnTo>
                <a:lnTo>
                  <a:pt x="1748104" y="966550"/>
                </a:lnTo>
                <a:lnTo>
                  <a:pt x="1745723" y="988782"/>
                </a:lnTo>
                <a:lnTo>
                  <a:pt x="1742549" y="1010220"/>
                </a:lnTo>
                <a:lnTo>
                  <a:pt x="1739111" y="1031922"/>
                </a:lnTo>
                <a:lnTo>
                  <a:pt x="1734614" y="1053624"/>
                </a:lnTo>
                <a:lnTo>
                  <a:pt x="1730382" y="1075062"/>
                </a:lnTo>
                <a:lnTo>
                  <a:pt x="1725092" y="1095970"/>
                </a:lnTo>
                <a:lnTo>
                  <a:pt x="1719273" y="1116879"/>
                </a:lnTo>
                <a:lnTo>
                  <a:pt x="1712925" y="1137523"/>
                </a:lnTo>
                <a:lnTo>
                  <a:pt x="1706577" y="1157902"/>
                </a:lnTo>
                <a:lnTo>
                  <a:pt x="1699170" y="1178016"/>
                </a:lnTo>
                <a:lnTo>
                  <a:pt x="1691764" y="1198130"/>
                </a:lnTo>
                <a:lnTo>
                  <a:pt x="1683565" y="1217980"/>
                </a:lnTo>
                <a:lnTo>
                  <a:pt x="1675101" y="1237565"/>
                </a:lnTo>
                <a:lnTo>
                  <a:pt x="1666108" y="1256886"/>
                </a:lnTo>
                <a:lnTo>
                  <a:pt x="1656585" y="1275941"/>
                </a:lnTo>
                <a:lnTo>
                  <a:pt x="1646534" y="1294733"/>
                </a:lnTo>
                <a:lnTo>
                  <a:pt x="1636219" y="1313259"/>
                </a:lnTo>
                <a:lnTo>
                  <a:pt x="1625639" y="1331521"/>
                </a:lnTo>
                <a:lnTo>
                  <a:pt x="1614265" y="1349253"/>
                </a:lnTo>
                <a:lnTo>
                  <a:pt x="1602627" y="1366986"/>
                </a:lnTo>
                <a:lnTo>
                  <a:pt x="1590724" y="1384453"/>
                </a:lnTo>
                <a:lnTo>
                  <a:pt x="1578292" y="1401392"/>
                </a:lnTo>
                <a:lnTo>
                  <a:pt x="1565596" y="1418066"/>
                </a:lnTo>
                <a:lnTo>
                  <a:pt x="1552371" y="1434475"/>
                </a:lnTo>
                <a:lnTo>
                  <a:pt x="1538881" y="1450619"/>
                </a:lnTo>
                <a:lnTo>
                  <a:pt x="1524863" y="1466234"/>
                </a:lnTo>
                <a:lnTo>
                  <a:pt x="1510315" y="1481585"/>
                </a:lnTo>
                <a:lnTo>
                  <a:pt x="1495503" y="1496671"/>
                </a:lnTo>
                <a:lnTo>
                  <a:pt x="1480426" y="1511492"/>
                </a:lnTo>
                <a:lnTo>
                  <a:pt x="1465085" y="1525784"/>
                </a:lnTo>
                <a:lnTo>
                  <a:pt x="1449479" y="1540075"/>
                </a:lnTo>
                <a:lnTo>
                  <a:pt x="1433609" y="1553573"/>
                </a:lnTo>
                <a:lnTo>
                  <a:pt x="1416945" y="1566542"/>
                </a:lnTo>
                <a:lnTo>
                  <a:pt x="1400282" y="1579510"/>
                </a:lnTo>
                <a:lnTo>
                  <a:pt x="1383353" y="1591949"/>
                </a:lnTo>
                <a:lnTo>
                  <a:pt x="1365896" y="1603859"/>
                </a:lnTo>
                <a:lnTo>
                  <a:pt x="1348439" y="1615505"/>
                </a:lnTo>
                <a:lnTo>
                  <a:pt x="1330453" y="1626885"/>
                </a:lnTo>
                <a:lnTo>
                  <a:pt x="1312202" y="1637472"/>
                </a:lnTo>
                <a:lnTo>
                  <a:pt x="1293687" y="1647793"/>
                </a:lnTo>
                <a:lnTo>
                  <a:pt x="1274907" y="1657851"/>
                </a:lnTo>
                <a:lnTo>
                  <a:pt x="1255863" y="1667379"/>
                </a:lnTo>
                <a:lnTo>
                  <a:pt x="1236818" y="1676377"/>
                </a:lnTo>
                <a:lnTo>
                  <a:pt x="1216981" y="1684846"/>
                </a:lnTo>
                <a:lnTo>
                  <a:pt x="1197407" y="1693051"/>
                </a:lnTo>
                <a:lnTo>
                  <a:pt x="1177305" y="1700726"/>
                </a:lnTo>
                <a:lnTo>
                  <a:pt x="1157203" y="1707607"/>
                </a:lnTo>
                <a:lnTo>
                  <a:pt x="1136572" y="1714753"/>
                </a:lnTo>
                <a:lnTo>
                  <a:pt x="1115940" y="1720576"/>
                </a:lnTo>
                <a:lnTo>
                  <a:pt x="1095045" y="1726134"/>
                </a:lnTo>
                <a:lnTo>
                  <a:pt x="1074149" y="1731427"/>
                </a:lnTo>
                <a:lnTo>
                  <a:pt x="1052724" y="1736191"/>
                </a:lnTo>
                <a:lnTo>
                  <a:pt x="1031299" y="1740426"/>
                </a:lnTo>
                <a:lnTo>
                  <a:pt x="1009610" y="1743866"/>
                </a:lnTo>
                <a:lnTo>
                  <a:pt x="987656" y="1747042"/>
                </a:lnTo>
                <a:lnTo>
                  <a:pt x="965702" y="1749424"/>
                </a:lnTo>
                <a:lnTo>
                  <a:pt x="943749" y="1751277"/>
                </a:lnTo>
                <a:lnTo>
                  <a:pt x="921266" y="1752865"/>
                </a:lnTo>
                <a:lnTo>
                  <a:pt x="899048" y="1753923"/>
                </a:lnTo>
                <a:lnTo>
                  <a:pt x="876300" y="1754188"/>
                </a:lnTo>
                <a:lnTo>
                  <a:pt x="853817" y="1753923"/>
                </a:lnTo>
                <a:lnTo>
                  <a:pt x="831335" y="1752865"/>
                </a:lnTo>
                <a:lnTo>
                  <a:pt x="809116" y="1751277"/>
                </a:lnTo>
                <a:lnTo>
                  <a:pt x="786898" y="1749424"/>
                </a:lnTo>
                <a:lnTo>
                  <a:pt x="764944" y="1747042"/>
                </a:lnTo>
                <a:lnTo>
                  <a:pt x="742990" y="1743866"/>
                </a:lnTo>
                <a:lnTo>
                  <a:pt x="721301" y="1740426"/>
                </a:lnTo>
                <a:lnTo>
                  <a:pt x="699876" y="1736191"/>
                </a:lnTo>
                <a:lnTo>
                  <a:pt x="678716" y="1731427"/>
                </a:lnTo>
                <a:lnTo>
                  <a:pt x="657820" y="1726134"/>
                </a:lnTo>
                <a:lnTo>
                  <a:pt x="636660" y="1720576"/>
                </a:lnTo>
                <a:lnTo>
                  <a:pt x="616028" y="1714753"/>
                </a:lnTo>
                <a:lnTo>
                  <a:pt x="595662" y="1707607"/>
                </a:lnTo>
                <a:lnTo>
                  <a:pt x="575295" y="1700726"/>
                </a:lnTo>
                <a:lnTo>
                  <a:pt x="555193" y="1693051"/>
                </a:lnTo>
                <a:lnTo>
                  <a:pt x="535619" y="1684846"/>
                </a:lnTo>
                <a:lnTo>
                  <a:pt x="516046" y="1676377"/>
                </a:lnTo>
                <a:lnTo>
                  <a:pt x="496737" y="1667379"/>
                </a:lnTo>
                <a:lnTo>
                  <a:pt x="477958" y="1657851"/>
                </a:lnTo>
                <a:lnTo>
                  <a:pt x="458913" y="1647793"/>
                </a:lnTo>
                <a:lnTo>
                  <a:pt x="440663" y="1637472"/>
                </a:lnTo>
                <a:lnTo>
                  <a:pt x="422412" y="1626885"/>
                </a:lnTo>
                <a:lnTo>
                  <a:pt x="404161" y="1615505"/>
                </a:lnTo>
                <a:lnTo>
                  <a:pt x="386704" y="1603859"/>
                </a:lnTo>
                <a:lnTo>
                  <a:pt x="369511" y="1591949"/>
                </a:lnTo>
                <a:lnTo>
                  <a:pt x="352318" y="1579510"/>
                </a:lnTo>
                <a:lnTo>
                  <a:pt x="335655" y="1566542"/>
                </a:lnTo>
                <a:lnTo>
                  <a:pt x="319255" y="1553573"/>
                </a:lnTo>
                <a:lnTo>
                  <a:pt x="303121" y="1540075"/>
                </a:lnTo>
                <a:lnTo>
                  <a:pt x="287251" y="1525784"/>
                </a:lnTo>
                <a:lnTo>
                  <a:pt x="271909" y="1511492"/>
                </a:lnTo>
                <a:lnTo>
                  <a:pt x="256833" y="1496671"/>
                </a:lnTo>
                <a:lnTo>
                  <a:pt x="242285" y="1481585"/>
                </a:lnTo>
                <a:lnTo>
                  <a:pt x="227737" y="1466234"/>
                </a:lnTo>
                <a:lnTo>
                  <a:pt x="213983" y="1450619"/>
                </a:lnTo>
                <a:lnTo>
                  <a:pt x="200229" y="1434475"/>
                </a:lnTo>
                <a:lnTo>
                  <a:pt x="187004" y="1418066"/>
                </a:lnTo>
                <a:lnTo>
                  <a:pt x="174308" y="1401392"/>
                </a:lnTo>
                <a:lnTo>
                  <a:pt x="161876" y="1384453"/>
                </a:lnTo>
                <a:lnTo>
                  <a:pt x="149709" y="1366986"/>
                </a:lnTo>
                <a:lnTo>
                  <a:pt x="138071" y="1349253"/>
                </a:lnTo>
                <a:lnTo>
                  <a:pt x="126961" y="1331521"/>
                </a:lnTo>
                <a:lnTo>
                  <a:pt x="116117" y="1313259"/>
                </a:lnTo>
                <a:lnTo>
                  <a:pt x="105801" y="1294733"/>
                </a:lnTo>
                <a:lnTo>
                  <a:pt x="95750" y="1275941"/>
                </a:lnTo>
                <a:lnTo>
                  <a:pt x="86492" y="1256886"/>
                </a:lnTo>
                <a:lnTo>
                  <a:pt x="77499" y="1237565"/>
                </a:lnTo>
                <a:lnTo>
                  <a:pt x="69035" y="1217980"/>
                </a:lnTo>
                <a:lnTo>
                  <a:pt x="60836" y="1198130"/>
                </a:lnTo>
                <a:lnTo>
                  <a:pt x="53165" y="1178016"/>
                </a:lnTo>
                <a:lnTo>
                  <a:pt x="46023" y="1157902"/>
                </a:lnTo>
                <a:lnTo>
                  <a:pt x="39411" y="1137523"/>
                </a:lnTo>
                <a:lnTo>
                  <a:pt x="33327" y="1116879"/>
                </a:lnTo>
                <a:lnTo>
                  <a:pt x="27508" y="1095970"/>
                </a:lnTo>
                <a:lnTo>
                  <a:pt x="22483" y="1075062"/>
                </a:lnTo>
                <a:lnTo>
                  <a:pt x="17721" y="1053624"/>
                </a:lnTo>
                <a:lnTo>
                  <a:pt x="13754" y="1031922"/>
                </a:lnTo>
                <a:lnTo>
                  <a:pt x="10051" y="1010220"/>
                </a:lnTo>
                <a:lnTo>
                  <a:pt x="6877" y="988782"/>
                </a:lnTo>
                <a:lnTo>
                  <a:pt x="4496" y="966550"/>
                </a:lnTo>
                <a:lnTo>
                  <a:pt x="2380" y="944583"/>
                </a:lnTo>
                <a:lnTo>
                  <a:pt x="1322" y="922351"/>
                </a:lnTo>
                <a:lnTo>
                  <a:pt x="264" y="899590"/>
                </a:lnTo>
                <a:lnTo>
                  <a:pt x="0" y="877094"/>
                </a:lnTo>
                <a:lnTo>
                  <a:pt x="264" y="854598"/>
                </a:lnTo>
                <a:lnTo>
                  <a:pt x="1322" y="831837"/>
                </a:lnTo>
                <a:lnTo>
                  <a:pt x="2380" y="809605"/>
                </a:lnTo>
                <a:lnTo>
                  <a:pt x="4496" y="787373"/>
                </a:lnTo>
                <a:lnTo>
                  <a:pt x="6877" y="765406"/>
                </a:lnTo>
                <a:lnTo>
                  <a:pt x="10051" y="743439"/>
                </a:lnTo>
                <a:lnTo>
                  <a:pt x="13754" y="721737"/>
                </a:lnTo>
                <a:lnTo>
                  <a:pt x="17721" y="700564"/>
                </a:lnTo>
                <a:lnTo>
                  <a:pt x="22483" y="679126"/>
                </a:lnTo>
                <a:lnTo>
                  <a:pt x="27508" y="658218"/>
                </a:lnTo>
                <a:lnTo>
                  <a:pt x="33327" y="637309"/>
                </a:lnTo>
                <a:lnTo>
                  <a:pt x="39411" y="616401"/>
                </a:lnTo>
                <a:lnTo>
                  <a:pt x="46023" y="596022"/>
                </a:lnTo>
                <a:lnTo>
                  <a:pt x="53165" y="575643"/>
                </a:lnTo>
                <a:lnTo>
                  <a:pt x="60836" y="555528"/>
                </a:lnTo>
                <a:lnTo>
                  <a:pt x="69035" y="535943"/>
                </a:lnTo>
                <a:lnTo>
                  <a:pt x="77499" y="516358"/>
                </a:lnTo>
                <a:lnTo>
                  <a:pt x="86492" y="497038"/>
                </a:lnTo>
                <a:lnTo>
                  <a:pt x="95750" y="478247"/>
                </a:lnTo>
                <a:lnTo>
                  <a:pt x="105801" y="459455"/>
                </a:lnTo>
                <a:lnTo>
                  <a:pt x="116117" y="440929"/>
                </a:lnTo>
                <a:lnTo>
                  <a:pt x="126961" y="422667"/>
                </a:lnTo>
                <a:lnTo>
                  <a:pt x="138071" y="404935"/>
                </a:lnTo>
                <a:lnTo>
                  <a:pt x="149709" y="386938"/>
                </a:lnTo>
                <a:lnTo>
                  <a:pt x="161876" y="369735"/>
                </a:lnTo>
                <a:lnTo>
                  <a:pt x="174308" y="352796"/>
                </a:lnTo>
                <a:lnTo>
                  <a:pt x="187004" y="335858"/>
                </a:lnTo>
                <a:lnTo>
                  <a:pt x="200229" y="319449"/>
                </a:lnTo>
                <a:lnTo>
                  <a:pt x="213983" y="303569"/>
                </a:lnTo>
                <a:lnTo>
                  <a:pt x="227737" y="287424"/>
                </a:lnTo>
                <a:lnTo>
                  <a:pt x="242285" y="272074"/>
                </a:lnTo>
                <a:lnTo>
                  <a:pt x="256833" y="257253"/>
                </a:lnTo>
                <a:lnTo>
                  <a:pt x="271909" y="242432"/>
                </a:lnTo>
                <a:lnTo>
                  <a:pt x="287251" y="228404"/>
                </a:lnTo>
                <a:lnTo>
                  <a:pt x="303121" y="214113"/>
                </a:lnTo>
                <a:lnTo>
                  <a:pt x="319255" y="200615"/>
                </a:lnTo>
                <a:lnTo>
                  <a:pt x="335655" y="187117"/>
                </a:lnTo>
                <a:lnTo>
                  <a:pt x="352318" y="174413"/>
                </a:lnTo>
                <a:lnTo>
                  <a:pt x="369511" y="162239"/>
                </a:lnTo>
                <a:lnTo>
                  <a:pt x="386704" y="149799"/>
                </a:lnTo>
                <a:lnTo>
                  <a:pt x="404161" y="138154"/>
                </a:lnTo>
                <a:lnTo>
                  <a:pt x="422412" y="127303"/>
                </a:lnTo>
                <a:lnTo>
                  <a:pt x="440663" y="116452"/>
                </a:lnTo>
                <a:lnTo>
                  <a:pt x="458913" y="105865"/>
                </a:lnTo>
                <a:lnTo>
                  <a:pt x="477958" y="96337"/>
                </a:lnTo>
                <a:lnTo>
                  <a:pt x="496737" y="86545"/>
                </a:lnTo>
                <a:lnTo>
                  <a:pt x="516046" y="77811"/>
                </a:lnTo>
                <a:lnTo>
                  <a:pt x="535619" y="69077"/>
                </a:lnTo>
                <a:lnTo>
                  <a:pt x="555193" y="60873"/>
                </a:lnTo>
                <a:lnTo>
                  <a:pt x="575295" y="53197"/>
                </a:lnTo>
                <a:lnTo>
                  <a:pt x="595662" y="46051"/>
                </a:lnTo>
                <a:lnTo>
                  <a:pt x="616028" y="39435"/>
                </a:lnTo>
                <a:lnTo>
                  <a:pt x="636660" y="33348"/>
                </a:lnTo>
                <a:lnTo>
                  <a:pt x="657820" y="27525"/>
                </a:lnTo>
                <a:lnTo>
                  <a:pt x="678716" y="22496"/>
                </a:lnTo>
                <a:lnTo>
                  <a:pt x="699876" y="17997"/>
                </a:lnTo>
                <a:lnTo>
                  <a:pt x="721301" y="13763"/>
                </a:lnTo>
                <a:lnTo>
                  <a:pt x="742990" y="10057"/>
                </a:lnTo>
                <a:lnTo>
                  <a:pt x="764944" y="7146"/>
                </a:lnTo>
                <a:lnTo>
                  <a:pt x="786898" y="4764"/>
                </a:lnTo>
                <a:lnTo>
                  <a:pt x="809116" y="2382"/>
                </a:lnTo>
                <a:lnTo>
                  <a:pt x="831335" y="1323"/>
                </a:lnTo>
                <a:lnTo>
                  <a:pt x="853817" y="265"/>
                </a:lnTo>
                <a:lnTo>
                  <a:pt x="876300"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a typeface="微软雅黑"/>
            </a:endParaRPr>
          </a:p>
        </p:txBody>
      </p:sp>
      <p:grpSp>
        <p:nvGrpSpPr>
          <p:cNvPr id="65" name="组合 64"/>
          <p:cNvGrpSpPr/>
          <p:nvPr/>
        </p:nvGrpSpPr>
        <p:grpSpPr>
          <a:xfrm>
            <a:off x="4204791" y="3314527"/>
            <a:ext cx="364486" cy="304976"/>
            <a:chOff x="4178300" y="4422775"/>
            <a:chExt cx="388938" cy="325438"/>
          </a:xfrm>
          <a:solidFill>
            <a:srgbClr val="1E90B4"/>
          </a:solidFill>
        </p:grpSpPr>
        <p:sp>
          <p:nvSpPr>
            <p:cNvPr id="66" name="Freeform 5"/>
            <p:cNvSpPr>
              <a:spLocks noEditPoints="1"/>
            </p:cNvSpPr>
            <p:nvPr/>
          </p:nvSpPr>
          <p:spPr bwMode="auto">
            <a:xfrm>
              <a:off x="4330700" y="4530725"/>
              <a:ext cx="236538" cy="217488"/>
            </a:xfrm>
            <a:custGeom>
              <a:avLst/>
              <a:gdLst>
                <a:gd name="T0" fmla="*/ 742 w 744"/>
                <a:gd name="T1" fmla="*/ 283 h 683"/>
                <a:gd name="T2" fmla="*/ 727 w 744"/>
                <a:gd name="T3" fmla="*/ 221 h 683"/>
                <a:gd name="T4" fmla="*/ 699 w 744"/>
                <a:gd name="T5" fmla="*/ 164 h 683"/>
                <a:gd name="T6" fmla="*/ 659 w 744"/>
                <a:gd name="T7" fmla="*/ 114 h 683"/>
                <a:gd name="T8" fmla="*/ 608 w 744"/>
                <a:gd name="T9" fmla="*/ 72 h 683"/>
                <a:gd name="T10" fmla="*/ 549 w 744"/>
                <a:gd name="T11" fmla="*/ 37 h 683"/>
                <a:gd name="T12" fmla="*/ 483 w 744"/>
                <a:gd name="T13" fmla="*/ 14 h 683"/>
                <a:gd name="T14" fmla="*/ 410 w 744"/>
                <a:gd name="T15" fmla="*/ 1 h 683"/>
                <a:gd name="T16" fmla="*/ 353 w 744"/>
                <a:gd name="T17" fmla="*/ 0 h 683"/>
                <a:gd name="T18" fmla="*/ 278 w 744"/>
                <a:gd name="T19" fmla="*/ 9 h 683"/>
                <a:gd name="T20" fmla="*/ 210 w 744"/>
                <a:gd name="T21" fmla="*/ 30 h 683"/>
                <a:gd name="T22" fmla="*/ 148 w 744"/>
                <a:gd name="T23" fmla="*/ 63 h 683"/>
                <a:gd name="T24" fmla="*/ 96 w 744"/>
                <a:gd name="T25" fmla="*/ 102 h 683"/>
                <a:gd name="T26" fmla="*/ 53 w 744"/>
                <a:gd name="T27" fmla="*/ 151 h 683"/>
                <a:gd name="T28" fmla="*/ 22 w 744"/>
                <a:gd name="T29" fmla="*/ 206 h 683"/>
                <a:gd name="T30" fmla="*/ 3 w 744"/>
                <a:gd name="T31" fmla="*/ 267 h 683"/>
                <a:gd name="T32" fmla="*/ 0 w 744"/>
                <a:gd name="T33" fmla="*/ 316 h 683"/>
                <a:gd name="T34" fmla="*/ 7 w 744"/>
                <a:gd name="T35" fmla="*/ 379 h 683"/>
                <a:gd name="T36" fmla="*/ 29 w 744"/>
                <a:gd name="T37" fmla="*/ 438 h 683"/>
                <a:gd name="T38" fmla="*/ 62 w 744"/>
                <a:gd name="T39" fmla="*/ 492 h 683"/>
                <a:gd name="T40" fmla="*/ 108 w 744"/>
                <a:gd name="T41" fmla="*/ 538 h 683"/>
                <a:gd name="T42" fmla="*/ 163 w 744"/>
                <a:gd name="T43" fmla="*/ 577 h 683"/>
                <a:gd name="T44" fmla="*/ 226 w 744"/>
                <a:gd name="T45" fmla="*/ 606 h 683"/>
                <a:gd name="T46" fmla="*/ 297 w 744"/>
                <a:gd name="T47" fmla="*/ 625 h 683"/>
                <a:gd name="T48" fmla="*/ 371 w 744"/>
                <a:gd name="T49" fmla="*/ 631 h 683"/>
                <a:gd name="T50" fmla="*/ 462 w 744"/>
                <a:gd name="T51" fmla="*/ 621 h 683"/>
                <a:gd name="T52" fmla="*/ 593 w 744"/>
                <a:gd name="T53" fmla="*/ 569 h 683"/>
                <a:gd name="T54" fmla="*/ 656 w 744"/>
                <a:gd name="T55" fmla="*/ 520 h 683"/>
                <a:gd name="T56" fmla="*/ 703 w 744"/>
                <a:gd name="T57" fmla="*/ 459 h 683"/>
                <a:gd name="T58" fmla="*/ 734 w 744"/>
                <a:gd name="T59" fmla="*/ 390 h 683"/>
                <a:gd name="T60" fmla="*/ 744 w 744"/>
                <a:gd name="T61" fmla="*/ 316 h 683"/>
                <a:gd name="T62" fmla="*/ 248 w 744"/>
                <a:gd name="T63" fmla="*/ 273 h 683"/>
                <a:gd name="T64" fmla="*/ 217 w 744"/>
                <a:gd name="T65" fmla="*/ 252 h 683"/>
                <a:gd name="T66" fmla="*/ 208 w 744"/>
                <a:gd name="T67" fmla="*/ 224 h 683"/>
                <a:gd name="T68" fmla="*/ 223 w 744"/>
                <a:gd name="T69" fmla="*/ 187 h 683"/>
                <a:gd name="T70" fmla="*/ 257 w 744"/>
                <a:gd name="T71" fmla="*/ 173 h 683"/>
                <a:gd name="T72" fmla="*/ 285 w 744"/>
                <a:gd name="T73" fmla="*/ 182 h 683"/>
                <a:gd name="T74" fmla="*/ 306 w 744"/>
                <a:gd name="T75" fmla="*/ 213 h 683"/>
                <a:gd name="T76" fmla="*/ 304 w 744"/>
                <a:gd name="T77" fmla="*/ 242 h 683"/>
                <a:gd name="T78" fmla="*/ 277 w 744"/>
                <a:gd name="T79" fmla="*/ 269 h 683"/>
                <a:gd name="T80" fmla="*/ 499 w 744"/>
                <a:gd name="T81" fmla="*/ 274 h 683"/>
                <a:gd name="T82" fmla="*/ 471 w 744"/>
                <a:gd name="T83" fmla="*/ 264 h 683"/>
                <a:gd name="T84" fmla="*/ 450 w 744"/>
                <a:gd name="T85" fmla="*/ 233 h 683"/>
                <a:gd name="T86" fmla="*/ 453 w 744"/>
                <a:gd name="T87" fmla="*/ 204 h 683"/>
                <a:gd name="T88" fmla="*/ 479 w 744"/>
                <a:gd name="T89" fmla="*/ 177 h 683"/>
                <a:gd name="T90" fmla="*/ 509 w 744"/>
                <a:gd name="T91" fmla="*/ 173 h 683"/>
                <a:gd name="T92" fmla="*/ 541 w 744"/>
                <a:gd name="T93" fmla="*/ 194 h 683"/>
                <a:gd name="T94" fmla="*/ 549 w 744"/>
                <a:gd name="T95" fmla="*/ 224 h 683"/>
                <a:gd name="T96" fmla="*/ 534 w 744"/>
                <a:gd name="T97" fmla="*/ 259 h 683"/>
                <a:gd name="T98" fmla="*/ 499 w 744"/>
                <a:gd name="T99" fmla="*/ 274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44" h="683">
                  <a:moveTo>
                    <a:pt x="744" y="316"/>
                  </a:moveTo>
                  <a:lnTo>
                    <a:pt x="744" y="316"/>
                  </a:lnTo>
                  <a:lnTo>
                    <a:pt x="743" y="299"/>
                  </a:lnTo>
                  <a:lnTo>
                    <a:pt x="742" y="283"/>
                  </a:lnTo>
                  <a:lnTo>
                    <a:pt x="739" y="267"/>
                  </a:lnTo>
                  <a:lnTo>
                    <a:pt x="736" y="252"/>
                  </a:lnTo>
                  <a:lnTo>
                    <a:pt x="732" y="236"/>
                  </a:lnTo>
                  <a:lnTo>
                    <a:pt x="727" y="221"/>
                  </a:lnTo>
                  <a:lnTo>
                    <a:pt x="721" y="206"/>
                  </a:lnTo>
                  <a:lnTo>
                    <a:pt x="715" y="192"/>
                  </a:lnTo>
                  <a:lnTo>
                    <a:pt x="707" y="178"/>
                  </a:lnTo>
                  <a:lnTo>
                    <a:pt x="699" y="164"/>
                  </a:lnTo>
                  <a:lnTo>
                    <a:pt x="689" y="151"/>
                  </a:lnTo>
                  <a:lnTo>
                    <a:pt x="680" y="138"/>
                  </a:lnTo>
                  <a:lnTo>
                    <a:pt x="670" y="127"/>
                  </a:lnTo>
                  <a:lnTo>
                    <a:pt x="659" y="114"/>
                  </a:lnTo>
                  <a:lnTo>
                    <a:pt x="648" y="102"/>
                  </a:lnTo>
                  <a:lnTo>
                    <a:pt x="635" y="92"/>
                  </a:lnTo>
                  <a:lnTo>
                    <a:pt x="622" y="81"/>
                  </a:lnTo>
                  <a:lnTo>
                    <a:pt x="608" y="72"/>
                  </a:lnTo>
                  <a:lnTo>
                    <a:pt x="594" y="63"/>
                  </a:lnTo>
                  <a:lnTo>
                    <a:pt x="579" y="53"/>
                  </a:lnTo>
                  <a:lnTo>
                    <a:pt x="564" y="45"/>
                  </a:lnTo>
                  <a:lnTo>
                    <a:pt x="549" y="37"/>
                  </a:lnTo>
                  <a:lnTo>
                    <a:pt x="533" y="30"/>
                  </a:lnTo>
                  <a:lnTo>
                    <a:pt x="516" y="24"/>
                  </a:lnTo>
                  <a:lnTo>
                    <a:pt x="499" y="18"/>
                  </a:lnTo>
                  <a:lnTo>
                    <a:pt x="483" y="14"/>
                  </a:lnTo>
                  <a:lnTo>
                    <a:pt x="464" y="9"/>
                  </a:lnTo>
                  <a:lnTo>
                    <a:pt x="447" y="5"/>
                  </a:lnTo>
                  <a:lnTo>
                    <a:pt x="428" y="3"/>
                  </a:lnTo>
                  <a:lnTo>
                    <a:pt x="410" y="1"/>
                  </a:lnTo>
                  <a:lnTo>
                    <a:pt x="391" y="0"/>
                  </a:lnTo>
                  <a:lnTo>
                    <a:pt x="371" y="0"/>
                  </a:lnTo>
                  <a:lnTo>
                    <a:pt x="371" y="0"/>
                  </a:lnTo>
                  <a:lnTo>
                    <a:pt x="353" y="0"/>
                  </a:lnTo>
                  <a:lnTo>
                    <a:pt x="333" y="1"/>
                  </a:lnTo>
                  <a:lnTo>
                    <a:pt x="314" y="3"/>
                  </a:lnTo>
                  <a:lnTo>
                    <a:pt x="297" y="5"/>
                  </a:lnTo>
                  <a:lnTo>
                    <a:pt x="278" y="9"/>
                  </a:lnTo>
                  <a:lnTo>
                    <a:pt x="261" y="14"/>
                  </a:lnTo>
                  <a:lnTo>
                    <a:pt x="244" y="18"/>
                  </a:lnTo>
                  <a:lnTo>
                    <a:pt x="226" y="24"/>
                  </a:lnTo>
                  <a:lnTo>
                    <a:pt x="210" y="30"/>
                  </a:lnTo>
                  <a:lnTo>
                    <a:pt x="194" y="37"/>
                  </a:lnTo>
                  <a:lnTo>
                    <a:pt x="179" y="45"/>
                  </a:lnTo>
                  <a:lnTo>
                    <a:pt x="163" y="53"/>
                  </a:lnTo>
                  <a:lnTo>
                    <a:pt x="148" y="63"/>
                  </a:lnTo>
                  <a:lnTo>
                    <a:pt x="134" y="72"/>
                  </a:lnTo>
                  <a:lnTo>
                    <a:pt x="122" y="81"/>
                  </a:lnTo>
                  <a:lnTo>
                    <a:pt x="108" y="92"/>
                  </a:lnTo>
                  <a:lnTo>
                    <a:pt x="96" y="102"/>
                  </a:lnTo>
                  <a:lnTo>
                    <a:pt x="84" y="114"/>
                  </a:lnTo>
                  <a:lnTo>
                    <a:pt x="73" y="127"/>
                  </a:lnTo>
                  <a:lnTo>
                    <a:pt x="62" y="138"/>
                  </a:lnTo>
                  <a:lnTo>
                    <a:pt x="53" y="151"/>
                  </a:lnTo>
                  <a:lnTo>
                    <a:pt x="44" y="164"/>
                  </a:lnTo>
                  <a:lnTo>
                    <a:pt x="36" y="178"/>
                  </a:lnTo>
                  <a:lnTo>
                    <a:pt x="29" y="192"/>
                  </a:lnTo>
                  <a:lnTo>
                    <a:pt x="22" y="206"/>
                  </a:lnTo>
                  <a:lnTo>
                    <a:pt x="16" y="221"/>
                  </a:lnTo>
                  <a:lnTo>
                    <a:pt x="11" y="236"/>
                  </a:lnTo>
                  <a:lnTo>
                    <a:pt x="7" y="252"/>
                  </a:lnTo>
                  <a:lnTo>
                    <a:pt x="3" y="267"/>
                  </a:lnTo>
                  <a:lnTo>
                    <a:pt x="1" y="283"/>
                  </a:lnTo>
                  <a:lnTo>
                    <a:pt x="0" y="299"/>
                  </a:lnTo>
                  <a:lnTo>
                    <a:pt x="0" y="316"/>
                  </a:lnTo>
                  <a:lnTo>
                    <a:pt x="0" y="316"/>
                  </a:lnTo>
                  <a:lnTo>
                    <a:pt x="0" y="331"/>
                  </a:lnTo>
                  <a:lnTo>
                    <a:pt x="1" y="347"/>
                  </a:lnTo>
                  <a:lnTo>
                    <a:pt x="3" y="363"/>
                  </a:lnTo>
                  <a:lnTo>
                    <a:pt x="7" y="379"/>
                  </a:lnTo>
                  <a:lnTo>
                    <a:pt x="11" y="394"/>
                  </a:lnTo>
                  <a:lnTo>
                    <a:pt x="16" y="409"/>
                  </a:lnTo>
                  <a:lnTo>
                    <a:pt x="22" y="424"/>
                  </a:lnTo>
                  <a:lnTo>
                    <a:pt x="29" y="438"/>
                  </a:lnTo>
                  <a:lnTo>
                    <a:pt x="36" y="452"/>
                  </a:lnTo>
                  <a:lnTo>
                    <a:pt x="44" y="466"/>
                  </a:lnTo>
                  <a:lnTo>
                    <a:pt x="53" y="479"/>
                  </a:lnTo>
                  <a:lnTo>
                    <a:pt x="62" y="492"/>
                  </a:lnTo>
                  <a:lnTo>
                    <a:pt x="73" y="505"/>
                  </a:lnTo>
                  <a:lnTo>
                    <a:pt x="84" y="516"/>
                  </a:lnTo>
                  <a:lnTo>
                    <a:pt x="96" y="528"/>
                  </a:lnTo>
                  <a:lnTo>
                    <a:pt x="108" y="538"/>
                  </a:lnTo>
                  <a:lnTo>
                    <a:pt x="122" y="549"/>
                  </a:lnTo>
                  <a:lnTo>
                    <a:pt x="134" y="559"/>
                  </a:lnTo>
                  <a:lnTo>
                    <a:pt x="148" y="569"/>
                  </a:lnTo>
                  <a:lnTo>
                    <a:pt x="163" y="577"/>
                  </a:lnTo>
                  <a:lnTo>
                    <a:pt x="179" y="585"/>
                  </a:lnTo>
                  <a:lnTo>
                    <a:pt x="194" y="593"/>
                  </a:lnTo>
                  <a:lnTo>
                    <a:pt x="210" y="600"/>
                  </a:lnTo>
                  <a:lnTo>
                    <a:pt x="226" y="606"/>
                  </a:lnTo>
                  <a:lnTo>
                    <a:pt x="244" y="612"/>
                  </a:lnTo>
                  <a:lnTo>
                    <a:pt x="261" y="617"/>
                  </a:lnTo>
                  <a:lnTo>
                    <a:pt x="278" y="621"/>
                  </a:lnTo>
                  <a:lnTo>
                    <a:pt x="297" y="625"/>
                  </a:lnTo>
                  <a:lnTo>
                    <a:pt x="314" y="627"/>
                  </a:lnTo>
                  <a:lnTo>
                    <a:pt x="333" y="629"/>
                  </a:lnTo>
                  <a:lnTo>
                    <a:pt x="353" y="631"/>
                  </a:lnTo>
                  <a:lnTo>
                    <a:pt x="371" y="631"/>
                  </a:lnTo>
                  <a:lnTo>
                    <a:pt x="371" y="631"/>
                  </a:lnTo>
                  <a:lnTo>
                    <a:pt x="403" y="629"/>
                  </a:lnTo>
                  <a:lnTo>
                    <a:pt x="433" y="627"/>
                  </a:lnTo>
                  <a:lnTo>
                    <a:pt x="462" y="621"/>
                  </a:lnTo>
                  <a:lnTo>
                    <a:pt x="491" y="614"/>
                  </a:lnTo>
                  <a:lnTo>
                    <a:pt x="635" y="683"/>
                  </a:lnTo>
                  <a:lnTo>
                    <a:pt x="593" y="569"/>
                  </a:lnTo>
                  <a:lnTo>
                    <a:pt x="593" y="569"/>
                  </a:lnTo>
                  <a:lnTo>
                    <a:pt x="610" y="557"/>
                  </a:lnTo>
                  <a:lnTo>
                    <a:pt x="626" y="545"/>
                  </a:lnTo>
                  <a:lnTo>
                    <a:pt x="641" y="533"/>
                  </a:lnTo>
                  <a:lnTo>
                    <a:pt x="656" y="520"/>
                  </a:lnTo>
                  <a:lnTo>
                    <a:pt x="669" y="506"/>
                  </a:lnTo>
                  <a:lnTo>
                    <a:pt x="681" y="491"/>
                  </a:lnTo>
                  <a:lnTo>
                    <a:pt x="693" y="475"/>
                  </a:lnTo>
                  <a:lnTo>
                    <a:pt x="703" y="459"/>
                  </a:lnTo>
                  <a:lnTo>
                    <a:pt x="713" y="443"/>
                  </a:lnTo>
                  <a:lnTo>
                    <a:pt x="721" y="425"/>
                  </a:lnTo>
                  <a:lnTo>
                    <a:pt x="728" y="408"/>
                  </a:lnTo>
                  <a:lnTo>
                    <a:pt x="734" y="390"/>
                  </a:lnTo>
                  <a:lnTo>
                    <a:pt x="738" y="372"/>
                  </a:lnTo>
                  <a:lnTo>
                    <a:pt x="741" y="353"/>
                  </a:lnTo>
                  <a:lnTo>
                    <a:pt x="743" y="334"/>
                  </a:lnTo>
                  <a:lnTo>
                    <a:pt x="744" y="316"/>
                  </a:lnTo>
                  <a:lnTo>
                    <a:pt x="744" y="316"/>
                  </a:lnTo>
                  <a:close/>
                  <a:moveTo>
                    <a:pt x="257" y="274"/>
                  </a:moveTo>
                  <a:lnTo>
                    <a:pt x="257" y="274"/>
                  </a:lnTo>
                  <a:lnTo>
                    <a:pt x="248" y="273"/>
                  </a:lnTo>
                  <a:lnTo>
                    <a:pt x="239" y="269"/>
                  </a:lnTo>
                  <a:lnTo>
                    <a:pt x="230" y="264"/>
                  </a:lnTo>
                  <a:lnTo>
                    <a:pt x="223" y="259"/>
                  </a:lnTo>
                  <a:lnTo>
                    <a:pt x="217" y="252"/>
                  </a:lnTo>
                  <a:lnTo>
                    <a:pt x="212" y="242"/>
                  </a:lnTo>
                  <a:lnTo>
                    <a:pt x="209" y="233"/>
                  </a:lnTo>
                  <a:lnTo>
                    <a:pt x="208" y="224"/>
                  </a:lnTo>
                  <a:lnTo>
                    <a:pt x="208" y="224"/>
                  </a:lnTo>
                  <a:lnTo>
                    <a:pt x="209" y="213"/>
                  </a:lnTo>
                  <a:lnTo>
                    <a:pt x="212" y="204"/>
                  </a:lnTo>
                  <a:lnTo>
                    <a:pt x="217" y="194"/>
                  </a:lnTo>
                  <a:lnTo>
                    <a:pt x="223" y="187"/>
                  </a:lnTo>
                  <a:lnTo>
                    <a:pt x="230" y="182"/>
                  </a:lnTo>
                  <a:lnTo>
                    <a:pt x="239" y="177"/>
                  </a:lnTo>
                  <a:lnTo>
                    <a:pt x="248" y="173"/>
                  </a:lnTo>
                  <a:lnTo>
                    <a:pt x="257" y="173"/>
                  </a:lnTo>
                  <a:lnTo>
                    <a:pt x="257" y="173"/>
                  </a:lnTo>
                  <a:lnTo>
                    <a:pt x="268" y="173"/>
                  </a:lnTo>
                  <a:lnTo>
                    <a:pt x="277" y="177"/>
                  </a:lnTo>
                  <a:lnTo>
                    <a:pt x="285" y="182"/>
                  </a:lnTo>
                  <a:lnTo>
                    <a:pt x="293" y="187"/>
                  </a:lnTo>
                  <a:lnTo>
                    <a:pt x="299" y="194"/>
                  </a:lnTo>
                  <a:lnTo>
                    <a:pt x="304" y="204"/>
                  </a:lnTo>
                  <a:lnTo>
                    <a:pt x="306" y="213"/>
                  </a:lnTo>
                  <a:lnTo>
                    <a:pt x="307" y="224"/>
                  </a:lnTo>
                  <a:lnTo>
                    <a:pt x="307" y="224"/>
                  </a:lnTo>
                  <a:lnTo>
                    <a:pt x="306" y="233"/>
                  </a:lnTo>
                  <a:lnTo>
                    <a:pt x="304" y="242"/>
                  </a:lnTo>
                  <a:lnTo>
                    <a:pt x="299" y="252"/>
                  </a:lnTo>
                  <a:lnTo>
                    <a:pt x="293" y="259"/>
                  </a:lnTo>
                  <a:lnTo>
                    <a:pt x="285" y="264"/>
                  </a:lnTo>
                  <a:lnTo>
                    <a:pt x="277" y="269"/>
                  </a:lnTo>
                  <a:lnTo>
                    <a:pt x="268" y="273"/>
                  </a:lnTo>
                  <a:lnTo>
                    <a:pt x="257" y="274"/>
                  </a:lnTo>
                  <a:lnTo>
                    <a:pt x="257" y="274"/>
                  </a:lnTo>
                  <a:close/>
                  <a:moveTo>
                    <a:pt x="499" y="274"/>
                  </a:moveTo>
                  <a:lnTo>
                    <a:pt x="499" y="274"/>
                  </a:lnTo>
                  <a:lnTo>
                    <a:pt x="489" y="273"/>
                  </a:lnTo>
                  <a:lnTo>
                    <a:pt x="479" y="269"/>
                  </a:lnTo>
                  <a:lnTo>
                    <a:pt x="471" y="264"/>
                  </a:lnTo>
                  <a:lnTo>
                    <a:pt x="464" y="259"/>
                  </a:lnTo>
                  <a:lnTo>
                    <a:pt x="457" y="252"/>
                  </a:lnTo>
                  <a:lnTo>
                    <a:pt x="453" y="242"/>
                  </a:lnTo>
                  <a:lnTo>
                    <a:pt x="450" y="233"/>
                  </a:lnTo>
                  <a:lnTo>
                    <a:pt x="449" y="224"/>
                  </a:lnTo>
                  <a:lnTo>
                    <a:pt x="449" y="224"/>
                  </a:lnTo>
                  <a:lnTo>
                    <a:pt x="450" y="213"/>
                  </a:lnTo>
                  <a:lnTo>
                    <a:pt x="453" y="204"/>
                  </a:lnTo>
                  <a:lnTo>
                    <a:pt x="457" y="194"/>
                  </a:lnTo>
                  <a:lnTo>
                    <a:pt x="464" y="187"/>
                  </a:lnTo>
                  <a:lnTo>
                    <a:pt x="471" y="182"/>
                  </a:lnTo>
                  <a:lnTo>
                    <a:pt x="479" y="177"/>
                  </a:lnTo>
                  <a:lnTo>
                    <a:pt x="489" y="173"/>
                  </a:lnTo>
                  <a:lnTo>
                    <a:pt x="499" y="173"/>
                  </a:lnTo>
                  <a:lnTo>
                    <a:pt x="499" y="173"/>
                  </a:lnTo>
                  <a:lnTo>
                    <a:pt x="509" y="173"/>
                  </a:lnTo>
                  <a:lnTo>
                    <a:pt x="519" y="177"/>
                  </a:lnTo>
                  <a:lnTo>
                    <a:pt x="527" y="182"/>
                  </a:lnTo>
                  <a:lnTo>
                    <a:pt x="534" y="187"/>
                  </a:lnTo>
                  <a:lnTo>
                    <a:pt x="541" y="194"/>
                  </a:lnTo>
                  <a:lnTo>
                    <a:pt x="545" y="204"/>
                  </a:lnTo>
                  <a:lnTo>
                    <a:pt x="548" y="213"/>
                  </a:lnTo>
                  <a:lnTo>
                    <a:pt x="549" y="224"/>
                  </a:lnTo>
                  <a:lnTo>
                    <a:pt x="549" y="224"/>
                  </a:lnTo>
                  <a:lnTo>
                    <a:pt x="548" y="233"/>
                  </a:lnTo>
                  <a:lnTo>
                    <a:pt x="545" y="242"/>
                  </a:lnTo>
                  <a:lnTo>
                    <a:pt x="541" y="252"/>
                  </a:lnTo>
                  <a:lnTo>
                    <a:pt x="534" y="259"/>
                  </a:lnTo>
                  <a:lnTo>
                    <a:pt x="527" y="264"/>
                  </a:lnTo>
                  <a:lnTo>
                    <a:pt x="519" y="269"/>
                  </a:lnTo>
                  <a:lnTo>
                    <a:pt x="509" y="273"/>
                  </a:lnTo>
                  <a:lnTo>
                    <a:pt x="499" y="274"/>
                  </a:lnTo>
                  <a:lnTo>
                    <a:pt x="499" y="27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67" name="Freeform 6"/>
            <p:cNvSpPr>
              <a:spLocks noEditPoints="1"/>
            </p:cNvSpPr>
            <p:nvPr/>
          </p:nvSpPr>
          <p:spPr bwMode="auto">
            <a:xfrm>
              <a:off x="4178300" y="4422775"/>
              <a:ext cx="282575" cy="260350"/>
            </a:xfrm>
            <a:custGeom>
              <a:avLst/>
              <a:gdLst>
                <a:gd name="T0" fmla="*/ 456 w 889"/>
                <a:gd name="T1" fmla="*/ 620 h 821"/>
                <a:gd name="T2" fmla="*/ 473 w 889"/>
                <a:gd name="T3" fmla="*/ 555 h 821"/>
                <a:gd name="T4" fmla="*/ 503 w 889"/>
                <a:gd name="T5" fmla="*/ 494 h 821"/>
                <a:gd name="T6" fmla="*/ 546 w 889"/>
                <a:gd name="T7" fmla="*/ 441 h 821"/>
                <a:gd name="T8" fmla="*/ 599 w 889"/>
                <a:gd name="T9" fmla="*/ 395 h 821"/>
                <a:gd name="T10" fmla="*/ 663 w 889"/>
                <a:gd name="T11" fmla="*/ 358 h 821"/>
                <a:gd name="T12" fmla="*/ 734 w 889"/>
                <a:gd name="T13" fmla="*/ 334 h 821"/>
                <a:gd name="T14" fmla="*/ 812 w 889"/>
                <a:gd name="T15" fmla="*/ 320 h 821"/>
                <a:gd name="T16" fmla="*/ 871 w 889"/>
                <a:gd name="T17" fmla="*/ 318 h 821"/>
                <a:gd name="T18" fmla="*/ 881 w 889"/>
                <a:gd name="T19" fmla="*/ 286 h 821"/>
                <a:gd name="T20" fmla="*/ 855 w 889"/>
                <a:gd name="T21" fmla="*/ 223 h 821"/>
                <a:gd name="T22" fmla="*/ 816 w 889"/>
                <a:gd name="T23" fmla="*/ 166 h 821"/>
                <a:gd name="T24" fmla="*/ 768 w 889"/>
                <a:gd name="T25" fmla="*/ 114 h 821"/>
                <a:gd name="T26" fmla="*/ 708 w 889"/>
                <a:gd name="T27" fmla="*/ 71 h 821"/>
                <a:gd name="T28" fmla="*/ 642 w 889"/>
                <a:gd name="T29" fmla="*/ 37 h 821"/>
                <a:gd name="T30" fmla="*/ 568 w 889"/>
                <a:gd name="T31" fmla="*/ 14 h 821"/>
                <a:gd name="T32" fmla="*/ 489 w 889"/>
                <a:gd name="T33" fmla="*/ 1 h 821"/>
                <a:gd name="T34" fmla="*/ 424 w 889"/>
                <a:gd name="T35" fmla="*/ 0 h 821"/>
                <a:gd name="T36" fmla="*/ 336 w 889"/>
                <a:gd name="T37" fmla="*/ 12 h 821"/>
                <a:gd name="T38" fmla="*/ 253 w 889"/>
                <a:gd name="T39" fmla="*/ 37 h 821"/>
                <a:gd name="T40" fmla="*/ 180 w 889"/>
                <a:gd name="T41" fmla="*/ 76 h 821"/>
                <a:gd name="T42" fmla="*/ 116 w 889"/>
                <a:gd name="T43" fmla="*/ 125 h 821"/>
                <a:gd name="T44" fmla="*/ 65 w 889"/>
                <a:gd name="T45" fmla="*/ 183 h 821"/>
                <a:gd name="T46" fmla="*/ 27 w 889"/>
                <a:gd name="T47" fmla="*/ 248 h 821"/>
                <a:gd name="T48" fmla="*/ 5 w 889"/>
                <a:gd name="T49" fmla="*/ 322 h 821"/>
                <a:gd name="T50" fmla="*/ 0 w 889"/>
                <a:gd name="T51" fmla="*/ 379 h 821"/>
                <a:gd name="T52" fmla="*/ 13 w 889"/>
                <a:gd name="T53" fmla="*/ 470 h 821"/>
                <a:gd name="T54" fmla="*/ 49 w 889"/>
                <a:gd name="T55" fmla="*/ 553 h 821"/>
                <a:gd name="T56" fmla="*/ 106 w 889"/>
                <a:gd name="T57" fmla="*/ 625 h 821"/>
                <a:gd name="T58" fmla="*/ 180 w 889"/>
                <a:gd name="T59" fmla="*/ 684 h 821"/>
                <a:gd name="T60" fmla="*/ 339 w 889"/>
                <a:gd name="T61" fmla="*/ 747 h 821"/>
                <a:gd name="T62" fmla="*/ 447 w 889"/>
                <a:gd name="T63" fmla="*/ 759 h 821"/>
                <a:gd name="T64" fmla="*/ 460 w 889"/>
                <a:gd name="T65" fmla="*/ 708 h 821"/>
                <a:gd name="T66" fmla="*/ 584 w 889"/>
                <a:gd name="T67" fmla="*/ 209 h 821"/>
                <a:gd name="T68" fmla="*/ 618 w 889"/>
                <a:gd name="T69" fmla="*/ 219 h 821"/>
                <a:gd name="T70" fmla="*/ 642 w 889"/>
                <a:gd name="T71" fmla="*/ 257 h 821"/>
                <a:gd name="T72" fmla="*/ 639 w 889"/>
                <a:gd name="T73" fmla="*/ 293 h 821"/>
                <a:gd name="T74" fmla="*/ 607 w 889"/>
                <a:gd name="T75" fmla="*/ 324 h 821"/>
                <a:gd name="T76" fmla="*/ 571 w 889"/>
                <a:gd name="T77" fmla="*/ 328 h 821"/>
                <a:gd name="T78" fmla="*/ 534 w 889"/>
                <a:gd name="T79" fmla="*/ 302 h 821"/>
                <a:gd name="T80" fmla="*/ 524 w 889"/>
                <a:gd name="T81" fmla="*/ 268 h 821"/>
                <a:gd name="T82" fmla="*/ 541 w 889"/>
                <a:gd name="T83" fmla="*/ 226 h 821"/>
                <a:gd name="T84" fmla="*/ 584 w 889"/>
                <a:gd name="T85" fmla="*/ 209 h 821"/>
                <a:gd name="T86" fmla="*/ 282 w 889"/>
                <a:gd name="T87" fmla="*/ 328 h 821"/>
                <a:gd name="T88" fmla="*/ 244 w 889"/>
                <a:gd name="T89" fmla="*/ 302 h 821"/>
                <a:gd name="T90" fmla="*/ 235 w 889"/>
                <a:gd name="T91" fmla="*/ 268 h 821"/>
                <a:gd name="T92" fmla="*/ 252 w 889"/>
                <a:gd name="T93" fmla="*/ 226 h 821"/>
                <a:gd name="T94" fmla="*/ 294 w 889"/>
                <a:gd name="T95" fmla="*/ 209 h 821"/>
                <a:gd name="T96" fmla="*/ 327 w 889"/>
                <a:gd name="T97" fmla="*/ 219 h 821"/>
                <a:gd name="T98" fmla="*/ 353 w 889"/>
                <a:gd name="T99" fmla="*/ 257 h 821"/>
                <a:gd name="T100" fmla="*/ 350 w 889"/>
                <a:gd name="T101" fmla="*/ 293 h 821"/>
                <a:gd name="T102" fmla="*/ 317 w 889"/>
                <a:gd name="T103" fmla="*/ 324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89" h="821">
                  <a:moveTo>
                    <a:pt x="454" y="655"/>
                  </a:moveTo>
                  <a:lnTo>
                    <a:pt x="454" y="655"/>
                  </a:lnTo>
                  <a:lnTo>
                    <a:pt x="455" y="638"/>
                  </a:lnTo>
                  <a:lnTo>
                    <a:pt x="456" y="620"/>
                  </a:lnTo>
                  <a:lnTo>
                    <a:pt x="459" y="604"/>
                  </a:lnTo>
                  <a:lnTo>
                    <a:pt x="462" y="588"/>
                  </a:lnTo>
                  <a:lnTo>
                    <a:pt x="467" y="571"/>
                  </a:lnTo>
                  <a:lnTo>
                    <a:pt x="473" y="555"/>
                  </a:lnTo>
                  <a:lnTo>
                    <a:pt x="478" y="539"/>
                  </a:lnTo>
                  <a:lnTo>
                    <a:pt x="485" y="524"/>
                  </a:lnTo>
                  <a:lnTo>
                    <a:pt x="493" y="510"/>
                  </a:lnTo>
                  <a:lnTo>
                    <a:pt x="503" y="494"/>
                  </a:lnTo>
                  <a:lnTo>
                    <a:pt x="512" y="480"/>
                  </a:lnTo>
                  <a:lnTo>
                    <a:pt x="523" y="466"/>
                  </a:lnTo>
                  <a:lnTo>
                    <a:pt x="534" y="454"/>
                  </a:lnTo>
                  <a:lnTo>
                    <a:pt x="546" y="441"/>
                  </a:lnTo>
                  <a:lnTo>
                    <a:pt x="557" y="428"/>
                  </a:lnTo>
                  <a:lnTo>
                    <a:pt x="571" y="416"/>
                  </a:lnTo>
                  <a:lnTo>
                    <a:pt x="585" y="406"/>
                  </a:lnTo>
                  <a:lnTo>
                    <a:pt x="599" y="395"/>
                  </a:lnTo>
                  <a:lnTo>
                    <a:pt x="614" y="385"/>
                  </a:lnTo>
                  <a:lnTo>
                    <a:pt x="630" y="375"/>
                  </a:lnTo>
                  <a:lnTo>
                    <a:pt x="646" y="366"/>
                  </a:lnTo>
                  <a:lnTo>
                    <a:pt x="663" y="358"/>
                  </a:lnTo>
                  <a:lnTo>
                    <a:pt x="680" y="351"/>
                  </a:lnTo>
                  <a:lnTo>
                    <a:pt x="698" y="344"/>
                  </a:lnTo>
                  <a:lnTo>
                    <a:pt x="715" y="338"/>
                  </a:lnTo>
                  <a:lnTo>
                    <a:pt x="734" y="334"/>
                  </a:lnTo>
                  <a:lnTo>
                    <a:pt x="754" y="329"/>
                  </a:lnTo>
                  <a:lnTo>
                    <a:pt x="772" y="324"/>
                  </a:lnTo>
                  <a:lnTo>
                    <a:pt x="792" y="322"/>
                  </a:lnTo>
                  <a:lnTo>
                    <a:pt x="812" y="320"/>
                  </a:lnTo>
                  <a:lnTo>
                    <a:pt x="833" y="318"/>
                  </a:lnTo>
                  <a:lnTo>
                    <a:pt x="852" y="318"/>
                  </a:lnTo>
                  <a:lnTo>
                    <a:pt x="852" y="318"/>
                  </a:lnTo>
                  <a:lnTo>
                    <a:pt x="871" y="318"/>
                  </a:lnTo>
                  <a:lnTo>
                    <a:pt x="889" y="320"/>
                  </a:lnTo>
                  <a:lnTo>
                    <a:pt x="889" y="320"/>
                  </a:lnTo>
                  <a:lnTo>
                    <a:pt x="885" y="302"/>
                  </a:lnTo>
                  <a:lnTo>
                    <a:pt x="881" y="286"/>
                  </a:lnTo>
                  <a:lnTo>
                    <a:pt x="875" y="269"/>
                  </a:lnTo>
                  <a:lnTo>
                    <a:pt x="870" y="254"/>
                  </a:lnTo>
                  <a:lnTo>
                    <a:pt x="863" y="238"/>
                  </a:lnTo>
                  <a:lnTo>
                    <a:pt x="855" y="223"/>
                  </a:lnTo>
                  <a:lnTo>
                    <a:pt x="846" y="208"/>
                  </a:lnTo>
                  <a:lnTo>
                    <a:pt x="837" y="194"/>
                  </a:lnTo>
                  <a:lnTo>
                    <a:pt x="827" y="178"/>
                  </a:lnTo>
                  <a:lnTo>
                    <a:pt x="816" y="166"/>
                  </a:lnTo>
                  <a:lnTo>
                    <a:pt x="805" y="152"/>
                  </a:lnTo>
                  <a:lnTo>
                    <a:pt x="793" y="139"/>
                  </a:lnTo>
                  <a:lnTo>
                    <a:pt x="780" y="126"/>
                  </a:lnTo>
                  <a:lnTo>
                    <a:pt x="768" y="114"/>
                  </a:lnTo>
                  <a:lnTo>
                    <a:pt x="754" y="103"/>
                  </a:lnTo>
                  <a:lnTo>
                    <a:pt x="738" y="92"/>
                  </a:lnTo>
                  <a:lnTo>
                    <a:pt x="725" y="82"/>
                  </a:lnTo>
                  <a:lnTo>
                    <a:pt x="708" y="71"/>
                  </a:lnTo>
                  <a:lnTo>
                    <a:pt x="692" y="62"/>
                  </a:lnTo>
                  <a:lnTo>
                    <a:pt x="676" y="54"/>
                  </a:lnTo>
                  <a:lnTo>
                    <a:pt x="660" y="45"/>
                  </a:lnTo>
                  <a:lnTo>
                    <a:pt x="642" y="37"/>
                  </a:lnTo>
                  <a:lnTo>
                    <a:pt x="624" y="30"/>
                  </a:lnTo>
                  <a:lnTo>
                    <a:pt x="606" y="24"/>
                  </a:lnTo>
                  <a:lnTo>
                    <a:pt x="586" y="19"/>
                  </a:lnTo>
                  <a:lnTo>
                    <a:pt x="568" y="14"/>
                  </a:lnTo>
                  <a:lnTo>
                    <a:pt x="548" y="9"/>
                  </a:lnTo>
                  <a:lnTo>
                    <a:pt x="528" y="6"/>
                  </a:lnTo>
                  <a:lnTo>
                    <a:pt x="509" y="3"/>
                  </a:lnTo>
                  <a:lnTo>
                    <a:pt x="489" y="1"/>
                  </a:lnTo>
                  <a:lnTo>
                    <a:pt x="468" y="0"/>
                  </a:lnTo>
                  <a:lnTo>
                    <a:pt x="447" y="0"/>
                  </a:lnTo>
                  <a:lnTo>
                    <a:pt x="447" y="0"/>
                  </a:lnTo>
                  <a:lnTo>
                    <a:pt x="424" y="0"/>
                  </a:lnTo>
                  <a:lnTo>
                    <a:pt x="402" y="2"/>
                  </a:lnTo>
                  <a:lnTo>
                    <a:pt x="380" y="5"/>
                  </a:lnTo>
                  <a:lnTo>
                    <a:pt x="358" y="8"/>
                  </a:lnTo>
                  <a:lnTo>
                    <a:pt x="336" y="12"/>
                  </a:lnTo>
                  <a:lnTo>
                    <a:pt x="315" y="17"/>
                  </a:lnTo>
                  <a:lnTo>
                    <a:pt x="294" y="23"/>
                  </a:lnTo>
                  <a:lnTo>
                    <a:pt x="273" y="30"/>
                  </a:lnTo>
                  <a:lnTo>
                    <a:pt x="253" y="37"/>
                  </a:lnTo>
                  <a:lnTo>
                    <a:pt x="235" y="45"/>
                  </a:lnTo>
                  <a:lnTo>
                    <a:pt x="215" y="55"/>
                  </a:lnTo>
                  <a:lnTo>
                    <a:pt x="197" y="65"/>
                  </a:lnTo>
                  <a:lnTo>
                    <a:pt x="180" y="76"/>
                  </a:lnTo>
                  <a:lnTo>
                    <a:pt x="163" y="86"/>
                  </a:lnTo>
                  <a:lnTo>
                    <a:pt x="146" y="99"/>
                  </a:lnTo>
                  <a:lnTo>
                    <a:pt x="131" y="111"/>
                  </a:lnTo>
                  <a:lnTo>
                    <a:pt x="116" y="125"/>
                  </a:lnTo>
                  <a:lnTo>
                    <a:pt x="102" y="138"/>
                  </a:lnTo>
                  <a:lnTo>
                    <a:pt x="89" y="153"/>
                  </a:lnTo>
                  <a:lnTo>
                    <a:pt x="77" y="167"/>
                  </a:lnTo>
                  <a:lnTo>
                    <a:pt x="65" y="183"/>
                  </a:lnTo>
                  <a:lnTo>
                    <a:pt x="53" y="198"/>
                  </a:lnTo>
                  <a:lnTo>
                    <a:pt x="44" y="215"/>
                  </a:lnTo>
                  <a:lnTo>
                    <a:pt x="35" y="232"/>
                  </a:lnTo>
                  <a:lnTo>
                    <a:pt x="27" y="248"/>
                  </a:lnTo>
                  <a:lnTo>
                    <a:pt x="20" y="267"/>
                  </a:lnTo>
                  <a:lnTo>
                    <a:pt x="14" y="285"/>
                  </a:lnTo>
                  <a:lnTo>
                    <a:pt x="9" y="303"/>
                  </a:lnTo>
                  <a:lnTo>
                    <a:pt x="5" y="322"/>
                  </a:lnTo>
                  <a:lnTo>
                    <a:pt x="2" y="341"/>
                  </a:lnTo>
                  <a:lnTo>
                    <a:pt x="0" y="360"/>
                  </a:lnTo>
                  <a:lnTo>
                    <a:pt x="0" y="379"/>
                  </a:lnTo>
                  <a:lnTo>
                    <a:pt x="0" y="379"/>
                  </a:lnTo>
                  <a:lnTo>
                    <a:pt x="1" y="402"/>
                  </a:lnTo>
                  <a:lnTo>
                    <a:pt x="3" y="426"/>
                  </a:lnTo>
                  <a:lnTo>
                    <a:pt x="7" y="448"/>
                  </a:lnTo>
                  <a:lnTo>
                    <a:pt x="13" y="470"/>
                  </a:lnTo>
                  <a:lnTo>
                    <a:pt x="20" y="491"/>
                  </a:lnTo>
                  <a:lnTo>
                    <a:pt x="28" y="512"/>
                  </a:lnTo>
                  <a:lnTo>
                    <a:pt x="38" y="533"/>
                  </a:lnTo>
                  <a:lnTo>
                    <a:pt x="49" y="553"/>
                  </a:lnTo>
                  <a:lnTo>
                    <a:pt x="62" y="571"/>
                  </a:lnTo>
                  <a:lnTo>
                    <a:pt x="75" y="590"/>
                  </a:lnTo>
                  <a:lnTo>
                    <a:pt x="91" y="608"/>
                  </a:lnTo>
                  <a:lnTo>
                    <a:pt x="106" y="625"/>
                  </a:lnTo>
                  <a:lnTo>
                    <a:pt x="123" y="641"/>
                  </a:lnTo>
                  <a:lnTo>
                    <a:pt x="142" y="657"/>
                  </a:lnTo>
                  <a:lnTo>
                    <a:pt x="160" y="671"/>
                  </a:lnTo>
                  <a:lnTo>
                    <a:pt x="180" y="684"/>
                  </a:lnTo>
                  <a:lnTo>
                    <a:pt x="131" y="821"/>
                  </a:lnTo>
                  <a:lnTo>
                    <a:pt x="304" y="739"/>
                  </a:lnTo>
                  <a:lnTo>
                    <a:pt x="304" y="739"/>
                  </a:lnTo>
                  <a:lnTo>
                    <a:pt x="339" y="747"/>
                  </a:lnTo>
                  <a:lnTo>
                    <a:pt x="374" y="753"/>
                  </a:lnTo>
                  <a:lnTo>
                    <a:pt x="410" y="758"/>
                  </a:lnTo>
                  <a:lnTo>
                    <a:pt x="447" y="759"/>
                  </a:lnTo>
                  <a:lnTo>
                    <a:pt x="447" y="759"/>
                  </a:lnTo>
                  <a:lnTo>
                    <a:pt x="474" y="758"/>
                  </a:lnTo>
                  <a:lnTo>
                    <a:pt x="474" y="758"/>
                  </a:lnTo>
                  <a:lnTo>
                    <a:pt x="466" y="733"/>
                  </a:lnTo>
                  <a:lnTo>
                    <a:pt x="460" y="708"/>
                  </a:lnTo>
                  <a:lnTo>
                    <a:pt x="455" y="682"/>
                  </a:lnTo>
                  <a:lnTo>
                    <a:pt x="454" y="655"/>
                  </a:lnTo>
                  <a:lnTo>
                    <a:pt x="454" y="655"/>
                  </a:lnTo>
                  <a:close/>
                  <a:moveTo>
                    <a:pt x="584" y="209"/>
                  </a:moveTo>
                  <a:lnTo>
                    <a:pt x="584" y="209"/>
                  </a:lnTo>
                  <a:lnTo>
                    <a:pt x="596" y="210"/>
                  </a:lnTo>
                  <a:lnTo>
                    <a:pt x="607" y="213"/>
                  </a:lnTo>
                  <a:lnTo>
                    <a:pt x="618" y="219"/>
                  </a:lnTo>
                  <a:lnTo>
                    <a:pt x="626" y="226"/>
                  </a:lnTo>
                  <a:lnTo>
                    <a:pt x="634" y="236"/>
                  </a:lnTo>
                  <a:lnTo>
                    <a:pt x="639" y="245"/>
                  </a:lnTo>
                  <a:lnTo>
                    <a:pt x="642" y="257"/>
                  </a:lnTo>
                  <a:lnTo>
                    <a:pt x="643" y="268"/>
                  </a:lnTo>
                  <a:lnTo>
                    <a:pt x="643" y="268"/>
                  </a:lnTo>
                  <a:lnTo>
                    <a:pt x="642" y="281"/>
                  </a:lnTo>
                  <a:lnTo>
                    <a:pt x="639" y="293"/>
                  </a:lnTo>
                  <a:lnTo>
                    <a:pt x="634" y="302"/>
                  </a:lnTo>
                  <a:lnTo>
                    <a:pt x="626" y="311"/>
                  </a:lnTo>
                  <a:lnTo>
                    <a:pt x="618" y="318"/>
                  </a:lnTo>
                  <a:lnTo>
                    <a:pt x="607" y="324"/>
                  </a:lnTo>
                  <a:lnTo>
                    <a:pt x="596" y="328"/>
                  </a:lnTo>
                  <a:lnTo>
                    <a:pt x="584" y="329"/>
                  </a:lnTo>
                  <a:lnTo>
                    <a:pt x="584" y="329"/>
                  </a:lnTo>
                  <a:lnTo>
                    <a:pt x="571" y="328"/>
                  </a:lnTo>
                  <a:lnTo>
                    <a:pt x="561" y="324"/>
                  </a:lnTo>
                  <a:lnTo>
                    <a:pt x="550" y="318"/>
                  </a:lnTo>
                  <a:lnTo>
                    <a:pt x="541" y="311"/>
                  </a:lnTo>
                  <a:lnTo>
                    <a:pt x="534" y="302"/>
                  </a:lnTo>
                  <a:lnTo>
                    <a:pt x="528" y="293"/>
                  </a:lnTo>
                  <a:lnTo>
                    <a:pt x="525" y="281"/>
                  </a:lnTo>
                  <a:lnTo>
                    <a:pt x="524" y="268"/>
                  </a:lnTo>
                  <a:lnTo>
                    <a:pt x="524" y="268"/>
                  </a:lnTo>
                  <a:lnTo>
                    <a:pt x="525" y="257"/>
                  </a:lnTo>
                  <a:lnTo>
                    <a:pt x="528" y="245"/>
                  </a:lnTo>
                  <a:lnTo>
                    <a:pt x="534" y="236"/>
                  </a:lnTo>
                  <a:lnTo>
                    <a:pt x="541" y="226"/>
                  </a:lnTo>
                  <a:lnTo>
                    <a:pt x="550" y="219"/>
                  </a:lnTo>
                  <a:lnTo>
                    <a:pt x="561" y="213"/>
                  </a:lnTo>
                  <a:lnTo>
                    <a:pt x="571" y="210"/>
                  </a:lnTo>
                  <a:lnTo>
                    <a:pt x="584" y="209"/>
                  </a:lnTo>
                  <a:lnTo>
                    <a:pt x="584" y="209"/>
                  </a:lnTo>
                  <a:close/>
                  <a:moveTo>
                    <a:pt x="294" y="329"/>
                  </a:moveTo>
                  <a:lnTo>
                    <a:pt x="294" y="329"/>
                  </a:lnTo>
                  <a:lnTo>
                    <a:pt x="282" y="328"/>
                  </a:lnTo>
                  <a:lnTo>
                    <a:pt x="271" y="324"/>
                  </a:lnTo>
                  <a:lnTo>
                    <a:pt x="260" y="318"/>
                  </a:lnTo>
                  <a:lnTo>
                    <a:pt x="252" y="311"/>
                  </a:lnTo>
                  <a:lnTo>
                    <a:pt x="244" y="302"/>
                  </a:lnTo>
                  <a:lnTo>
                    <a:pt x="239" y="293"/>
                  </a:lnTo>
                  <a:lnTo>
                    <a:pt x="236" y="281"/>
                  </a:lnTo>
                  <a:lnTo>
                    <a:pt x="235" y="268"/>
                  </a:lnTo>
                  <a:lnTo>
                    <a:pt x="235" y="268"/>
                  </a:lnTo>
                  <a:lnTo>
                    <a:pt x="236" y="257"/>
                  </a:lnTo>
                  <a:lnTo>
                    <a:pt x="239" y="245"/>
                  </a:lnTo>
                  <a:lnTo>
                    <a:pt x="244" y="236"/>
                  </a:lnTo>
                  <a:lnTo>
                    <a:pt x="252" y="226"/>
                  </a:lnTo>
                  <a:lnTo>
                    <a:pt x="260" y="219"/>
                  </a:lnTo>
                  <a:lnTo>
                    <a:pt x="271" y="213"/>
                  </a:lnTo>
                  <a:lnTo>
                    <a:pt x="282" y="210"/>
                  </a:lnTo>
                  <a:lnTo>
                    <a:pt x="294" y="209"/>
                  </a:lnTo>
                  <a:lnTo>
                    <a:pt x="294" y="209"/>
                  </a:lnTo>
                  <a:lnTo>
                    <a:pt x="307" y="210"/>
                  </a:lnTo>
                  <a:lnTo>
                    <a:pt x="317" y="213"/>
                  </a:lnTo>
                  <a:lnTo>
                    <a:pt x="327" y="219"/>
                  </a:lnTo>
                  <a:lnTo>
                    <a:pt x="337" y="226"/>
                  </a:lnTo>
                  <a:lnTo>
                    <a:pt x="344" y="236"/>
                  </a:lnTo>
                  <a:lnTo>
                    <a:pt x="350" y="245"/>
                  </a:lnTo>
                  <a:lnTo>
                    <a:pt x="353" y="257"/>
                  </a:lnTo>
                  <a:lnTo>
                    <a:pt x="354" y="268"/>
                  </a:lnTo>
                  <a:lnTo>
                    <a:pt x="354" y="268"/>
                  </a:lnTo>
                  <a:lnTo>
                    <a:pt x="353" y="281"/>
                  </a:lnTo>
                  <a:lnTo>
                    <a:pt x="350" y="293"/>
                  </a:lnTo>
                  <a:lnTo>
                    <a:pt x="344" y="302"/>
                  </a:lnTo>
                  <a:lnTo>
                    <a:pt x="337" y="311"/>
                  </a:lnTo>
                  <a:lnTo>
                    <a:pt x="327" y="318"/>
                  </a:lnTo>
                  <a:lnTo>
                    <a:pt x="317" y="324"/>
                  </a:lnTo>
                  <a:lnTo>
                    <a:pt x="307" y="328"/>
                  </a:lnTo>
                  <a:lnTo>
                    <a:pt x="294" y="329"/>
                  </a:lnTo>
                  <a:lnTo>
                    <a:pt x="294" y="32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a:endParaRPr>
            </a:p>
          </p:txBody>
        </p:sp>
      </p:grpSp>
      <p:sp>
        <p:nvSpPr>
          <p:cNvPr id="68" name="Freeform 5"/>
          <p:cNvSpPr>
            <a:spLocks/>
          </p:cNvSpPr>
          <p:nvPr/>
        </p:nvSpPr>
        <p:spPr bwMode="auto">
          <a:xfrm>
            <a:off x="6192223" y="3221003"/>
            <a:ext cx="355496" cy="358859"/>
          </a:xfrm>
          <a:custGeom>
            <a:avLst/>
            <a:gdLst/>
            <a:ahLst/>
            <a:cxnLst/>
            <a:rect l="l" t="t" r="r" b="b"/>
            <a:pathLst>
              <a:path w="1009550" h="1019105">
                <a:moveTo>
                  <a:pt x="506769" y="481673"/>
                </a:moveTo>
                <a:cubicBezTo>
                  <a:pt x="512508" y="481836"/>
                  <a:pt x="515618" y="482073"/>
                  <a:pt x="515622" y="482073"/>
                </a:cubicBezTo>
                <a:cubicBezTo>
                  <a:pt x="500600" y="550346"/>
                  <a:pt x="583221" y="743787"/>
                  <a:pt x="564444" y="887919"/>
                </a:cubicBezTo>
                <a:cubicBezTo>
                  <a:pt x="553177" y="967571"/>
                  <a:pt x="448023" y="1032051"/>
                  <a:pt x="376668" y="1016879"/>
                </a:cubicBezTo>
                <a:cubicBezTo>
                  <a:pt x="271530" y="1001710"/>
                  <a:pt x="264005" y="887954"/>
                  <a:pt x="264003" y="887919"/>
                </a:cubicBezTo>
                <a:cubicBezTo>
                  <a:pt x="196404" y="895505"/>
                  <a:pt x="136316" y="868954"/>
                  <a:pt x="113783" y="823439"/>
                </a:cubicBezTo>
                <a:cubicBezTo>
                  <a:pt x="83738" y="762751"/>
                  <a:pt x="79983" y="660342"/>
                  <a:pt x="162604" y="595861"/>
                </a:cubicBezTo>
                <a:cubicBezTo>
                  <a:pt x="297333" y="483021"/>
                  <a:pt x="466566" y="480532"/>
                  <a:pt x="506769" y="481673"/>
                </a:cubicBezTo>
                <a:close/>
                <a:moveTo>
                  <a:pt x="803569" y="458221"/>
                </a:moveTo>
                <a:cubicBezTo>
                  <a:pt x="843740" y="458754"/>
                  <a:pt x="880387" y="462305"/>
                  <a:pt x="906697" y="470827"/>
                </a:cubicBezTo>
                <a:cubicBezTo>
                  <a:pt x="1008180" y="508702"/>
                  <a:pt x="1042008" y="629902"/>
                  <a:pt x="974353" y="705652"/>
                </a:cubicBezTo>
                <a:cubicBezTo>
                  <a:pt x="948047" y="735947"/>
                  <a:pt x="869138" y="728379"/>
                  <a:pt x="869111" y="728377"/>
                </a:cubicBezTo>
                <a:cubicBezTo>
                  <a:pt x="869118" y="728406"/>
                  <a:pt x="891655" y="811711"/>
                  <a:pt x="846559" y="860940"/>
                </a:cubicBezTo>
                <a:cubicBezTo>
                  <a:pt x="797696" y="910177"/>
                  <a:pt x="707489" y="917752"/>
                  <a:pt x="662385" y="860940"/>
                </a:cubicBezTo>
                <a:cubicBezTo>
                  <a:pt x="583454" y="766252"/>
                  <a:pt x="530833" y="501127"/>
                  <a:pt x="530833" y="482189"/>
                </a:cubicBezTo>
                <a:cubicBezTo>
                  <a:pt x="530874" y="482182"/>
                  <a:pt x="683074" y="456624"/>
                  <a:pt x="803569" y="458221"/>
                </a:cubicBezTo>
                <a:close/>
                <a:moveTo>
                  <a:pt x="324738" y="38090"/>
                </a:moveTo>
                <a:cubicBezTo>
                  <a:pt x="343703" y="39805"/>
                  <a:pt x="361496" y="44772"/>
                  <a:pt x="376480" y="53287"/>
                </a:cubicBezTo>
                <a:cubicBezTo>
                  <a:pt x="503838" y="128975"/>
                  <a:pt x="500100" y="458200"/>
                  <a:pt x="500100" y="458240"/>
                </a:cubicBezTo>
                <a:cubicBezTo>
                  <a:pt x="500072" y="458238"/>
                  <a:pt x="436405" y="454456"/>
                  <a:pt x="380227" y="458240"/>
                </a:cubicBezTo>
                <a:cubicBezTo>
                  <a:pt x="275337" y="465809"/>
                  <a:pt x="192924" y="492301"/>
                  <a:pt x="121750" y="484732"/>
                </a:cubicBezTo>
                <a:cubicBezTo>
                  <a:pt x="110511" y="484732"/>
                  <a:pt x="-16854" y="450670"/>
                  <a:pt x="1876" y="329563"/>
                </a:cubicBezTo>
                <a:cubicBezTo>
                  <a:pt x="20603" y="216044"/>
                  <a:pt x="140441" y="223592"/>
                  <a:pt x="140480" y="223594"/>
                </a:cubicBezTo>
                <a:cubicBezTo>
                  <a:pt x="129242" y="193318"/>
                  <a:pt x="132988" y="140333"/>
                  <a:pt x="166702" y="102487"/>
                </a:cubicBezTo>
                <a:cubicBezTo>
                  <a:pt x="200416" y="57072"/>
                  <a:pt x="267845" y="32945"/>
                  <a:pt x="324738" y="38090"/>
                </a:cubicBezTo>
                <a:close/>
                <a:moveTo>
                  <a:pt x="648144" y="11"/>
                </a:moveTo>
                <a:cubicBezTo>
                  <a:pt x="658363" y="-115"/>
                  <a:pt x="669305" y="893"/>
                  <a:pt x="681009" y="3263"/>
                </a:cubicBezTo>
                <a:cubicBezTo>
                  <a:pt x="763390" y="18430"/>
                  <a:pt x="755914" y="109422"/>
                  <a:pt x="755912" y="109449"/>
                </a:cubicBezTo>
                <a:cubicBezTo>
                  <a:pt x="755935" y="109439"/>
                  <a:pt x="819591" y="82909"/>
                  <a:pt x="879503" y="117034"/>
                </a:cubicBezTo>
                <a:cubicBezTo>
                  <a:pt x="920699" y="143580"/>
                  <a:pt x="1029309" y="348368"/>
                  <a:pt x="800854" y="397669"/>
                </a:cubicBezTo>
                <a:cubicBezTo>
                  <a:pt x="587423" y="443168"/>
                  <a:pt x="531225" y="462131"/>
                  <a:pt x="531202" y="462139"/>
                </a:cubicBezTo>
                <a:cubicBezTo>
                  <a:pt x="531197" y="462089"/>
                  <a:pt x="497499" y="166328"/>
                  <a:pt x="527457" y="90487"/>
                </a:cubicBezTo>
                <a:cubicBezTo>
                  <a:pt x="540565" y="57304"/>
                  <a:pt x="576613" y="893"/>
                  <a:pt x="648144" y="1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69" name="Freeform 101"/>
          <p:cNvSpPr>
            <a:spLocks noEditPoints="1"/>
          </p:cNvSpPr>
          <p:nvPr/>
        </p:nvSpPr>
        <p:spPr bwMode="auto">
          <a:xfrm>
            <a:off x="282589" y="2378165"/>
            <a:ext cx="400979" cy="265593"/>
          </a:xfrm>
          <a:custGeom>
            <a:avLst/>
            <a:gdLst>
              <a:gd name="T0" fmla="*/ 77 w 77"/>
              <a:gd name="T1" fmla="*/ 43 h 51"/>
              <a:gd name="T2" fmla="*/ 77 w 77"/>
              <a:gd name="T3" fmla="*/ 47 h 51"/>
              <a:gd name="T4" fmla="*/ 70 w 77"/>
              <a:gd name="T5" fmla="*/ 51 h 51"/>
              <a:gd name="T6" fmla="*/ 6 w 77"/>
              <a:gd name="T7" fmla="*/ 51 h 51"/>
              <a:gd name="T8" fmla="*/ 0 w 77"/>
              <a:gd name="T9" fmla="*/ 47 h 51"/>
              <a:gd name="T10" fmla="*/ 0 w 77"/>
              <a:gd name="T11" fmla="*/ 43 h 51"/>
              <a:gd name="T12" fmla="*/ 6 w 77"/>
              <a:gd name="T13" fmla="*/ 43 h 51"/>
              <a:gd name="T14" fmla="*/ 70 w 77"/>
              <a:gd name="T15" fmla="*/ 43 h 51"/>
              <a:gd name="T16" fmla="*/ 77 w 77"/>
              <a:gd name="T17" fmla="*/ 43 h 51"/>
              <a:gd name="T18" fmla="*/ 10 w 77"/>
              <a:gd name="T19" fmla="*/ 34 h 51"/>
              <a:gd name="T20" fmla="*/ 10 w 77"/>
              <a:gd name="T21" fmla="*/ 6 h 51"/>
              <a:gd name="T22" fmla="*/ 16 w 77"/>
              <a:gd name="T23" fmla="*/ 0 h 51"/>
              <a:gd name="T24" fmla="*/ 60 w 77"/>
              <a:gd name="T25" fmla="*/ 0 h 51"/>
              <a:gd name="T26" fmla="*/ 67 w 77"/>
              <a:gd name="T27" fmla="*/ 6 h 51"/>
              <a:gd name="T28" fmla="*/ 67 w 77"/>
              <a:gd name="T29" fmla="*/ 34 h 51"/>
              <a:gd name="T30" fmla="*/ 60 w 77"/>
              <a:gd name="T31" fmla="*/ 41 h 51"/>
              <a:gd name="T32" fmla="*/ 16 w 77"/>
              <a:gd name="T33" fmla="*/ 41 h 51"/>
              <a:gd name="T34" fmla="*/ 10 w 77"/>
              <a:gd name="T35" fmla="*/ 34 h 51"/>
              <a:gd name="T36" fmla="*/ 15 w 77"/>
              <a:gd name="T37" fmla="*/ 34 h 51"/>
              <a:gd name="T38" fmla="*/ 16 w 77"/>
              <a:gd name="T39" fmla="*/ 36 h 51"/>
              <a:gd name="T40" fmla="*/ 60 w 77"/>
              <a:gd name="T41" fmla="*/ 36 h 51"/>
              <a:gd name="T42" fmla="*/ 61 w 77"/>
              <a:gd name="T43" fmla="*/ 34 h 51"/>
              <a:gd name="T44" fmla="*/ 61 w 77"/>
              <a:gd name="T45" fmla="*/ 6 h 51"/>
              <a:gd name="T46" fmla="*/ 60 w 77"/>
              <a:gd name="T47" fmla="*/ 5 h 51"/>
              <a:gd name="T48" fmla="*/ 16 w 77"/>
              <a:gd name="T49" fmla="*/ 5 h 51"/>
              <a:gd name="T50" fmla="*/ 15 w 77"/>
              <a:gd name="T51" fmla="*/ 6 h 51"/>
              <a:gd name="T52" fmla="*/ 15 w 77"/>
              <a:gd name="T53" fmla="*/ 34 h 51"/>
              <a:gd name="T54" fmla="*/ 42 w 77"/>
              <a:gd name="T55" fmla="*/ 47 h 51"/>
              <a:gd name="T56" fmla="*/ 42 w 77"/>
              <a:gd name="T57" fmla="*/ 46 h 51"/>
              <a:gd name="T58" fmla="*/ 35 w 77"/>
              <a:gd name="T59" fmla="*/ 46 h 51"/>
              <a:gd name="T60" fmla="*/ 34 w 77"/>
              <a:gd name="T61" fmla="*/ 47 h 51"/>
              <a:gd name="T62" fmla="*/ 35 w 77"/>
              <a:gd name="T63" fmla="*/ 47 h 51"/>
              <a:gd name="T64" fmla="*/ 42 w 77"/>
              <a:gd name="T65" fmla="*/ 47 h 51"/>
              <a:gd name="T66" fmla="*/ 42 w 77"/>
              <a:gd name="T6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7" h="51">
                <a:moveTo>
                  <a:pt x="77" y="43"/>
                </a:moveTo>
                <a:cubicBezTo>
                  <a:pt x="77" y="47"/>
                  <a:pt x="77" y="47"/>
                  <a:pt x="77" y="47"/>
                </a:cubicBezTo>
                <a:cubicBezTo>
                  <a:pt x="77" y="49"/>
                  <a:pt x="74" y="51"/>
                  <a:pt x="70" y="51"/>
                </a:cubicBezTo>
                <a:cubicBezTo>
                  <a:pt x="6" y="51"/>
                  <a:pt x="6" y="51"/>
                  <a:pt x="6" y="51"/>
                </a:cubicBezTo>
                <a:cubicBezTo>
                  <a:pt x="3" y="51"/>
                  <a:pt x="0" y="49"/>
                  <a:pt x="0" y="47"/>
                </a:cubicBezTo>
                <a:cubicBezTo>
                  <a:pt x="0" y="43"/>
                  <a:pt x="0" y="43"/>
                  <a:pt x="0" y="43"/>
                </a:cubicBezTo>
                <a:cubicBezTo>
                  <a:pt x="6" y="43"/>
                  <a:pt x="6" y="43"/>
                  <a:pt x="6" y="43"/>
                </a:cubicBezTo>
                <a:cubicBezTo>
                  <a:pt x="70" y="43"/>
                  <a:pt x="70" y="43"/>
                  <a:pt x="70" y="43"/>
                </a:cubicBezTo>
                <a:lnTo>
                  <a:pt x="77" y="43"/>
                </a:lnTo>
                <a:close/>
                <a:moveTo>
                  <a:pt x="10" y="34"/>
                </a:moveTo>
                <a:cubicBezTo>
                  <a:pt x="10" y="6"/>
                  <a:pt x="10" y="6"/>
                  <a:pt x="10" y="6"/>
                </a:cubicBezTo>
                <a:cubicBezTo>
                  <a:pt x="10" y="2"/>
                  <a:pt x="13" y="0"/>
                  <a:pt x="16" y="0"/>
                </a:cubicBezTo>
                <a:cubicBezTo>
                  <a:pt x="60" y="0"/>
                  <a:pt x="60" y="0"/>
                  <a:pt x="60" y="0"/>
                </a:cubicBezTo>
                <a:cubicBezTo>
                  <a:pt x="64" y="0"/>
                  <a:pt x="67" y="2"/>
                  <a:pt x="67" y="6"/>
                </a:cubicBezTo>
                <a:cubicBezTo>
                  <a:pt x="67" y="34"/>
                  <a:pt x="67" y="34"/>
                  <a:pt x="67" y="34"/>
                </a:cubicBezTo>
                <a:cubicBezTo>
                  <a:pt x="67" y="38"/>
                  <a:pt x="64" y="41"/>
                  <a:pt x="60" y="41"/>
                </a:cubicBezTo>
                <a:cubicBezTo>
                  <a:pt x="16" y="41"/>
                  <a:pt x="16" y="41"/>
                  <a:pt x="16" y="41"/>
                </a:cubicBezTo>
                <a:cubicBezTo>
                  <a:pt x="13" y="41"/>
                  <a:pt x="10" y="38"/>
                  <a:pt x="10" y="34"/>
                </a:cubicBezTo>
                <a:close/>
                <a:moveTo>
                  <a:pt x="15" y="34"/>
                </a:moveTo>
                <a:cubicBezTo>
                  <a:pt x="15" y="35"/>
                  <a:pt x="16" y="36"/>
                  <a:pt x="16" y="36"/>
                </a:cubicBezTo>
                <a:cubicBezTo>
                  <a:pt x="60" y="36"/>
                  <a:pt x="60" y="36"/>
                  <a:pt x="60" y="36"/>
                </a:cubicBezTo>
                <a:cubicBezTo>
                  <a:pt x="61" y="36"/>
                  <a:pt x="61" y="35"/>
                  <a:pt x="61" y="34"/>
                </a:cubicBezTo>
                <a:cubicBezTo>
                  <a:pt x="61" y="6"/>
                  <a:pt x="61" y="6"/>
                  <a:pt x="61" y="6"/>
                </a:cubicBezTo>
                <a:cubicBezTo>
                  <a:pt x="61" y="5"/>
                  <a:pt x="61" y="5"/>
                  <a:pt x="60" y="5"/>
                </a:cubicBezTo>
                <a:cubicBezTo>
                  <a:pt x="16" y="5"/>
                  <a:pt x="16" y="5"/>
                  <a:pt x="16" y="5"/>
                </a:cubicBezTo>
                <a:cubicBezTo>
                  <a:pt x="16" y="5"/>
                  <a:pt x="15" y="5"/>
                  <a:pt x="15" y="6"/>
                </a:cubicBezTo>
                <a:lnTo>
                  <a:pt x="15" y="34"/>
                </a:lnTo>
                <a:close/>
                <a:moveTo>
                  <a:pt x="42" y="47"/>
                </a:moveTo>
                <a:cubicBezTo>
                  <a:pt x="42" y="46"/>
                  <a:pt x="42" y="46"/>
                  <a:pt x="42" y="46"/>
                </a:cubicBezTo>
                <a:cubicBezTo>
                  <a:pt x="35" y="46"/>
                  <a:pt x="35" y="46"/>
                  <a:pt x="35" y="46"/>
                </a:cubicBezTo>
                <a:cubicBezTo>
                  <a:pt x="35" y="46"/>
                  <a:pt x="34" y="46"/>
                  <a:pt x="34" y="47"/>
                </a:cubicBezTo>
                <a:cubicBezTo>
                  <a:pt x="34" y="47"/>
                  <a:pt x="35" y="47"/>
                  <a:pt x="35" y="47"/>
                </a:cubicBezTo>
                <a:cubicBezTo>
                  <a:pt x="42" y="47"/>
                  <a:pt x="42" y="47"/>
                  <a:pt x="42" y="47"/>
                </a:cubicBezTo>
                <a:cubicBezTo>
                  <a:pt x="42" y="47"/>
                  <a:pt x="42" y="47"/>
                  <a:pt x="42"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237" tIns="45619" rIns="91237" bIns="45619"/>
          <a:lstStyle/>
          <a:p>
            <a:endParaRPr lang="zh-CN" altLang="en-US">
              <a:solidFill>
                <a:schemeClr val="accent2"/>
              </a:solidFill>
              <a:latin typeface="+mn-ea"/>
              <a:ea typeface="+mn-ea"/>
            </a:endParaRPr>
          </a:p>
        </p:txBody>
      </p:sp>
      <p:sp>
        <p:nvSpPr>
          <p:cNvPr id="71" name="Freeform 52"/>
          <p:cNvSpPr>
            <a:spLocks noEditPoints="1"/>
          </p:cNvSpPr>
          <p:nvPr/>
        </p:nvSpPr>
        <p:spPr bwMode="auto">
          <a:xfrm>
            <a:off x="303612" y="3228720"/>
            <a:ext cx="275423" cy="390784"/>
          </a:xfrm>
          <a:custGeom>
            <a:avLst/>
            <a:gdLst>
              <a:gd name="T0" fmla="*/ 67 w 67"/>
              <a:gd name="T1" fmla="*/ 67 h 72"/>
              <a:gd name="T2" fmla="*/ 61 w 67"/>
              <a:gd name="T3" fmla="*/ 72 h 72"/>
              <a:gd name="T4" fmla="*/ 5 w 67"/>
              <a:gd name="T5" fmla="*/ 72 h 72"/>
              <a:gd name="T6" fmla="*/ 0 w 67"/>
              <a:gd name="T7" fmla="*/ 67 h 72"/>
              <a:gd name="T8" fmla="*/ 0 w 67"/>
              <a:gd name="T9" fmla="*/ 16 h 72"/>
              <a:gd name="T10" fmla="*/ 5 w 67"/>
              <a:gd name="T11" fmla="*/ 11 h 72"/>
              <a:gd name="T12" fmla="*/ 10 w 67"/>
              <a:gd name="T13" fmla="*/ 11 h 72"/>
              <a:gd name="T14" fmla="*/ 10 w 67"/>
              <a:gd name="T15" fmla="*/ 7 h 72"/>
              <a:gd name="T16" fmla="*/ 16 w 67"/>
              <a:gd name="T17" fmla="*/ 0 h 72"/>
              <a:gd name="T18" fmla="*/ 19 w 67"/>
              <a:gd name="T19" fmla="*/ 0 h 72"/>
              <a:gd name="T20" fmla="*/ 25 w 67"/>
              <a:gd name="T21" fmla="*/ 7 h 72"/>
              <a:gd name="T22" fmla="*/ 25 w 67"/>
              <a:gd name="T23" fmla="*/ 11 h 72"/>
              <a:gd name="T24" fmla="*/ 41 w 67"/>
              <a:gd name="T25" fmla="*/ 11 h 72"/>
              <a:gd name="T26" fmla="*/ 41 w 67"/>
              <a:gd name="T27" fmla="*/ 7 h 72"/>
              <a:gd name="T28" fmla="*/ 47 w 67"/>
              <a:gd name="T29" fmla="*/ 0 h 72"/>
              <a:gd name="T30" fmla="*/ 50 w 67"/>
              <a:gd name="T31" fmla="*/ 0 h 72"/>
              <a:gd name="T32" fmla="*/ 56 w 67"/>
              <a:gd name="T33" fmla="*/ 7 h 72"/>
              <a:gd name="T34" fmla="*/ 56 w 67"/>
              <a:gd name="T35" fmla="*/ 11 h 72"/>
              <a:gd name="T36" fmla="*/ 61 w 67"/>
              <a:gd name="T37" fmla="*/ 11 h 72"/>
              <a:gd name="T38" fmla="*/ 67 w 67"/>
              <a:gd name="T39" fmla="*/ 16 h 72"/>
              <a:gd name="T40" fmla="*/ 67 w 67"/>
              <a:gd name="T41" fmla="*/ 67 h 72"/>
              <a:gd name="T42" fmla="*/ 61 w 67"/>
              <a:gd name="T43" fmla="*/ 67 h 72"/>
              <a:gd name="T44" fmla="*/ 61 w 67"/>
              <a:gd name="T45" fmla="*/ 26 h 72"/>
              <a:gd name="T46" fmla="*/ 5 w 67"/>
              <a:gd name="T47" fmla="*/ 26 h 72"/>
              <a:gd name="T48" fmla="*/ 5 w 67"/>
              <a:gd name="T49" fmla="*/ 67 h 72"/>
              <a:gd name="T50" fmla="*/ 61 w 67"/>
              <a:gd name="T51" fmla="*/ 67 h 72"/>
              <a:gd name="T52" fmla="*/ 20 w 67"/>
              <a:gd name="T53" fmla="*/ 7 h 72"/>
              <a:gd name="T54" fmla="*/ 19 w 67"/>
              <a:gd name="T55" fmla="*/ 5 h 72"/>
              <a:gd name="T56" fmla="*/ 16 w 67"/>
              <a:gd name="T57" fmla="*/ 5 h 72"/>
              <a:gd name="T58" fmla="*/ 15 w 67"/>
              <a:gd name="T59" fmla="*/ 7 h 72"/>
              <a:gd name="T60" fmla="*/ 15 w 67"/>
              <a:gd name="T61" fmla="*/ 18 h 72"/>
              <a:gd name="T62" fmla="*/ 16 w 67"/>
              <a:gd name="T63" fmla="*/ 20 h 72"/>
              <a:gd name="T64" fmla="*/ 19 w 67"/>
              <a:gd name="T65" fmla="*/ 20 h 72"/>
              <a:gd name="T66" fmla="*/ 20 w 67"/>
              <a:gd name="T67" fmla="*/ 18 h 72"/>
              <a:gd name="T68" fmla="*/ 20 w 67"/>
              <a:gd name="T69" fmla="*/ 7 h 72"/>
              <a:gd name="T70" fmla="*/ 51 w 67"/>
              <a:gd name="T71" fmla="*/ 7 h 72"/>
              <a:gd name="T72" fmla="*/ 50 w 67"/>
              <a:gd name="T73" fmla="*/ 5 h 72"/>
              <a:gd name="T74" fmla="*/ 47 w 67"/>
              <a:gd name="T75" fmla="*/ 5 h 72"/>
              <a:gd name="T76" fmla="*/ 46 w 67"/>
              <a:gd name="T77" fmla="*/ 7 h 72"/>
              <a:gd name="T78" fmla="*/ 46 w 67"/>
              <a:gd name="T79" fmla="*/ 18 h 72"/>
              <a:gd name="T80" fmla="*/ 47 w 67"/>
              <a:gd name="T81" fmla="*/ 20 h 72"/>
              <a:gd name="T82" fmla="*/ 50 w 67"/>
              <a:gd name="T83" fmla="*/ 20 h 72"/>
              <a:gd name="T84" fmla="*/ 51 w 67"/>
              <a:gd name="T85" fmla="*/ 18 h 72"/>
              <a:gd name="T86" fmla="*/ 51 w 67"/>
              <a:gd name="T87" fmla="*/ 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a:solidFill>
              <a:schemeClr val="bg1"/>
            </a:solidFill>
          </a:ln>
          <a:extLst/>
        </p:spPr>
        <p:txBody>
          <a:bodyPr lIns="91237" tIns="45619" rIns="91237" bIns="45619"/>
          <a:lstStyle/>
          <a:p>
            <a:endParaRPr lang="zh-CN" altLang="en-US">
              <a:solidFill>
                <a:srgbClr val="005696"/>
              </a:solidFill>
              <a:latin typeface="+mn-ea"/>
              <a:ea typeface="+mn-ea"/>
            </a:endParaRPr>
          </a:p>
        </p:txBody>
      </p:sp>
      <p:sp>
        <p:nvSpPr>
          <p:cNvPr id="8" name="矩形 7"/>
          <p:cNvSpPr/>
          <p:nvPr/>
        </p:nvSpPr>
        <p:spPr>
          <a:xfrm>
            <a:off x="827584" y="1347614"/>
            <a:ext cx="1107996" cy="369332"/>
          </a:xfrm>
          <a:prstGeom prst="rect">
            <a:avLst/>
          </a:prstGeom>
        </p:spPr>
        <p:txBody>
          <a:bodyPr wrap="none">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流程引擎</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72" name="矩形 71"/>
          <p:cNvSpPr/>
          <p:nvPr/>
        </p:nvSpPr>
        <p:spPr>
          <a:xfrm>
            <a:off x="827584" y="2346434"/>
            <a:ext cx="1107996" cy="369332"/>
          </a:xfrm>
          <a:prstGeom prst="rect">
            <a:avLst/>
          </a:prstGeom>
        </p:spPr>
        <p:txBody>
          <a:bodyPr wrap="none">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门户引擎</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73" name="矩形 72"/>
          <p:cNvSpPr/>
          <p:nvPr/>
        </p:nvSpPr>
        <p:spPr>
          <a:xfrm>
            <a:off x="827584" y="3372051"/>
            <a:ext cx="1107996" cy="369332"/>
          </a:xfrm>
          <a:prstGeom prst="rect">
            <a:avLst/>
          </a:prstGeom>
        </p:spPr>
        <p:txBody>
          <a:bodyPr wrap="none">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内容引擎</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74" name="矩形 73"/>
          <p:cNvSpPr/>
          <p:nvPr/>
        </p:nvSpPr>
        <p:spPr>
          <a:xfrm>
            <a:off x="827584" y="4319488"/>
            <a:ext cx="1107996" cy="369332"/>
          </a:xfrm>
          <a:prstGeom prst="rect">
            <a:avLst/>
          </a:prstGeom>
        </p:spPr>
        <p:txBody>
          <a:bodyPr wrap="none">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建模引擎</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75" name="矩形 74"/>
          <p:cNvSpPr/>
          <p:nvPr/>
        </p:nvSpPr>
        <p:spPr>
          <a:xfrm>
            <a:off x="2843808" y="3291830"/>
            <a:ext cx="1107996" cy="369332"/>
          </a:xfrm>
          <a:prstGeom prst="rect">
            <a:avLst/>
          </a:prstGeom>
        </p:spPr>
        <p:txBody>
          <a:bodyPr wrap="none">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运维中心</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76" name="矩形 75"/>
          <p:cNvSpPr/>
          <p:nvPr/>
        </p:nvSpPr>
        <p:spPr>
          <a:xfrm>
            <a:off x="4616132" y="3291830"/>
            <a:ext cx="1107996" cy="369332"/>
          </a:xfrm>
          <a:prstGeom prst="rect">
            <a:avLst/>
          </a:prstGeom>
        </p:spPr>
        <p:txBody>
          <a:bodyPr wrap="none">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日志中心</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77" name="矩形 76"/>
          <p:cNvSpPr/>
          <p:nvPr/>
        </p:nvSpPr>
        <p:spPr>
          <a:xfrm>
            <a:off x="3156074" y="1275606"/>
            <a:ext cx="1569660" cy="369332"/>
          </a:xfrm>
          <a:prstGeom prst="rect">
            <a:avLst/>
          </a:prstGeom>
        </p:spPr>
        <p:txBody>
          <a:bodyPr wrap="none">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组织权限中心</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78" name="矩形 77"/>
          <p:cNvSpPr/>
          <p:nvPr/>
        </p:nvSpPr>
        <p:spPr>
          <a:xfrm>
            <a:off x="6631801" y="1203599"/>
            <a:ext cx="2031325" cy="369332"/>
          </a:xfrm>
          <a:prstGeom prst="rect">
            <a:avLst/>
          </a:prstGeom>
        </p:spPr>
        <p:txBody>
          <a:bodyPr wrap="none">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六维权限架构控制</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79" name="矩形 78"/>
          <p:cNvSpPr/>
          <p:nvPr/>
        </p:nvSpPr>
        <p:spPr>
          <a:xfrm>
            <a:off x="6647144" y="3221003"/>
            <a:ext cx="1107996" cy="369332"/>
          </a:xfrm>
          <a:prstGeom prst="rect">
            <a:avLst/>
          </a:prstGeom>
        </p:spPr>
        <p:txBody>
          <a:bodyPr wrap="none">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安全控制</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6303954" y="3741383"/>
            <a:ext cx="2449526" cy="954107"/>
          </a:xfrm>
          <a:prstGeom prst="rect">
            <a:avLst/>
          </a:prstGeom>
        </p:spPr>
        <p:txBody>
          <a:bodyPr wrap="square">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结合用户登录安全、系统权限安全、系统数据安全、后台运维</a:t>
            </a:r>
            <a:r>
              <a:rPr lang="zh-CN" altLang="en-US" sz="1400" dirty="0" smtClean="0">
                <a:solidFill>
                  <a:schemeClr val="bg1"/>
                </a:solidFill>
                <a:latin typeface="微软雅黑" panose="020B0503020204020204" pitchFamily="34" charset="-122"/>
                <a:ea typeface="微软雅黑" panose="020B0503020204020204" pitchFamily="34" charset="-122"/>
              </a:rPr>
              <a:t>安全、安全认证中心等安全</a:t>
            </a:r>
            <a:r>
              <a:rPr lang="zh-CN" altLang="en-US" sz="1400" dirty="0">
                <a:solidFill>
                  <a:schemeClr val="bg1"/>
                </a:solidFill>
                <a:latin typeface="微软雅黑" panose="020B0503020204020204" pitchFamily="34" charset="-122"/>
                <a:ea typeface="微软雅黑" panose="020B0503020204020204" pitchFamily="34" charset="-122"/>
              </a:rPr>
              <a:t>体系。</a:t>
            </a:r>
          </a:p>
        </p:txBody>
      </p:sp>
      <p:sp>
        <p:nvSpPr>
          <p:cNvPr id="10" name="矩形 9"/>
          <p:cNvSpPr/>
          <p:nvPr/>
        </p:nvSpPr>
        <p:spPr>
          <a:xfrm>
            <a:off x="6267839" y="1778886"/>
            <a:ext cx="2485641" cy="954107"/>
          </a:xfrm>
          <a:prstGeom prst="rect">
            <a:avLst/>
          </a:prstGeom>
        </p:spPr>
        <p:txBody>
          <a:bodyPr wrap="square">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组织、角色、操作、模块、对象、数据，六维权限的任意组合，有效</a:t>
            </a:r>
            <a:r>
              <a:rPr lang="zh-CN" altLang="en-US" sz="1400" dirty="0" smtClean="0">
                <a:solidFill>
                  <a:schemeClr val="bg1"/>
                </a:solidFill>
                <a:latin typeface="微软雅黑" panose="020B0503020204020204" pitchFamily="34" charset="-122"/>
                <a:ea typeface="微软雅黑" panose="020B0503020204020204" pitchFamily="34" charset="-122"/>
              </a:rPr>
              <a:t>支撑平台</a:t>
            </a:r>
            <a:r>
              <a:rPr lang="zh-CN" altLang="en-US" sz="1400" dirty="0">
                <a:solidFill>
                  <a:schemeClr val="bg1"/>
                </a:solidFill>
                <a:latin typeface="微软雅黑" panose="020B0503020204020204" pitchFamily="34" charset="-122"/>
                <a:ea typeface="微软雅黑" panose="020B0503020204020204" pitchFamily="34" charset="-122"/>
              </a:rPr>
              <a:t>各种应用的权限需求</a:t>
            </a:r>
          </a:p>
        </p:txBody>
      </p:sp>
      <p:sp>
        <p:nvSpPr>
          <p:cNvPr id="11" name="矩形 10"/>
          <p:cNvSpPr/>
          <p:nvPr/>
        </p:nvSpPr>
        <p:spPr>
          <a:xfrm>
            <a:off x="2483768" y="1501002"/>
            <a:ext cx="3037313" cy="1015663"/>
          </a:xfrm>
          <a:prstGeom prst="rect">
            <a:avLst/>
          </a:prstGeom>
        </p:spPr>
        <p:txBody>
          <a:bodyPr wrap="square">
            <a:spAutoFit/>
          </a:bodyPr>
          <a:lstStyle/>
          <a:p>
            <a:r>
              <a:rPr lang="zh-CN" altLang="en-US" dirty="0"/>
              <a:t/>
            </a:r>
            <a:br>
              <a:rPr lang="zh-CN" altLang="en-US" dirty="0"/>
            </a:br>
            <a:r>
              <a:rPr lang="zh-CN" altLang="en-US" sz="1400" dirty="0">
                <a:solidFill>
                  <a:schemeClr val="bg1"/>
                </a:solidFill>
                <a:latin typeface="微软雅黑" panose="020B0503020204020204" pitchFamily="34" charset="-122"/>
                <a:ea typeface="微软雅黑" panose="020B0503020204020204" pitchFamily="34" charset="-122"/>
              </a:rPr>
              <a:t>结合组织与功能，</a:t>
            </a:r>
            <a:r>
              <a:rPr lang="zh-CN" altLang="en-US" sz="1400" dirty="0" smtClean="0">
                <a:solidFill>
                  <a:schemeClr val="bg1"/>
                </a:solidFill>
                <a:latin typeface="微软雅黑" panose="020B0503020204020204" pitchFamily="34" charset="-122"/>
                <a:ea typeface="微软雅黑" panose="020B0503020204020204" pitchFamily="34" charset="-122"/>
              </a:rPr>
              <a:t>构建权限</a:t>
            </a:r>
            <a:r>
              <a:rPr lang="zh-CN" altLang="en-US" sz="1400" dirty="0">
                <a:solidFill>
                  <a:schemeClr val="bg1"/>
                </a:solidFill>
                <a:latin typeface="微软雅黑" panose="020B0503020204020204" pitchFamily="34" charset="-122"/>
                <a:ea typeface="微软雅黑" panose="020B0503020204020204" pitchFamily="34" charset="-122"/>
              </a:rPr>
              <a:t>支撑体系，主要包括：功能模块赋权、组织应用分权、组织权限转移、矩阵</a:t>
            </a:r>
          </a:p>
        </p:txBody>
      </p:sp>
      <p:sp>
        <p:nvSpPr>
          <p:cNvPr id="12" name="矩形 11"/>
          <p:cNvSpPr/>
          <p:nvPr/>
        </p:nvSpPr>
        <p:spPr>
          <a:xfrm>
            <a:off x="2575509" y="3778463"/>
            <a:ext cx="1420427" cy="1169551"/>
          </a:xfrm>
          <a:prstGeom prst="rect">
            <a:avLst/>
          </a:prstGeom>
        </p:spPr>
        <p:txBody>
          <a:bodyPr wrap="square">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主要包括：系统运行健康监控、资源占用情况监控、系统升级</a:t>
            </a:r>
            <a:r>
              <a:rPr lang="zh-CN" altLang="en-US" sz="1400" dirty="0" smtClean="0">
                <a:solidFill>
                  <a:schemeClr val="bg1"/>
                </a:solidFill>
                <a:latin typeface="微软雅黑" panose="020B0503020204020204" pitchFamily="34" charset="-122"/>
                <a:ea typeface="微软雅黑" panose="020B0503020204020204" pitchFamily="34" charset="-122"/>
              </a:rPr>
              <a:t>向导</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4261720" y="3732931"/>
            <a:ext cx="1259361" cy="1169551"/>
          </a:xfrm>
          <a:prstGeom prst="rect">
            <a:avLst/>
          </a:prstGeom>
        </p:spPr>
        <p:txBody>
          <a:bodyPr wrap="square">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主要包括：系统日志、内容日志、流程日志、客户日志、项目</a:t>
            </a:r>
            <a:r>
              <a:rPr lang="zh-CN" altLang="en-US" sz="1400" dirty="0" smtClean="0">
                <a:solidFill>
                  <a:schemeClr val="bg1"/>
                </a:solidFill>
                <a:latin typeface="微软雅黑" panose="020B0503020204020204" pitchFamily="34" charset="-122"/>
                <a:ea typeface="微软雅黑" panose="020B0503020204020204" pitchFamily="34" charset="-122"/>
              </a:rPr>
              <a:t>日志</a:t>
            </a:r>
            <a:endParaRPr lang="zh-CN" altLang="en-US" dirty="0"/>
          </a:p>
        </p:txBody>
      </p:sp>
    </p:spTree>
    <p:extLst>
      <p:ext uri="{BB962C8B-B14F-4D97-AF65-F5344CB8AC3E}">
        <p14:creationId xmlns:p14="http://schemas.microsoft.com/office/powerpoint/2010/main" val="3099621389"/>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0"/>
                                        </p:tgtEl>
                                        <p:attrNameLst>
                                          <p:attrName>style.visibility</p:attrName>
                                        </p:attrNameLst>
                                      </p:cBhvr>
                                      <p:to>
                                        <p:strVal val="visible"/>
                                      </p:to>
                                    </p:set>
                                    <p:animEffect transition="in" filter="fade">
                                      <p:cBhvr>
                                        <p:cTn id="21" dur="1000"/>
                                        <p:tgtEl>
                                          <p:spTgt spid="50"/>
                                        </p:tgtEl>
                                      </p:cBhvr>
                                    </p:animEffect>
                                    <p:anim calcmode="lin" valueType="num">
                                      <p:cBhvr>
                                        <p:cTn id="22" dur="1000" fill="hold"/>
                                        <p:tgtEl>
                                          <p:spTgt spid="50"/>
                                        </p:tgtEl>
                                        <p:attrNameLst>
                                          <p:attrName>ppt_x</p:attrName>
                                        </p:attrNameLst>
                                      </p:cBhvr>
                                      <p:tavLst>
                                        <p:tav tm="0">
                                          <p:val>
                                            <p:strVal val="#ppt_x"/>
                                          </p:val>
                                        </p:tav>
                                        <p:tav tm="100000">
                                          <p:val>
                                            <p:strVal val="#ppt_x"/>
                                          </p:val>
                                        </p:tav>
                                      </p:tavLst>
                                    </p:anim>
                                    <p:anim calcmode="lin" valueType="num">
                                      <p:cBhvr>
                                        <p:cTn id="23" dur="1000" fill="hold"/>
                                        <p:tgtEl>
                                          <p:spTgt spid="50"/>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61"/>
                                        </p:tgtEl>
                                        <p:attrNameLst>
                                          <p:attrName>style.visibility</p:attrName>
                                        </p:attrNameLst>
                                      </p:cBhvr>
                                      <p:to>
                                        <p:strVal val="visible"/>
                                      </p:to>
                                    </p:set>
                                    <p:animEffect transition="in" filter="fade">
                                      <p:cBhvr>
                                        <p:cTn id="26" dur="1000"/>
                                        <p:tgtEl>
                                          <p:spTgt spid="61"/>
                                        </p:tgtEl>
                                      </p:cBhvr>
                                    </p:animEffect>
                                    <p:anim calcmode="lin" valueType="num">
                                      <p:cBhvr>
                                        <p:cTn id="27" dur="1000" fill="hold"/>
                                        <p:tgtEl>
                                          <p:spTgt spid="61"/>
                                        </p:tgtEl>
                                        <p:attrNameLst>
                                          <p:attrName>ppt_x</p:attrName>
                                        </p:attrNameLst>
                                      </p:cBhvr>
                                      <p:tavLst>
                                        <p:tav tm="0">
                                          <p:val>
                                            <p:strVal val="#ppt_x"/>
                                          </p:val>
                                        </p:tav>
                                        <p:tav tm="100000">
                                          <p:val>
                                            <p:strVal val="#ppt_x"/>
                                          </p:val>
                                        </p:tav>
                                      </p:tavLst>
                                    </p:anim>
                                    <p:anim calcmode="lin" valueType="num">
                                      <p:cBhvr>
                                        <p:cTn id="28" dur="1000" fill="hold"/>
                                        <p:tgtEl>
                                          <p:spTgt spid="61"/>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1000"/>
                                        <p:tgtEl>
                                          <p:spTgt spid="8"/>
                                        </p:tgtEl>
                                      </p:cBhvr>
                                    </p:animEffect>
                                    <p:anim calcmode="lin" valueType="num">
                                      <p:cBhvr>
                                        <p:cTn id="32" dur="1000" fill="hold"/>
                                        <p:tgtEl>
                                          <p:spTgt spid="8"/>
                                        </p:tgtEl>
                                        <p:attrNameLst>
                                          <p:attrName>ppt_x</p:attrName>
                                        </p:attrNameLst>
                                      </p:cBhvr>
                                      <p:tavLst>
                                        <p:tav tm="0">
                                          <p:val>
                                            <p:strVal val="#ppt_x"/>
                                          </p:val>
                                        </p:tav>
                                        <p:tav tm="100000">
                                          <p:val>
                                            <p:strVal val="#ppt_x"/>
                                          </p:val>
                                        </p:tav>
                                      </p:tavLst>
                                    </p:anim>
                                    <p:anim calcmode="lin" valueType="num">
                                      <p:cBhvr>
                                        <p:cTn id="3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51"/>
                                        </p:tgtEl>
                                        <p:attrNameLst>
                                          <p:attrName>style.visibility</p:attrName>
                                        </p:attrNameLst>
                                      </p:cBhvr>
                                      <p:to>
                                        <p:strVal val="visible"/>
                                      </p:to>
                                    </p:set>
                                    <p:animEffect transition="in" filter="fade">
                                      <p:cBhvr>
                                        <p:cTn id="38" dur="1000"/>
                                        <p:tgtEl>
                                          <p:spTgt spid="51"/>
                                        </p:tgtEl>
                                      </p:cBhvr>
                                    </p:animEffect>
                                    <p:anim calcmode="lin" valueType="num">
                                      <p:cBhvr>
                                        <p:cTn id="39" dur="1000" fill="hold"/>
                                        <p:tgtEl>
                                          <p:spTgt spid="51"/>
                                        </p:tgtEl>
                                        <p:attrNameLst>
                                          <p:attrName>ppt_x</p:attrName>
                                        </p:attrNameLst>
                                      </p:cBhvr>
                                      <p:tavLst>
                                        <p:tav tm="0">
                                          <p:val>
                                            <p:strVal val="#ppt_x"/>
                                          </p:val>
                                        </p:tav>
                                        <p:tav tm="100000">
                                          <p:val>
                                            <p:strVal val="#ppt_x"/>
                                          </p:val>
                                        </p:tav>
                                      </p:tavLst>
                                    </p:anim>
                                    <p:anim calcmode="lin" valueType="num">
                                      <p:cBhvr>
                                        <p:cTn id="40" dur="1000" fill="hold"/>
                                        <p:tgtEl>
                                          <p:spTgt spid="51"/>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69"/>
                                        </p:tgtEl>
                                        <p:attrNameLst>
                                          <p:attrName>style.visibility</p:attrName>
                                        </p:attrNameLst>
                                      </p:cBhvr>
                                      <p:to>
                                        <p:strVal val="visible"/>
                                      </p:to>
                                    </p:set>
                                    <p:animEffect transition="in" filter="fade">
                                      <p:cBhvr>
                                        <p:cTn id="43" dur="1000"/>
                                        <p:tgtEl>
                                          <p:spTgt spid="69"/>
                                        </p:tgtEl>
                                      </p:cBhvr>
                                    </p:animEffect>
                                    <p:anim calcmode="lin" valueType="num">
                                      <p:cBhvr>
                                        <p:cTn id="44" dur="1000" fill="hold"/>
                                        <p:tgtEl>
                                          <p:spTgt spid="69"/>
                                        </p:tgtEl>
                                        <p:attrNameLst>
                                          <p:attrName>ppt_x</p:attrName>
                                        </p:attrNameLst>
                                      </p:cBhvr>
                                      <p:tavLst>
                                        <p:tav tm="0">
                                          <p:val>
                                            <p:strVal val="#ppt_x"/>
                                          </p:val>
                                        </p:tav>
                                        <p:tav tm="100000">
                                          <p:val>
                                            <p:strVal val="#ppt_x"/>
                                          </p:val>
                                        </p:tav>
                                      </p:tavLst>
                                    </p:anim>
                                    <p:anim calcmode="lin" valueType="num">
                                      <p:cBhvr>
                                        <p:cTn id="45" dur="1000" fill="hold"/>
                                        <p:tgtEl>
                                          <p:spTgt spid="69"/>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72"/>
                                        </p:tgtEl>
                                        <p:attrNameLst>
                                          <p:attrName>style.visibility</p:attrName>
                                        </p:attrNameLst>
                                      </p:cBhvr>
                                      <p:to>
                                        <p:strVal val="visible"/>
                                      </p:to>
                                    </p:set>
                                    <p:animEffect transition="in" filter="fade">
                                      <p:cBhvr>
                                        <p:cTn id="48" dur="1000"/>
                                        <p:tgtEl>
                                          <p:spTgt spid="72"/>
                                        </p:tgtEl>
                                      </p:cBhvr>
                                    </p:animEffect>
                                    <p:anim calcmode="lin" valueType="num">
                                      <p:cBhvr>
                                        <p:cTn id="49" dur="1000" fill="hold"/>
                                        <p:tgtEl>
                                          <p:spTgt spid="72"/>
                                        </p:tgtEl>
                                        <p:attrNameLst>
                                          <p:attrName>ppt_x</p:attrName>
                                        </p:attrNameLst>
                                      </p:cBhvr>
                                      <p:tavLst>
                                        <p:tav tm="0">
                                          <p:val>
                                            <p:strVal val="#ppt_x"/>
                                          </p:val>
                                        </p:tav>
                                        <p:tav tm="100000">
                                          <p:val>
                                            <p:strVal val="#ppt_x"/>
                                          </p:val>
                                        </p:tav>
                                      </p:tavLst>
                                    </p:anim>
                                    <p:anim calcmode="lin" valueType="num">
                                      <p:cBhvr>
                                        <p:cTn id="50" dur="1000" fill="hold"/>
                                        <p:tgtEl>
                                          <p:spTgt spid="72"/>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fade">
                                      <p:cBhvr>
                                        <p:cTn id="55" dur="1000"/>
                                        <p:tgtEl>
                                          <p:spTgt spid="52"/>
                                        </p:tgtEl>
                                      </p:cBhvr>
                                    </p:animEffect>
                                    <p:anim calcmode="lin" valueType="num">
                                      <p:cBhvr>
                                        <p:cTn id="56" dur="1000" fill="hold"/>
                                        <p:tgtEl>
                                          <p:spTgt spid="52"/>
                                        </p:tgtEl>
                                        <p:attrNameLst>
                                          <p:attrName>ppt_x</p:attrName>
                                        </p:attrNameLst>
                                      </p:cBhvr>
                                      <p:tavLst>
                                        <p:tav tm="0">
                                          <p:val>
                                            <p:strVal val="#ppt_x"/>
                                          </p:val>
                                        </p:tav>
                                        <p:tav tm="100000">
                                          <p:val>
                                            <p:strVal val="#ppt_x"/>
                                          </p:val>
                                        </p:tav>
                                      </p:tavLst>
                                    </p:anim>
                                    <p:anim calcmode="lin" valueType="num">
                                      <p:cBhvr>
                                        <p:cTn id="57" dur="1000" fill="hold"/>
                                        <p:tgtEl>
                                          <p:spTgt spid="52"/>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71"/>
                                        </p:tgtEl>
                                        <p:attrNameLst>
                                          <p:attrName>style.visibility</p:attrName>
                                        </p:attrNameLst>
                                      </p:cBhvr>
                                      <p:to>
                                        <p:strVal val="visible"/>
                                      </p:to>
                                    </p:set>
                                    <p:animEffect transition="in" filter="fade">
                                      <p:cBhvr>
                                        <p:cTn id="60" dur="1000"/>
                                        <p:tgtEl>
                                          <p:spTgt spid="71"/>
                                        </p:tgtEl>
                                      </p:cBhvr>
                                    </p:animEffect>
                                    <p:anim calcmode="lin" valueType="num">
                                      <p:cBhvr>
                                        <p:cTn id="61" dur="1000" fill="hold"/>
                                        <p:tgtEl>
                                          <p:spTgt spid="71"/>
                                        </p:tgtEl>
                                        <p:attrNameLst>
                                          <p:attrName>ppt_x</p:attrName>
                                        </p:attrNameLst>
                                      </p:cBhvr>
                                      <p:tavLst>
                                        <p:tav tm="0">
                                          <p:val>
                                            <p:strVal val="#ppt_x"/>
                                          </p:val>
                                        </p:tav>
                                        <p:tav tm="100000">
                                          <p:val>
                                            <p:strVal val="#ppt_x"/>
                                          </p:val>
                                        </p:tav>
                                      </p:tavLst>
                                    </p:anim>
                                    <p:anim calcmode="lin" valueType="num">
                                      <p:cBhvr>
                                        <p:cTn id="62" dur="1000" fill="hold"/>
                                        <p:tgtEl>
                                          <p:spTgt spid="71"/>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73"/>
                                        </p:tgtEl>
                                        <p:attrNameLst>
                                          <p:attrName>style.visibility</p:attrName>
                                        </p:attrNameLst>
                                      </p:cBhvr>
                                      <p:to>
                                        <p:strVal val="visible"/>
                                      </p:to>
                                    </p:set>
                                    <p:animEffect transition="in" filter="fade">
                                      <p:cBhvr>
                                        <p:cTn id="65" dur="1000"/>
                                        <p:tgtEl>
                                          <p:spTgt spid="73"/>
                                        </p:tgtEl>
                                      </p:cBhvr>
                                    </p:animEffect>
                                    <p:anim calcmode="lin" valueType="num">
                                      <p:cBhvr>
                                        <p:cTn id="66" dur="1000" fill="hold"/>
                                        <p:tgtEl>
                                          <p:spTgt spid="73"/>
                                        </p:tgtEl>
                                        <p:attrNameLst>
                                          <p:attrName>ppt_x</p:attrName>
                                        </p:attrNameLst>
                                      </p:cBhvr>
                                      <p:tavLst>
                                        <p:tav tm="0">
                                          <p:val>
                                            <p:strVal val="#ppt_x"/>
                                          </p:val>
                                        </p:tav>
                                        <p:tav tm="100000">
                                          <p:val>
                                            <p:strVal val="#ppt_x"/>
                                          </p:val>
                                        </p:tav>
                                      </p:tavLst>
                                    </p:anim>
                                    <p:anim calcmode="lin" valueType="num">
                                      <p:cBhvr>
                                        <p:cTn id="67"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2" presetClass="entr" presetSubtype="0" fill="hold" grpId="0" nodeType="clickEffect">
                                  <p:stCondLst>
                                    <p:cond delay="0"/>
                                  </p:stCondLst>
                                  <p:childTnLst>
                                    <p:set>
                                      <p:cBhvr>
                                        <p:cTn id="71" dur="1" fill="hold">
                                          <p:stCondLst>
                                            <p:cond delay="0"/>
                                          </p:stCondLst>
                                        </p:cTn>
                                        <p:tgtEl>
                                          <p:spTgt spid="53"/>
                                        </p:tgtEl>
                                        <p:attrNameLst>
                                          <p:attrName>style.visibility</p:attrName>
                                        </p:attrNameLst>
                                      </p:cBhvr>
                                      <p:to>
                                        <p:strVal val="visible"/>
                                      </p:to>
                                    </p:set>
                                    <p:animEffect transition="in" filter="fade">
                                      <p:cBhvr>
                                        <p:cTn id="72" dur="1000"/>
                                        <p:tgtEl>
                                          <p:spTgt spid="53"/>
                                        </p:tgtEl>
                                      </p:cBhvr>
                                    </p:animEffect>
                                    <p:anim calcmode="lin" valueType="num">
                                      <p:cBhvr>
                                        <p:cTn id="73" dur="1000" fill="hold"/>
                                        <p:tgtEl>
                                          <p:spTgt spid="53"/>
                                        </p:tgtEl>
                                        <p:attrNameLst>
                                          <p:attrName>ppt_x</p:attrName>
                                        </p:attrNameLst>
                                      </p:cBhvr>
                                      <p:tavLst>
                                        <p:tav tm="0">
                                          <p:val>
                                            <p:strVal val="#ppt_x"/>
                                          </p:val>
                                        </p:tav>
                                        <p:tav tm="100000">
                                          <p:val>
                                            <p:strVal val="#ppt_x"/>
                                          </p:val>
                                        </p:tav>
                                      </p:tavLst>
                                    </p:anim>
                                    <p:anim calcmode="lin" valueType="num">
                                      <p:cBhvr>
                                        <p:cTn id="74" dur="1000" fill="hold"/>
                                        <p:tgtEl>
                                          <p:spTgt spid="53"/>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63"/>
                                        </p:tgtEl>
                                        <p:attrNameLst>
                                          <p:attrName>style.visibility</p:attrName>
                                        </p:attrNameLst>
                                      </p:cBhvr>
                                      <p:to>
                                        <p:strVal val="visible"/>
                                      </p:to>
                                    </p:set>
                                    <p:animEffect transition="in" filter="fade">
                                      <p:cBhvr>
                                        <p:cTn id="77" dur="1000"/>
                                        <p:tgtEl>
                                          <p:spTgt spid="63"/>
                                        </p:tgtEl>
                                      </p:cBhvr>
                                    </p:animEffect>
                                    <p:anim calcmode="lin" valueType="num">
                                      <p:cBhvr>
                                        <p:cTn id="78" dur="1000" fill="hold"/>
                                        <p:tgtEl>
                                          <p:spTgt spid="63"/>
                                        </p:tgtEl>
                                        <p:attrNameLst>
                                          <p:attrName>ppt_x</p:attrName>
                                        </p:attrNameLst>
                                      </p:cBhvr>
                                      <p:tavLst>
                                        <p:tav tm="0">
                                          <p:val>
                                            <p:strVal val="#ppt_x"/>
                                          </p:val>
                                        </p:tav>
                                        <p:tav tm="100000">
                                          <p:val>
                                            <p:strVal val="#ppt_x"/>
                                          </p:val>
                                        </p:tav>
                                      </p:tavLst>
                                    </p:anim>
                                    <p:anim calcmode="lin" valueType="num">
                                      <p:cBhvr>
                                        <p:cTn id="79" dur="1000" fill="hold"/>
                                        <p:tgtEl>
                                          <p:spTgt spid="63"/>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74"/>
                                        </p:tgtEl>
                                        <p:attrNameLst>
                                          <p:attrName>style.visibility</p:attrName>
                                        </p:attrNameLst>
                                      </p:cBhvr>
                                      <p:to>
                                        <p:strVal val="visible"/>
                                      </p:to>
                                    </p:set>
                                    <p:animEffect transition="in" filter="fade">
                                      <p:cBhvr>
                                        <p:cTn id="82" dur="1000"/>
                                        <p:tgtEl>
                                          <p:spTgt spid="74"/>
                                        </p:tgtEl>
                                      </p:cBhvr>
                                    </p:animEffect>
                                    <p:anim calcmode="lin" valueType="num">
                                      <p:cBhvr>
                                        <p:cTn id="83" dur="1000" fill="hold"/>
                                        <p:tgtEl>
                                          <p:spTgt spid="74"/>
                                        </p:tgtEl>
                                        <p:attrNameLst>
                                          <p:attrName>ppt_x</p:attrName>
                                        </p:attrNameLst>
                                      </p:cBhvr>
                                      <p:tavLst>
                                        <p:tav tm="0">
                                          <p:val>
                                            <p:strVal val="#ppt_x"/>
                                          </p:val>
                                        </p:tav>
                                        <p:tav tm="100000">
                                          <p:val>
                                            <p:strVal val="#ppt_x"/>
                                          </p:val>
                                        </p:tav>
                                      </p:tavLst>
                                    </p:anim>
                                    <p:anim calcmode="lin" valueType="num">
                                      <p:cBhvr>
                                        <p:cTn id="84"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42" presetClass="entr" presetSubtype="0" fill="hold" grpId="0" nodeType="clickEffect">
                                  <p:stCondLst>
                                    <p:cond delay="0"/>
                                  </p:stCondLst>
                                  <p:childTnLst>
                                    <p:set>
                                      <p:cBhvr>
                                        <p:cTn id="88" dur="1" fill="hold">
                                          <p:stCondLst>
                                            <p:cond delay="0"/>
                                          </p:stCondLst>
                                        </p:cTn>
                                        <p:tgtEl>
                                          <p:spTgt spid="54"/>
                                        </p:tgtEl>
                                        <p:attrNameLst>
                                          <p:attrName>style.visibility</p:attrName>
                                        </p:attrNameLst>
                                      </p:cBhvr>
                                      <p:to>
                                        <p:strVal val="visible"/>
                                      </p:to>
                                    </p:set>
                                    <p:animEffect transition="in" filter="fade">
                                      <p:cBhvr>
                                        <p:cTn id="89" dur="1000"/>
                                        <p:tgtEl>
                                          <p:spTgt spid="54"/>
                                        </p:tgtEl>
                                      </p:cBhvr>
                                    </p:animEffect>
                                    <p:anim calcmode="lin" valueType="num">
                                      <p:cBhvr>
                                        <p:cTn id="90" dur="1000" fill="hold"/>
                                        <p:tgtEl>
                                          <p:spTgt spid="54"/>
                                        </p:tgtEl>
                                        <p:attrNameLst>
                                          <p:attrName>ppt_x</p:attrName>
                                        </p:attrNameLst>
                                      </p:cBhvr>
                                      <p:tavLst>
                                        <p:tav tm="0">
                                          <p:val>
                                            <p:strVal val="#ppt_x"/>
                                          </p:val>
                                        </p:tav>
                                        <p:tav tm="100000">
                                          <p:val>
                                            <p:strVal val="#ppt_x"/>
                                          </p:val>
                                        </p:tav>
                                      </p:tavLst>
                                    </p:anim>
                                    <p:anim calcmode="lin" valueType="num">
                                      <p:cBhvr>
                                        <p:cTn id="91" dur="1000" fill="hold"/>
                                        <p:tgtEl>
                                          <p:spTgt spid="54"/>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0"/>
                                  </p:stCondLst>
                                  <p:childTnLst>
                                    <p:set>
                                      <p:cBhvr>
                                        <p:cTn id="93" dur="1" fill="hold">
                                          <p:stCondLst>
                                            <p:cond delay="0"/>
                                          </p:stCondLst>
                                        </p:cTn>
                                        <p:tgtEl>
                                          <p:spTgt spid="60"/>
                                        </p:tgtEl>
                                        <p:attrNameLst>
                                          <p:attrName>style.visibility</p:attrName>
                                        </p:attrNameLst>
                                      </p:cBhvr>
                                      <p:to>
                                        <p:strVal val="visible"/>
                                      </p:to>
                                    </p:set>
                                    <p:animEffect transition="in" filter="fade">
                                      <p:cBhvr>
                                        <p:cTn id="94" dur="1000"/>
                                        <p:tgtEl>
                                          <p:spTgt spid="60"/>
                                        </p:tgtEl>
                                      </p:cBhvr>
                                    </p:animEffect>
                                    <p:anim calcmode="lin" valueType="num">
                                      <p:cBhvr>
                                        <p:cTn id="95" dur="1000" fill="hold"/>
                                        <p:tgtEl>
                                          <p:spTgt spid="60"/>
                                        </p:tgtEl>
                                        <p:attrNameLst>
                                          <p:attrName>ppt_x</p:attrName>
                                        </p:attrNameLst>
                                      </p:cBhvr>
                                      <p:tavLst>
                                        <p:tav tm="0">
                                          <p:val>
                                            <p:strVal val="#ppt_x"/>
                                          </p:val>
                                        </p:tav>
                                        <p:tav tm="100000">
                                          <p:val>
                                            <p:strVal val="#ppt_x"/>
                                          </p:val>
                                        </p:tav>
                                      </p:tavLst>
                                    </p:anim>
                                    <p:anim calcmode="lin" valueType="num">
                                      <p:cBhvr>
                                        <p:cTn id="96" dur="1000" fill="hold"/>
                                        <p:tgtEl>
                                          <p:spTgt spid="60"/>
                                        </p:tgtEl>
                                        <p:attrNameLst>
                                          <p:attrName>ppt_y</p:attrName>
                                        </p:attrNameLst>
                                      </p:cBhvr>
                                      <p:tavLst>
                                        <p:tav tm="0">
                                          <p:val>
                                            <p:strVal val="#ppt_y+.1"/>
                                          </p:val>
                                        </p:tav>
                                        <p:tav tm="100000">
                                          <p:val>
                                            <p:strVal val="#ppt_y"/>
                                          </p:val>
                                        </p:tav>
                                      </p:tavLst>
                                    </p:anim>
                                  </p:childTnLst>
                                </p:cTn>
                              </p:par>
                              <p:par>
                                <p:cTn id="97" presetID="42" presetClass="entr" presetSubtype="0" fill="hold" grpId="0" nodeType="withEffect">
                                  <p:stCondLst>
                                    <p:cond delay="0"/>
                                  </p:stCondLst>
                                  <p:childTnLst>
                                    <p:set>
                                      <p:cBhvr>
                                        <p:cTn id="98" dur="1" fill="hold">
                                          <p:stCondLst>
                                            <p:cond delay="0"/>
                                          </p:stCondLst>
                                        </p:cTn>
                                        <p:tgtEl>
                                          <p:spTgt spid="77"/>
                                        </p:tgtEl>
                                        <p:attrNameLst>
                                          <p:attrName>style.visibility</p:attrName>
                                        </p:attrNameLst>
                                      </p:cBhvr>
                                      <p:to>
                                        <p:strVal val="visible"/>
                                      </p:to>
                                    </p:set>
                                    <p:animEffect transition="in" filter="fade">
                                      <p:cBhvr>
                                        <p:cTn id="99" dur="1000"/>
                                        <p:tgtEl>
                                          <p:spTgt spid="77"/>
                                        </p:tgtEl>
                                      </p:cBhvr>
                                    </p:animEffect>
                                    <p:anim calcmode="lin" valueType="num">
                                      <p:cBhvr>
                                        <p:cTn id="100" dur="1000" fill="hold"/>
                                        <p:tgtEl>
                                          <p:spTgt spid="77"/>
                                        </p:tgtEl>
                                        <p:attrNameLst>
                                          <p:attrName>ppt_x</p:attrName>
                                        </p:attrNameLst>
                                      </p:cBhvr>
                                      <p:tavLst>
                                        <p:tav tm="0">
                                          <p:val>
                                            <p:strVal val="#ppt_x"/>
                                          </p:val>
                                        </p:tav>
                                        <p:tav tm="100000">
                                          <p:val>
                                            <p:strVal val="#ppt_x"/>
                                          </p:val>
                                        </p:tav>
                                      </p:tavLst>
                                    </p:anim>
                                    <p:anim calcmode="lin" valueType="num">
                                      <p:cBhvr>
                                        <p:cTn id="101" dur="1000" fill="hold"/>
                                        <p:tgtEl>
                                          <p:spTgt spid="77"/>
                                        </p:tgtEl>
                                        <p:attrNameLst>
                                          <p:attrName>ppt_y</p:attrName>
                                        </p:attrNameLst>
                                      </p:cBhvr>
                                      <p:tavLst>
                                        <p:tav tm="0">
                                          <p:val>
                                            <p:strVal val="#ppt_y+.1"/>
                                          </p:val>
                                        </p:tav>
                                        <p:tav tm="100000">
                                          <p:val>
                                            <p:strVal val="#ppt_y"/>
                                          </p:val>
                                        </p:tav>
                                      </p:tavLst>
                                    </p:anim>
                                  </p:childTnLst>
                                </p:cTn>
                              </p:par>
                              <p:par>
                                <p:cTn id="102" presetID="42" presetClass="entr" presetSubtype="0" fill="hold" grpId="0" nodeType="withEffect">
                                  <p:stCondLst>
                                    <p:cond delay="0"/>
                                  </p:stCondLst>
                                  <p:childTnLst>
                                    <p:set>
                                      <p:cBhvr>
                                        <p:cTn id="103" dur="1" fill="hold">
                                          <p:stCondLst>
                                            <p:cond delay="0"/>
                                          </p:stCondLst>
                                        </p:cTn>
                                        <p:tgtEl>
                                          <p:spTgt spid="11"/>
                                        </p:tgtEl>
                                        <p:attrNameLst>
                                          <p:attrName>style.visibility</p:attrName>
                                        </p:attrNameLst>
                                      </p:cBhvr>
                                      <p:to>
                                        <p:strVal val="visible"/>
                                      </p:to>
                                    </p:set>
                                    <p:animEffect transition="in" filter="fade">
                                      <p:cBhvr>
                                        <p:cTn id="104" dur="1000"/>
                                        <p:tgtEl>
                                          <p:spTgt spid="11"/>
                                        </p:tgtEl>
                                      </p:cBhvr>
                                    </p:animEffect>
                                    <p:anim calcmode="lin" valueType="num">
                                      <p:cBhvr>
                                        <p:cTn id="105" dur="1000" fill="hold"/>
                                        <p:tgtEl>
                                          <p:spTgt spid="11"/>
                                        </p:tgtEl>
                                        <p:attrNameLst>
                                          <p:attrName>ppt_x</p:attrName>
                                        </p:attrNameLst>
                                      </p:cBhvr>
                                      <p:tavLst>
                                        <p:tav tm="0">
                                          <p:val>
                                            <p:strVal val="#ppt_x"/>
                                          </p:val>
                                        </p:tav>
                                        <p:tav tm="100000">
                                          <p:val>
                                            <p:strVal val="#ppt_x"/>
                                          </p:val>
                                        </p:tav>
                                      </p:tavLst>
                                    </p:anim>
                                    <p:anim calcmode="lin" valueType="num">
                                      <p:cBhvr>
                                        <p:cTn id="10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7" fill="hold">
                      <p:stCondLst>
                        <p:cond delay="indefinite"/>
                      </p:stCondLst>
                      <p:childTnLst>
                        <p:par>
                          <p:cTn id="108" fill="hold">
                            <p:stCondLst>
                              <p:cond delay="0"/>
                            </p:stCondLst>
                            <p:childTnLst>
                              <p:par>
                                <p:cTn id="109" presetID="42" presetClass="entr" presetSubtype="0" fill="hold" grpId="0" nodeType="clickEffect">
                                  <p:stCondLst>
                                    <p:cond delay="0"/>
                                  </p:stCondLst>
                                  <p:childTnLst>
                                    <p:set>
                                      <p:cBhvr>
                                        <p:cTn id="110" dur="1" fill="hold">
                                          <p:stCondLst>
                                            <p:cond delay="0"/>
                                          </p:stCondLst>
                                        </p:cTn>
                                        <p:tgtEl>
                                          <p:spTgt spid="55"/>
                                        </p:tgtEl>
                                        <p:attrNameLst>
                                          <p:attrName>style.visibility</p:attrName>
                                        </p:attrNameLst>
                                      </p:cBhvr>
                                      <p:to>
                                        <p:strVal val="visible"/>
                                      </p:to>
                                    </p:set>
                                    <p:animEffect transition="in" filter="fade">
                                      <p:cBhvr>
                                        <p:cTn id="111" dur="1000"/>
                                        <p:tgtEl>
                                          <p:spTgt spid="55"/>
                                        </p:tgtEl>
                                      </p:cBhvr>
                                    </p:animEffect>
                                    <p:anim calcmode="lin" valueType="num">
                                      <p:cBhvr>
                                        <p:cTn id="112" dur="1000" fill="hold"/>
                                        <p:tgtEl>
                                          <p:spTgt spid="55"/>
                                        </p:tgtEl>
                                        <p:attrNameLst>
                                          <p:attrName>ppt_x</p:attrName>
                                        </p:attrNameLst>
                                      </p:cBhvr>
                                      <p:tavLst>
                                        <p:tav tm="0">
                                          <p:val>
                                            <p:strVal val="#ppt_x"/>
                                          </p:val>
                                        </p:tav>
                                        <p:tav tm="100000">
                                          <p:val>
                                            <p:strVal val="#ppt_x"/>
                                          </p:val>
                                        </p:tav>
                                      </p:tavLst>
                                    </p:anim>
                                    <p:anim calcmode="lin" valueType="num">
                                      <p:cBhvr>
                                        <p:cTn id="113" dur="1000" fill="hold"/>
                                        <p:tgtEl>
                                          <p:spTgt spid="55"/>
                                        </p:tgtEl>
                                        <p:attrNameLst>
                                          <p:attrName>ppt_y</p:attrName>
                                        </p:attrNameLst>
                                      </p:cBhvr>
                                      <p:tavLst>
                                        <p:tav tm="0">
                                          <p:val>
                                            <p:strVal val="#ppt_y+.1"/>
                                          </p:val>
                                        </p:tav>
                                        <p:tav tm="100000">
                                          <p:val>
                                            <p:strVal val="#ppt_y"/>
                                          </p:val>
                                        </p:tav>
                                      </p:tavLst>
                                    </p:anim>
                                  </p:childTnLst>
                                </p:cTn>
                              </p:par>
                              <p:par>
                                <p:cTn id="114" presetID="42" presetClass="entr" presetSubtype="0" fill="hold" grpId="0" nodeType="withEffect">
                                  <p:stCondLst>
                                    <p:cond delay="0"/>
                                  </p:stCondLst>
                                  <p:childTnLst>
                                    <p:set>
                                      <p:cBhvr>
                                        <p:cTn id="115" dur="1" fill="hold">
                                          <p:stCondLst>
                                            <p:cond delay="0"/>
                                          </p:stCondLst>
                                        </p:cTn>
                                        <p:tgtEl>
                                          <p:spTgt spid="64"/>
                                        </p:tgtEl>
                                        <p:attrNameLst>
                                          <p:attrName>style.visibility</p:attrName>
                                        </p:attrNameLst>
                                      </p:cBhvr>
                                      <p:to>
                                        <p:strVal val="visible"/>
                                      </p:to>
                                    </p:set>
                                    <p:animEffect transition="in" filter="fade">
                                      <p:cBhvr>
                                        <p:cTn id="116" dur="1000"/>
                                        <p:tgtEl>
                                          <p:spTgt spid="64"/>
                                        </p:tgtEl>
                                      </p:cBhvr>
                                    </p:animEffect>
                                    <p:anim calcmode="lin" valueType="num">
                                      <p:cBhvr>
                                        <p:cTn id="117" dur="1000" fill="hold"/>
                                        <p:tgtEl>
                                          <p:spTgt spid="64"/>
                                        </p:tgtEl>
                                        <p:attrNameLst>
                                          <p:attrName>ppt_x</p:attrName>
                                        </p:attrNameLst>
                                      </p:cBhvr>
                                      <p:tavLst>
                                        <p:tav tm="0">
                                          <p:val>
                                            <p:strVal val="#ppt_x"/>
                                          </p:val>
                                        </p:tav>
                                        <p:tav tm="100000">
                                          <p:val>
                                            <p:strVal val="#ppt_x"/>
                                          </p:val>
                                        </p:tav>
                                      </p:tavLst>
                                    </p:anim>
                                    <p:anim calcmode="lin" valueType="num">
                                      <p:cBhvr>
                                        <p:cTn id="118" dur="1000" fill="hold"/>
                                        <p:tgtEl>
                                          <p:spTgt spid="64"/>
                                        </p:tgtEl>
                                        <p:attrNameLst>
                                          <p:attrName>ppt_y</p:attrName>
                                        </p:attrNameLst>
                                      </p:cBhvr>
                                      <p:tavLst>
                                        <p:tav tm="0">
                                          <p:val>
                                            <p:strVal val="#ppt_y+.1"/>
                                          </p:val>
                                        </p:tav>
                                        <p:tav tm="100000">
                                          <p:val>
                                            <p:strVal val="#ppt_y"/>
                                          </p:val>
                                        </p:tav>
                                      </p:tavLst>
                                    </p:anim>
                                  </p:childTnLst>
                                </p:cTn>
                              </p:par>
                              <p:par>
                                <p:cTn id="119" presetID="42" presetClass="entr" presetSubtype="0" fill="hold" grpId="0" nodeType="withEffect">
                                  <p:stCondLst>
                                    <p:cond delay="0"/>
                                  </p:stCondLst>
                                  <p:childTnLst>
                                    <p:set>
                                      <p:cBhvr>
                                        <p:cTn id="120" dur="1" fill="hold">
                                          <p:stCondLst>
                                            <p:cond delay="0"/>
                                          </p:stCondLst>
                                        </p:cTn>
                                        <p:tgtEl>
                                          <p:spTgt spid="75"/>
                                        </p:tgtEl>
                                        <p:attrNameLst>
                                          <p:attrName>style.visibility</p:attrName>
                                        </p:attrNameLst>
                                      </p:cBhvr>
                                      <p:to>
                                        <p:strVal val="visible"/>
                                      </p:to>
                                    </p:set>
                                    <p:animEffect transition="in" filter="fade">
                                      <p:cBhvr>
                                        <p:cTn id="121" dur="1000"/>
                                        <p:tgtEl>
                                          <p:spTgt spid="75"/>
                                        </p:tgtEl>
                                      </p:cBhvr>
                                    </p:animEffect>
                                    <p:anim calcmode="lin" valueType="num">
                                      <p:cBhvr>
                                        <p:cTn id="122" dur="1000" fill="hold"/>
                                        <p:tgtEl>
                                          <p:spTgt spid="75"/>
                                        </p:tgtEl>
                                        <p:attrNameLst>
                                          <p:attrName>ppt_x</p:attrName>
                                        </p:attrNameLst>
                                      </p:cBhvr>
                                      <p:tavLst>
                                        <p:tav tm="0">
                                          <p:val>
                                            <p:strVal val="#ppt_x"/>
                                          </p:val>
                                        </p:tav>
                                        <p:tav tm="100000">
                                          <p:val>
                                            <p:strVal val="#ppt_x"/>
                                          </p:val>
                                        </p:tav>
                                      </p:tavLst>
                                    </p:anim>
                                    <p:anim calcmode="lin" valueType="num">
                                      <p:cBhvr>
                                        <p:cTn id="123" dur="1000" fill="hold"/>
                                        <p:tgtEl>
                                          <p:spTgt spid="75"/>
                                        </p:tgtEl>
                                        <p:attrNameLst>
                                          <p:attrName>ppt_y</p:attrName>
                                        </p:attrNameLst>
                                      </p:cBhvr>
                                      <p:tavLst>
                                        <p:tav tm="0">
                                          <p:val>
                                            <p:strVal val="#ppt_y+.1"/>
                                          </p:val>
                                        </p:tav>
                                        <p:tav tm="100000">
                                          <p:val>
                                            <p:strVal val="#ppt_y"/>
                                          </p:val>
                                        </p:tav>
                                      </p:tavLst>
                                    </p:anim>
                                  </p:childTnLst>
                                </p:cTn>
                              </p:par>
                              <p:par>
                                <p:cTn id="124" presetID="42" presetClass="entr" presetSubtype="0" fill="hold" grpId="0" nodeType="withEffect">
                                  <p:stCondLst>
                                    <p:cond delay="0"/>
                                  </p:stCondLst>
                                  <p:childTnLst>
                                    <p:set>
                                      <p:cBhvr>
                                        <p:cTn id="125" dur="1" fill="hold">
                                          <p:stCondLst>
                                            <p:cond delay="0"/>
                                          </p:stCondLst>
                                        </p:cTn>
                                        <p:tgtEl>
                                          <p:spTgt spid="12"/>
                                        </p:tgtEl>
                                        <p:attrNameLst>
                                          <p:attrName>style.visibility</p:attrName>
                                        </p:attrNameLst>
                                      </p:cBhvr>
                                      <p:to>
                                        <p:strVal val="visible"/>
                                      </p:to>
                                    </p:set>
                                    <p:animEffect transition="in" filter="fade">
                                      <p:cBhvr>
                                        <p:cTn id="126" dur="1000"/>
                                        <p:tgtEl>
                                          <p:spTgt spid="12"/>
                                        </p:tgtEl>
                                      </p:cBhvr>
                                    </p:animEffect>
                                    <p:anim calcmode="lin" valueType="num">
                                      <p:cBhvr>
                                        <p:cTn id="127" dur="1000" fill="hold"/>
                                        <p:tgtEl>
                                          <p:spTgt spid="12"/>
                                        </p:tgtEl>
                                        <p:attrNameLst>
                                          <p:attrName>ppt_x</p:attrName>
                                        </p:attrNameLst>
                                      </p:cBhvr>
                                      <p:tavLst>
                                        <p:tav tm="0">
                                          <p:val>
                                            <p:strVal val="#ppt_x"/>
                                          </p:val>
                                        </p:tav>
                                        <p:tav tm="100000">
                                          <p:val>
                                            <p:strVal val="#ppt_x"/>
                                          </p:val>
                                        </p:tav>
                                      </p:tavLst>
                                    </p:anim>
                                    <p:anim calcmode="lin" valueType="num">
                                      <p:cBhvr>
                                        <p:cTn id="128"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29" fill="hold">
                      <p:stCondLst>
                        <p:cond delay="indefinite"/>
                      </p:stCondLst>
                      <p:childTnLst>
                        <p:par>
                          <p:cTn id="130" fill="hold">
                            <p:stCondLst>
                              <p:cond delay="0"/>
                            </p:stCondLst>
                            <p:childTnLst>
                              <p:par>
                                <p:cTn id="131" presetID="42" presetClass="entr" presetSubtype="0" fill="hold" grpId="0" nodeType="clickEffect">
                                  <p:stCondLst>
                                    <p:cond delay="0"/>
                                  </p:stCondLst>
                                  <p:childTnLst>
                                    <p:set>
                                      <p:cBhvr>
                                        <p:cTn id="132" dur="1" fill="hold">
                                          <p:stCondLst>
                                            <p:cond delay="0"/>
                                          </p:stCondLst>
                                        </p:cTn>
                                        <p:tgtEl>
                                          <p:spTgt spid="56"/>
                                        </p:tgtEl>
                                        <p:attrNameLst>
                                          <p:attrName>style.visibility</p:attrName>
                                        </p:attrNameLst>
                                      </p:cBhvr>
                                      <p:to>
                                        <p:strVal val="visible"/>
                                      </p:to>
                                    </p:set>
                                    <p:animEffect transition="in" filter="fade">
                                      <p:cBhvr>
                                        <p:cTn id="133" dur="1000"/>
                                        <p:tgtEl>
                                          <p:spTgt spid="56"/>
                                        </p:tgtEl>
                                      </p:cBhvr>
                                    </p:animEffect>
                                    <p:anim calcmode="lin" valueType="num">
                                      <p:cBhvr>
                                        <p:cTn id="134" dur="1000" fill="hold"/>
                                        <p:tgtEl>
                                          <p:spTgt spid="56"/>
                                        </p:tgtEl>
                                        <p:attrNameLst>
                                          <p:attrName>ppt_x</p:attrName>
                                        </p:attrNameLst>
                                      </p:cBhvr>
                                      <p:tavLst>
                                        <p:tav tm="0">
                                          <p:val>
                                            <p:strVal val="#ppt_x"/>
                                          </p:val>
                                        </p:tav>
                                        <p:tav tm="100000">
                                          <p:val>
                                            <p:strVal val="#ppt_x"/>
                                          </p:val>
                                        </p:tav>
                                      </p:tavLst>
                                    </p:anim>
                                    <p:anim calcmode="lin" valueType="num">
                                      <p:cBhvr>
                                        <p:cTn id="135" dur="1000" fill="hold"/>
                                        <p:tgtEl>
                                          <p:spTgt spid="56"/>
                                        </p:tgtEl>
                                        <p:attrNameLst>
                                          <p:attrName>ppt_y</p:attrName>
                                        </p:attrNameLst>
                                      </p:cBhvr>
                                      <p:tavLst>
                                        <p:tav tm="0">
                                          <p:val>
                                            <p:strVal val="#ppt_y+.1"/>
                                          </p:val>
                                        </p:tav>
                                        <p:tav tm="100000">
                                          <p:val>
                                            <p:strVal val="#ppt_y"/>
                                          </p:val>
                                        </p:tav>
                                      </p:tavLst>
                                    </p:anim>
                                  </p:childTnLst>
                                </p:cTn>
                              </p:par>
                              <p:par>
                                <p:cTn id="136" presetID="42" presetClass="entr" presetSubtype="0" fill="hold" nodeType="withEffect">
                                  <p:stCondLst>
                                    <p:cond delay="0"/>
                                  </p:stCondLst>
                                  <p:childTnLst>
                                    <p:set>
                                      <p:cBhvr>
                                        <p:cTn id="137" dur="1" fill="hold">
                                          <p:stCondLst>
                                            <p:cond delay="0"/>
                                          </p:stCondLst>
                                        </p:cTn>
                                        <p:tgtEl>
                                          <p:spTgt spid="65"/>
                                        </p:tgtEl>
                                        <p:attrNameLst>
                                          <p:attrName>style.visibility</p:attrName>
                                        </p:attrNameLst>
                                      </p:cBhvr>
                                      <p:to>
                                        <p:strVal val="visible"/>
                                      </p:to>
                                    </p:set>
                                    <p:animEffect transition="in" filter="fade">
                                      <p:cBhvr>
                                        <p:cTn id="138" dur="1000"/>
                                        <p:tgtEl>
                                          <p:spTgt spid="65"/>
                                        </p:tgtEl>
                                      </p:cBhvr>
                                    </p:animEffect>
                                    <p:anim calcmode="lin" valueType="num">
                                      <p:cBhvr>
                                        <p:cTn id="139" dur="1000" fill="hold"/>
                                        <p:tgtEl>
                                          <p:spTgt spid="65"/>
                                        </p:tgtEl>
                                        <p:attrNameLst>
                                          <p:attrName>ppt_x</p:attrName>
                                        </p:attrNameLst>
                                      </p:cBhvr>
                                      <p:tavLst>
                                        <p:tav tm="0">
                                          <p:val>
                                            <p:strVal val="#ppt_x"/>
                                          </p:val>
                                        </p:tav>
                                        <p:tav tm="100000">
                                          <p:val>
                                            <p:strVal val="#ppt_x"/>
                                          </p:val>
                                        </p:tav>
                                      </p:tavLst>
                                    </p:anim>
                                    <p:anim calcmode="lin" valueType="num">
                                      <p:cBhvr>
                                        <p:cTn id="140" dur="1000" fill="hold"/>
                                        <p:tgtEl>
                                          <p:spTgt spid="65"/>
                                        </p:tgtEl>
                                        <p:attrNameLst>
                                          <p:attrName>ppt_y</p:attrName>
                                        </p:attrNameLst>
                                      </p:cBhvr>
                                      <p:tavLst>
                                        <p:tav tm="0">
                                          <p:val>
                                            <p:strVal val="#ppt_y+.1"/>
                                          </p:val>
                                        </p:tav>
                                        <p:tav tm="100000">
                                          <p:val>
                                            <p:strVal val="#ppt_y"/>
                                          </p:val>
                                        </p:tav>
                                      </p:tavLst>
                                    </p:anim>
                                  </p:childTnLst>
                                </p:cTn>
                              </p:par>
                              <p:par>
                                <p:cTn id="141" presetID="42" presetClass="entr" presetSubtype="0" fill="hold" grpId="0" nodeType="withEffect">
                                  <p:stCondLst>
                                    <p:cond delay="0"/>
                                  </p:stCondLst>
                                  <p:childTnLst>
                                    <p:set>
                                      <p:cBhvr>
                                        <p:cTn id="142" dur="1" fill="hold">
                                          <p:stCondLst>
                                            <p:cond delay="0"/>
                                          </p:stCondLst>
                                        </p:cTn>
                                        <p:tgtEl>
                                          <p:spTgt spid="76"/>
                                        </p:tgtEl>
                                        <p:attrNameLst>
                                          <p:attrName>style.visibility</p:attrName>
                                        </p:attrNameLst>
                                      </p:cBhvr>
                                      <p:to>
                                        <p:strVal val="visible"/>
                                      </p:to>
                                    </p:set>
                                    <p:animEffect transition="in" filter="fade">
                                      <p:cBhvr>
                                        <p:cTn id="143" dur="1000"/>
                                        <p:tgtEl>
                                          <p:spTgt spid="76"/>
                                        </p:tgtEl>
                                      </p:cBhvr>
                                    </p:animEffect>
                                    <p:anim calcmode="lin" valueType="num">
                                      <p:cBhvr>
                                        <p:cTn id="144" dur="1000" fill="hold"/>
                                        <p:tgtEl>
                                          <p:spTgt spid="76"/>
                                        </p:tgtEl>
                                        <p:attrNameLst>
                                          <p:attrName>ppt_x</p:attrName>
                                        </p:attrNameLst>
                                      </p:cBhvr>
                                      <p:tavLst>
                                        <p:tav tm="0">
                                          <p:val>
                                            <p:strVal val="#ppt_x"/>
                                          </p:val>
                                        </p:tav>
                                        <p:tav tm="100000">
                                          <p:val>
                                            <p:strVal val="#ppt_x"/>
                                          </p:val>
                                        </p:tav>
                                      </p:tavLst>
                                    </p:anim>
                                    <p:anim calcmode="lin" valueType="num">
                                      <p:cBhvr>
                                        <p:cTn id="145" dur="1000" fill="hold"/>
                                        <p:tgtEl>
                                          <p:spTgt spid="76"/>
                                        </p:tgtEl>
                                        <p:attrNameLst>
                                          <p:attrName>ppt_y</p:attrName>
                                        </p:attrNameLst>
                                      </p:cBhvr>
                                      <p:tavLst>
                                        <p:tav tm="0">
                                          <p:val>
                                            <p:strVal val="#ppt_y+.1"/>
                                          </p:val>
                                        </p:tav>
                                        <p:tav tm="100000">
                                          <p:val>
                                            <p:strVal val="#ppt_y"/>
                                          </p:val>
                                        </p:tav>
                                      </p:tavLst>
                                    </p:anim>
                                  </p:childTnLst>
                                </p:cTn>
                              </p:par>
                              <p:par>
                                <p:cTn id="146" presetID="42" presetClass="entr" presetSubtype="0" fill="hold" grpId="0" nodeType="withEffect">
                                  <p:stCondLst>
                                    <p:cond delay="0"/>
                                  </p:stCondLst>
                                  <p:childTnLst>
                                    <p:set>
                                      <p:cBhvr>
                                        <p:cTn id="147" dur="1" fill="hold">
                                          <p:stCondLst>
                                            <p:cond delay="0"/>
                                          </p:stCondLst>
                                        </p:cTn>
                                        <p:tgtEl>
                                          <p:spTgt spid="13"/>
                                        </p:tgtEl>
                                        <p:attrNameLst>
                                          <p:attrName>style.visibility</p:attrName>
                                        </p:attrNameLst>
                                      </p:cBhvr>
                                      <p:to>
                                        <p:strVal val="visible"/>
                                      </p:to>
                                    </p:set>
                                    <p:animEffect transition="in" filter="fade">
                                      <p:cBhvr>
                                        <p:cTn id="148" dur="1000"/>
                                        <p:tgtEl>
                                          <p:spTgt spid="13"/>
                                        </p:tgtEl>
                                      </p:cBhvr>
                                    </p:animEffect>
                                    <p:anim calcmode="lin" valueType="num">
                                      <p:cBhvr>
                                        <p:cTn id="149" dur="1000" fill="hold"/>
                                        <p:tgtEl>
                                          <p:spTgt spid="13"/>
                                        </p:tgtEl>
                                        <p:attrNameLst>
                                          <p:attrName>ppt_x</p:attrName>
                                        </p:attrNameLst>
                                      </p:cBhvr>
                                      <p:tavLst>
                                        <p:tav tm="0">
                                          <p:val>
                                            <p:strVal val="#ppt_x"/>
                                          </p:val>
                                        </p:tav>
                                        <p:tav tm="100000">
                                          <p:val>
                                            <p:strVal val="#ppt_x"/>
                                          </p:val>
                                        </p:tav>
                                      </p:tavLst>
                                    </p:anim>
                                    <p:anim calcmode="lin" valueType="num">
                                      <p:cBhvr>
                                        <p:cTn id="15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51" fill="hold">
                      <p:stCondLst>
                        <p:cond delay="indefinite"/>
                      </p:stCondLst>
                      <p:childTnLst>
                        <p:par>
                          <p:cTn id="152" fill="hold">
                            <p:stCondLst>
                              <p:cond delay="0"/>
                            </p:stCondLst>
                            <p:childTnLst>
                              <p:par>
                                <p:cTn id="153" presetID="10" presetClass="entr" presetSubtype="0" fill="hold" grpId="0" nodeType="clickEffect">
                                  <p:stCondLst>
                                    <p:cond delay="0"/>
                                  </p:stCondLst>
                                  <p:childTnLst>
                                    <p:set>
                                      <p:cBhvr>
                                        <p:cTn id="154" dur="1" fill="hold">
                                          <p:stCondLst>
                                            <p:cond delay="0"/>
                                          </p:stCondLst>
                                        </p:cTn>
                                        <p:tgtEl>
                                          <p:spTgt spid="4"/>
                                        </p:tgtEl>
                                        <p:attrNameLst>
                                          <p:attrName>style.visibility</p:attrName>
                                        </p:attrNameLst>
                                      </p:cBhvr>
                                      <p:to>
                                        <p:strVal val="visible"/>
                                      </p:to>
                                    </p:set>
                                    <p:animEffect transition="in" filter="fade">
                                      <p:cBhvr>
                                        <p:cTn id="155" dur="500"/>
                                        <p:tgtEl>
                                          <p:spTgt spid="4"/>
                                        </p:tgtEl>
                                      </p:cBhvr>
                                    </p:animEffect>
                                  </p:childTnLst>
                                </p:cTn>
                              </p:par>
                            </p:childTnLst>
                          </p:cTn>
                        </p:par>
                      </p:childTnLst>
                    </p:cTn>
                  </p:par>
                  <p:par>
                    <p:cTn id="156" fill="hold">
                      <p:stCondLst>
                        <p:cond delay="indefinite"/>
                      </p:stCondLst>
                      <p:childTnLst>
                        <p:par>
                          <p:cTn id="157" fill="hold">
                            <p:stCondLst>
                              <p:cond delay="0"/>
                            </p:stCondLst>
                            <p:childTnLst>
                              <p:par>
                                <p:cTn id="158" presetID="42" presetClass="entr" presetSubtype="0" fill="hold" grpId="0" nodeType="clickEffect">
                                  <p:stCondLst>
                                    <p:cond delay="0"/>
                                  </p:stCondLst>
                                  <p:childTnLst>
                                    <p:set>
                                      <p:cBhvr>
                                        <p:cTn id="159" dur="1" fill="hold">
                                          <p:stCondLst>
                                            <p:cond delay="0"/>
                                          </p:stCondLst>
                                        </p:cTn>
                                        <p:tgtEl>
                                          <p:spTgt spid="57"/>
                                        </p:tgtEl>
                                        <p:attrNameLst>
                                          <p:attrName>style.visibility</p:attrName>
                                        </p:attrNameLst>
                                      </p:cBhvr>
                                      <p:to>
                                        <p:strVal val="visible"/>
                                      </p:to>
                                    </p:set>
                                    <p:animEffect transition="in" filter="fade">
                                      <p:cBhvr>
                                        <p:cTn id="160" dur="1000"/>
                                        <p:tgtEl>
                                          <p:spTgt spid="57"/>
                                        </p:tgtEl>
                                      </p:cBhvr>
                                    </p:animEffect>
                                    <p:anim calcmode="lin" valueType="num">
                                      <p:cBhvr>
                                        <p:cTn id="161" dur="1000" fill="hold"/>
                                        <p:tgtEl>
                                          <p:spTgt spid="57"/>
                                        </p:tgtEl>
                                        <p:attrNameLst>
                                          <p:attrName>ppt_x</p:attrName>
                                        </p:attrNameLst>
                                      </p:cBhvr>
                                      <p:tavLst>
                                        <p:tav tm="0">
                                          <p:val>
                                            <p:strVal val="#ppt_x"/>
                                          </p:val>
                                        </p:tav>
                                        <p:tav tm="100000">
                                          <p:val>
                                            <p:strVal val="#ppt_x"/>
                                          </p:val>
                                        </p:tav>
                                      </p:tavLst>
                                    </p:anim>
                                    <p:anim calcmode="lin" valueType="num">
                                      <p:cBhvr>
                                        <p:cTn id="162" dur="1000" fill="hold"/>
                                        <p:tgtEl>
                                          <p:spTgt spid="57"/>
                                        </p:tgtEl>
                                        <p:attrNameLst>
                                          <p:attrName>ppt_y</p:attrName>
                                        </p:attrNameLst>
                                      </p:cBhvr>
                                      <p:tavLst>
                                        <p:tav tm="0">
                                          <p:val>
                                            <p:strVal val="#ppt_y+.1"/>
                                          </p:val>
                                        </p:tav>
                                        <p:tav tm="100000">
                                          <p:val>
                                            <p:strVal val="#ppt_y"/>
                                          </p:val>
                                        </p:tav>
                                      </p:tavLst>
                                    </p:anim>
                                  </p:childTnLst>
                                </p:cTn>
                              </p:par>
                              <p:par>
                                <p:cTn id="163" presetID="42" presetClass="entr" presetSubtype="0" fill="hold" grpId="0" nodeType="withEffect">
                                  <p:stCondLst>
                                    <p:cond delay="0"/>
                                  </p:stCondLst>
                                  <p:childTnLst>
                                    <p:set>
                                      <p:cBhvr>
                                        <p:cTn id="164" dur="1" fill="hold">
                                          <p:stCondLst>
                                            <p:cond delay="0"/>
                                          </p:stCondLst>
                                        </p:cTn>
                                        <p:tgtEl>
                                          <p:spTgt spid="62"/>
                                        </p:tgtEl>
                                        <p:attrNameLst>
                                          <p:attrName>style.visibility</p:attrName>
                                        </p:attrNameLst>
                                      </p:cBhvr>
                                      <p:to>
                                        <p:strVal val="visible"/>
                                      </p:to>
                                    </p:set>
                                    <p:animEffect transition="in" filter="fade">
                                      <p:cBhvr>
                                        <p:cTn id="165" dur="1000"/>
                                        <p:tgtEl>
                                          <p:spTgt spid="62"/>
                                        </p:tgtEl>
                                      </p:cBhvr>
                                    </p:animEffect>
                                    <p:anim calcmode="lin" valueType="num">
                                      <p:cBhvr>
                                        <p:cTn id="166" dur="1000" fill="hold"/>
                                        <p:tgtEl>
                                          <p:spTgt spid="62"/>
                                        </p:tgtEl>
                                        <p:attrNameLst>
                                          <p:attrName>ppt_x</p:attrName>
                                        </p:attrNameLst>
                                      </p:cBhvr>
                                      <p:tavLst>
                                        <p:tav tm="0">
                                          <p:val>
                                            <p:strVal val="#ppt_x"/>
                                          </p:val>
                                        </p:tav>
                                        <p:tav tm="100000">
                                          <p:val>
                                            <p:strVal val="#ppt_x"/>
                                          </p:val>
                                        </p:tav>
                                      </p:tavLst>
                                    </p:anim>
                                    <p:anim calcmode="lin" valueType="num">
                                      <p:cBhvr>
                                        <p:cTn id="167" dur="1000" fill="hold"/>
                                        <p:tgtEl>
                                          <p:spTgt spid="62"/>
                                        </p:tgtEl>
                                        <p:attrNameLst>
                                          <p:attrName>ppt_y</p:attrName>
                                        </p:attrNameLst>
                                      </p:cBhvr>
                                      <p:tavLst>
                                        <p:tav tm="0">
                                          <p:val>
                                            <p:strVal val="#ppt_y+.1"/>
                                          </p:val>
                                        </p:tav>
                                        <p:tav tm="100000">
                                          <p:val>
                                            <p:strVal val="#ppt_y"/>
                                          </p:val>
                                        </p:tav>
                                      </p:tavLst>
                                    </p:anim>
                                  </p:childTnLst>
                                </p:cTn>
                              </p:par>
                              <p:par>
                                <p:cTn id="168" presetID="42" presetClass="entr" presetSubtype="0" fill="hold" grpId="0" nodeType="withEffect">
                                  <p:stCondLst>
                                    <p:cond delay="0"/>
                                  </p:stCondLst>
                                  <p:childTnLst>
                                    <p:set>
                                      <p:cBhvr>
                                        <p:cTn id="169" dur="1" fill="hold">
                                          <p:stCondLst>
                                            <p:cond delay="0"/>
                                          </p:stCondLst>
                                        </p:cTn>
                                        <p:tgtEl>
                                          <p:spTgt spid="78"/>
                                        </p:tgtEl>
                                        <p:attrNameLst>
                                          <p:attrName>style.visibility</p:attrName>
                                        </p:attrNameLst>
                                      </p:cBhvr>
                                      <p:to>
                                        <p:strVal val="visible"/>
                                      </p:to>
                                    </p:set>
                                    <p:animEffect transition="in" filter="fade">
                                      <p:cBhvr>
                                        <p:cTn id="170" dur="1000"/>
                                        <p:tgtEl>
                                          <p:spTgt spid="78"/>
                                        </p:tgtEl>
                                      </p:cBhvr>
                                    </p:animEffect>
                                    <p:anim calcmode="lin" valueType="num">
                                      <p:cBhvr>
                                        <p:cTn id="171" dur="1000" fill="hold"/>
                                        <p:tgtEl>
                                          <p:spTgt spid="78"/>
                                        </p:tgtEl>
                                        <p:attrNameLst>
                                          <p:attrName>ppt_x</p:attrName>
                                        </p:attrNameLst>
                                      </p:cBhvr>
                                      <p:tavLst>
                                        <p:tav tm="0">
                                          <p:val>
                                            <p:strVal val="#ppt_x"/>
                                          </p:val>
                                        </p:tav>
                                        <p:tav tm="100000">
                                          <p:val>
                                            <p:strVal val="#ppt_x"/>
                                          </p:val>
                                        </p:tav>
                                      </p:tavLst>
                                    </p:anim>
                                    <p:anim calcmode="lin" valueType="num">
                                      <p:cBhvr>
                                        <p:cTn id="172" dur="1000" fill="hold"/>
                                        <p:tgtEl>
                                          <p:spTgt spid="78"/>
                                        </p:tgtEl>
                                        <p:attrNameLst>
                                          <p:attrName>ppt_y</p:attrName>
                                        </p:attrNameLst>
                                      </p:cBhvr>
                                      <p:tavLst>
                                        <p:tav tm="0">
                                          <p:val>
                                            <p:strVal val="#ppt_y+.1"/>
                                          </p:val>
                                        </p:tav>
                                        <p:tav tm="100000">
                                          <p:val>
                                            <p:strVal val="#ppt_y"/>
                                          </p:val>
                                        </p:tav>
                                      </p:tavLst>
                                    </p:anim>
                                  </p:childTnLst>
                                </p:cTn>
                              </p:par>
                              <p:par>
                                <p:cTn id="173" presetID="42" presetClass="entr" presetSubtype="0" fill="hold" grpId="0" nodeType="withEffect">
                                  <p:stCondLst>
                                    <p:cond delay="0"/>
                                  </p:stCondLst>
                                  <p:childTnLst>
                                    <p:set>
                                      <p:cBhvr>
                                        <p:cTn id="174" dur="1" fill="hold">
                                          <p:stCondLst>
                                            <p:cond delay="0"/>
                                          </p:stCondLst>
                                        </p:cTn>
                                        <p:tgtEl>
                                          <p:spTgt spid="10"/>
                                        </p:tgtEl>
                                        <p:attrNameLst>
                                          <p:attrName>style.visibility</p:attrName>
                                        </p:attrNameLst>
                                      </p:cBhvr>
                                      <p:to>
                                        <p:strVal val="visible"/>
                                      </p:to>
                                    </p:set>
                                    <p:animEffect transition="in" filter="fade">
                                      <p:cBhvr>
                                        <p:cTn id="175" dur="1000"/>
                                        <p:tgtEl>
                                          <p:spTgt spid="10"/>
                                        </p:tgtEl>
                                      </p:cBhvr>
                                    </p:animEffect>
                                    <p:anim calcmode="lin" valueType="num">
                                      <p:cBhvr>
                                        <p:cTn id="176" dur="1000" fill="hold"/>
                                        <p:tgtEl>
                                          <p:spTgt spid="10"/>
                                        </p:tgtEl>
                                        <p:attrNameLst>
                                          <p:attrName>ppt_x</p:attrName>
                                        </p:attrNameLst>
                                      </p:cBhvr>
                                      <p:tavLst>
                                        <p:tav tm="0">
                                          <p:val>
                                            <p:strVal val="#ppt_x"/>
                                          </p:val>
                                        </p:tav>
                                        <p:tav tm="100000">
                                          <p:val>
                                            <p:strVal val="#ppt_x"/>
                                          </p:val>
                                        </p:tav>
                                      </p:tavLst>
                                    </p:anim>
                                    <p:anim calcmode="lin" valueType="num">
                                      <p:cBhvr>
                                        <p:cTn id="17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78" fill="hold">
                      <p:stCondLst>
                        <p:cond delay="indefinite"/>
                      </p:stCondLst>
                      <p:childTnLst>
                        <p:par>
                          <p:cTn id="179" fill="hold">
                            <p:stCondLst>
                              <p:cond delay="0"/>
                            </p:stCondLst>
                            <p:childTnLst>
                              <p:par>
                                <p:cTn id="180" presetID="42" presetClass="entr" presetSubtype="0" fill="hold" grpId="0" nodeType="clickEffect">
                                  <p:stCondLst>
                                    <p:cond delay="0"/>
                                  </p:stCondLst>
                                  <p:childTnLst>
                                    <p:set>
                                      <p:cBhvr>
                                        <p:cTn id="181" dur="1" fill="hold">
                                          <p:stCondLst>
                                            <p:cond delay="0"/>
                                          </p:stCondLst>
                                        </p:cTn>
                                        <p:tgtEl>
                                          <p:spTgt spid="58"/>
                                        </p:tgtEl>
                                        <p:attrNameLst>
                                          <p:attrName>style.visibility</p:attrName>
                                        </p:attrNameLst>
                                      </p:cBhvr>
                                      <p:to>
                                        <p:strVal val="visible"/>
                                      </p:to>
                                    </p:set>
                                    <p:animEffect transition="in" filter="fade">
                                      <p:cBhvr>
                                        <p:cTn id="182" dur="1000"/>
                                        <p:tgtEl>
                                          <p:spTgt spid="58"/>
                                        </p:tgtEl>
                                      </p:cBhvr>
                                    </p:animEffect>
                                    <p:anim calcmode="lin" valueType="num">
                                      <p:cBhvr>
                                        <p:cTn id="183" dur="1000" fill="hold"/>
                                        <p:tgtEl>
                                          <p:spTgt spid="58"/>
                                        </p:tgtEl>
                                        <p:attrNameLst>
                                          <p:attrName>ppt_x</p:attrName>
                                        </p:attrNameLst>
                                      </p:cBhvr>
                                      <p:tavLst>
                                        <p:tav tm="0">
                                          <p:val>
                                            <p:strVal val="#ppt_x"/>
                                          </p:val>
                                        </p:tav>
                                        <p:tav tm="100000">
                                          <p:val>
                                            <p:strVal val="#ppt_x"/>
                                          </p:val>
                                        </p:tav>
                                      </p:tavLst>
                                    </p:anim>
                                    <p:anim calcmode="lin" valueType="num">
                                      <p:cBhvr>
                                        <p:cTn id="184" dur="1000" fill="hold"/>
                                        <p:tgtEl>
                                          <p:spTgt spid="58"/>
                                        </p:tgtEl>
                                        <p:attrNameLst>
                                          <p:attrName>ppt_y</p:attrName>
                                        </p:attrNameLst>
                                      </p:cBhvr>
                                      <p:tavLst>
                                        <p:tav tm="0">
                                          <p:val>
                                            <p:strVal val="#ppt_y+.1"/>
                                          </p:val>
                                        </p:tav>
                                        <p:tav tm="100000">
                                          <p:val>
                                            <p:strVal val="#ppt_y"/>
                                          </p:val>
                                        </p:tav>
                                      </p:tavLst>
                                    </p:anim>
                                  </p:childTnLst>
                                </p:cTn>
                              </p:par>
                              <p:par>
                                <p:cTn id="185" presetID="42" presetClass="entr" presetSubtype="0" fill="hold" grpId="0" nodeType="withEffect">
                                  <p:stCondLst>
                                    <p:cond delay="0"/>
                                  </p:stCondLst>
                                  <p:childTnLst>
                                    <p:set>
                                      <p:cBhvr>
                                        <p:cTn id="186" dur="1" fill="hold">
                                          <p:stCondLst>
                                            <p:cond delay="0"/>
                                          </p:stCondLst>
                                        </p:cTn>
                                        <p:tgtEl>
                                          <p:spTgt spid="68"/>
                                        </p:tgtEl>
                                        <p:attrNameLst>
                                          <p:attrName>style.visibility</p:attrName>
                                        </p:attrNameLst>
                                      </p:cBhvr>
                                      <p:to>
                                        <p:strVal val="visible"/>
                                      </p:to>
                                    </p:set>
                                    <p:animEffect transition="in" filter="fade">
                                      <p:cBhvr>
                                        <p:cTn id="187" dur="1000"/>
                                        <p:tgtEl>
                                          <p:spTgt spid="68"/>
                                        </p:tgtEl>
                                      </p:cBhvr>
                                    </p:animEffect>
                                    <p:anim calcmode="lin" valueType="num">
                                      <p:cBhvr>
                                        <p:cTn id="188" dur="1000" fill="hold"/>
                                        <p:tgtEl>
                                          <p:spTgt spid="68"/>
                                        </p:tgtEl>
                                        <p:attrNameLst>
                                          <p:attrName>ppt_x</p:attrName>
                                        </p:attrNameLst>
                                      </p:cBhvr>
                                      <p:tavLst>
                                        <p:tav tm="0">
                                          <p:val>
                                            <p:strVal val="#ppt_x"/>
                                          </p:val>
                                        </p:tav>
                                        <p:tav tm="100000">
                                          <p:val>
                                            <p:strVal val="#ppt_x"/>
                                          </p:val>
                                        </p:tav>
                                      </p:tavLst>
                                    </p:anim>
                                    <p:anim calcmode="lin" valueType="num">
                                      <p:cBhvr>
                                        <p:cTn id="189" dur="1000" fill="hold"/>
                                        <p:tgtEl>
                                          <p:spTgt spid="68"/>
                                        </p:tgtEl>
                                        <p:attrNameLst>
                                          <p:attrName>ppt_y</p:attrName>
                                        </p:attrNameLst>
                                      </p:cBhvr>
                                      <p:tavLst>
                                        <p:tav tm="0">
                                          <p:val>
                                            <p:strVal val="#ppt_y+.1"/>
                                          </p:val>
                                        </p:tav>
                                        <p:tav tm="100000">
                                          <p:val>
                                            <p:strVal val="#ppt_y"/>
                                          </p:val>
                                        </p:tav>
                                      </p:tavLst>
                                    </p:anim>
                                  </p:childTnLst>
                                </p:cTn>
                              </p:par>
                              <p:par>
                                <p:cTn id="190" presetID="42" presetClass="entr" presetSubtype="0" fill="hold" grpId="0" nodeType="withEffect">
                                  <p:stCondLst>
                                    <p:cond delay="0"/>
                                  </p:stCondLst>
                                  <p:childTnLst>
                                    <p:set>
                                      <p:cBhvr>
                                        <p:cTn id="191" dur="1" fill="hold">
                                          <p:stCondLst>
                                            <p:cond delay="0"/>
                                          </p:stCondLst>
                                        </p:cTn>
                                        <p:tgtEl>
                                          <p:spTgt spid="79"/>
                                        </p:tgtEl>
                                        <p:attrNameLst>
                                          <p:attrName>style.visibility</p:attrName>
                                        </p:attrNameLst>
                                      </p:cBhvr>
                                      <p:to>
                                        <p:strVal val="visible"/>
                                      </p:to>
                                    </p:set>
                                    <p:animEffect transition="in" filter="fade">
                                      <p:cBhvr>
                                        <p:cTn id="192" dur="1000"/>
                                        <p:tgtEl>
                                          <p:spTgt spid="79"/>
                                        </p:tgtEl>
                                      </p:cBhvr>
                                    </p:animEffect>
                                    <p:anim calcmode="lin" valueType="num">
                                      <p:cBhvr>
                                        <p:cTn id="193" dur="1000" fill="hold"/>
                                        <p:tgtEl>
                                          <p:spTgt spid="79"/>
                                        </p:tgtEl>
                                        <p:attrNameLst>
                                          <p:attrName>ppt_x</p:attrName>
                                        </p:attrNameLst>
                                      </p:cBhvr>
                                      <p:tavLst>
                                        <p:tav tm="0">
                                          <p:val>
                                            <p:strVal val="#ppt_x"/>
                                          </p:val>
                                        </p:tav>
                                        <p:tav tm="100000">
                                          <p:val>
                                            <p:strVal val="#ppt_x"/>
                                          </p:val>
                                        </p:tav>
                                      </p:tavLst>
                                    </p:anim>
                                    <p:anim calcmode="lin" valueType="num">
                                      <p:cBhvr>
                                        <p:cTn id="194" dur="1000" fill="hold"/>
                                        <p:tgtEl>
                                          <p:spTgt spid="79"/>
                                        </p:tgtEl>
                                        <p:attrNameLst>
                                          <p:attrName>ppt_y</p:attrName>
                                        </p:attrNameLst>
                                      </p:cBhvr>
                                      <p:tavLst>
                                        <p:tav tm="0">
                                          <p:val>
                                            <p:strVal val="#ppt_y+.1"/>
                                          </p:val>
                                        </p:tav>
                                        <p:tav tm="100000">
                                          <p:val>
                                            <p:strVal val="#ppt_y"/>
                                          </p:val>
                                        </p:tav>
                                      </p:tavLst>
                                    </p:anim>
                                  </p:childTnLst>
                                </p:cTn>
                              </p:par>
                              <p:par>
                                <p:cTn id="195" presetID="42" presetClass="entr" presetSubtype="0" fill="hold" grpId="0" nodeType="withEffect">
                                  <p:stCondLst>
                                    <p:cond delay="0"/>
                                  </p:stCondLst>
                                  <p:childTnLst>
                                    <p:set>
                                      <p:cBhvr>
                                        <p:cTn id="196" dur="1" fill="hold">
                                          <p:stCondLst>
                                            <p:cond delay="0"/>
                                          </p:stCondLst>
                                        </p:cTn>
                                        <p:tgtEl>
                                          <p:spTgt spid="9"/>
                                        </p:tgtEl>
                                        <p:attrNameLst>
                                          <p:attrName>style.visibility</p:attrName>
                                        </p:attrNameLst>
                                      </p:cBhvr>
                                      <p:to>
                                        <p:strVal val="visible"/>
                                      </p:to>
                                    </p:set>
                                    <p:animEffect transition="in" filter="fade">
                                      <p:cBhvr>
                                        <p:cTn id="197" dur="1000"/>
                                        <p:tgtEl>
                                          <p:spTgt spid="9"/>
                                        </p:tgtEl>
                                      </p:cBhvr>
                                    </p:animEffect>
                                    <p:anim calcmode="lin" valueType="num">
                                      <p:cBhvr>
                                        <p:cTn id="198" dur="1000" fill="hold"/>
                                        <p:tgtEl>
                                          <p:spTgt spid="9"/>
                                        </p:tgtEl>
                                        <p:attrNameLst>
                                          <p:attrName>ppt_x</p:attrName>
                                        </p:attrNameLst>
                                      </p:cBhvr>
                                      <p:tavLst>
                                        <p:tav tm="0">
                                          <p:val>
                                            <p:strVal val="#ppt_x"/>
                                          </p:val>
                                        </p:tav>
                                        <p:tav tm="100000">
                                          <p:val>
                                            <p:strVal val="#ppt_x"/>
                                          </p:val>
                                        </p:tav>
                                      </p:tavLst>
                                    </p:anim>
                                    <p:anim calcmode="lin" valueType="num">
                                      <p:cBhvr>
                                        <p:cTn id="19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50" grpId="0" animBg="1"/>
      <p:bldP spid="51" grpId="0" animBg="1"/>
      <p:bldP spid="52" grpId="0" animBg="1"/>
      <p:bldP spid="53" grpId="0" animBg="1"/>
      <p:bldP spid="54" grpId="0" animBg="1"/>
      <p:bldP spid="55" grpId="0" animBg="1"/>
      <p:bldP spid="56" grpId="0" animBg="1"/>
      <p:bldP spid="57" grpId="0" animBg="1"/>
      <p:bldP spid="58" grpId="0" animBg="1"/>
      <p:bldP spid="3" grpId="0"/>
      <p:bldP spid="4" grpId="0"/>
      <p:bldP spid="60" grpId="0" animBg="1"/>
      <p:bldP spid="61" grpId="0" animBg="1"/>
      <p:bldP spid="62" grpId="0" animBg="1"/>
      <p:bldP spid="63" grpId="0" animBg="1"/>
      <p:bldP spid="64" grpId="0" animBg="1"/>
      <p:bldP spid="68" grpId="0" animBg="1"/>
      <p:bldP spid="69" grpId="0" animBg="1"/>
      <p:bldP spid="71" grpId="0" animBg="1"/>
      <p:bldP spid="8" grpId="0"/>
      <p:bldP spid="72" grpId="0"/>
      <p:bldP spid="73" grpId="0"/>
      <p:bldP spid="74" grpId="0"/>
      <p:bldP spid="75" grpId="0"/>
      <p:bldP spid="76" grpId="0"/>
      <p:bldP spid="77" grpId="0"/>
      <p:bldP spid="78" grpId="0"/>
      <p:bldP spid="79" grpId="0"/>
      <p:bldP spid="9" grpId="0"/>
      <p:bldP spid="10" grpId="0"/>
      <p:bldP spid="11" grpId="0"/>
      <p:bldP spid="12" grpId="0"/>
      <p:bldP spid="1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1981200" cy="315463"/>
          </a:xfrm>
          <a:prstGeom prst="rect">
            <a:avLst/>
          </a:prstGeom>
          <a:noFill/>
        </p:spPr>
        <p:txBody>
          <a:bodyPr wrap="square" lIns="68571" tIns="34286" rIns="68571" bIns="34286" rtlCol="0">
            <a:spAutoFit/>
          </a:bodyPr>
          <a:lstStyle/>
          <a:p>
            <a:r>
              <a:rPr lang="zh-CN" altLang="en-US" sz="1600" dirty="0" smtClean="0">
                <a:solidFill>
                  <a:schemeClr val="tx1">
                    <a:lumMod val="85000"/>
                    <a:lumOff val="15000"/>
                  </a:schemeClr>
                </a:solidFill>
                <a:latin typeface="微软雅黑" pitchFamily="34" charset="-122"/>
                <a:ea typeface="微软雅黑" pitchFamily="34" charset="-122"/>
              </a:rPr>
              <a:t>流程引擎体验</a:t>
            </a:r>
            <a:endParaRPr lang="zh-CN" altLang="en-US" sz="1600" dirty="0">
              <a:solidFill>
                <a:schemeClr val="tx1">
                  <a:lumMod val="85000"/>
                  <a:lumOff val="15000"/>
                </a:schemeClr>
              </a:solidFill>
              <a:latin typeface="微软雅黑" pitchFamily="34" charset="-122"/>
              <a:ea typeface="微软雅黑" pitchFamily="34" charset="-122"/>
            </a:endParaRPr>
          </a:p>
        </p:txBody>
      </p:sp>
      <p:pic>
        <p:nvPicPr>
          <p:cNvPr id="38"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5576" y="1100138"/>
            <a:ext cx="2971800" cy="2943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9" name="燕尾形箭头 2"/>
          <p:cNvSpPr>
            <a:spLocks noChangeArrowheads="1"/>
          </p:cNvSpPr>
          <p:nvPr/>
        </p:nvSpPr>
        <p:spPr bwMode="auto">
          <a:xfrm>
            <a:off x="400055" y="4325641"/>
            <a:ext cx="8010528" cy="125016"/>
          </a:xfrm>
          <a:prstGeom prst="notchedRightArrow">
            <a:avLst>
              <a:gd name="adj1" fmla="val 50000"/>
              <a:gd name="adj2" fmla="val 49908"/>
            </a:avLst>
          </a:prstGeom>
          <a:solidFill>
            <a:srgbClr val="005696"/>
          </a:solidFill>
          <a:ln>
            <a:solidFill>
              <a:srgbClr val="005696"/>
            </a:solidFill>
          </a:ln>
        </p:spPr>
        <p:txBody>
          <a:bodyPr lIns="68573" tIns="34287" rIns="68573" bIns="34287"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chemeClr val="tx1">
                  <a:lumMod val="65000"/>
                  <a:lumOff val="35000"/>
                </a:schemeClr>
              </a:solidFill>
              <a:latin typeface="微软雅黑" pitchFamily="34" charset="-122"/>
              <a:ea typeface="微软雅黑" pitchFamily="34" charset="-122"/>
              <a:sym typeface="Arial" pitchFamily="34" charset="0"/>
            </a:endParaRPr>
          </a:p>
        </p:txBody>
      </p:sp>
      <p:sp>
        <p:nvSpPr>
          <p:cNvPr id="40" name="椭圆 8"/>
          <p:cNvSpPr>
            <a:spLocks noChangeArrowheads="1"/>
          </p:cNvSpPr>
          <p:nvPr/>
        </p:nvSpPr>
        <p:spPr bwMode="auto">
          <a:xfrm>
            <a:off x="2576775" y="4322564"/>
            <a:ext cx="125015" cy="125016"/>
          </a:xfrm>
          <a:prstGeom prst="ellipse">
            <a:avLst/>
          </a:prstGeom>
          <a:solidFill>
            <a:schemeClr val="bg1"/>
          </a:solidFill>
          <a:ln>
            <a:noFill/>
          </a:ln>
        </p:spPr>
        <p:txBody>
          <a:bodyPr lIns="68573" tIns="34287" rIns="68573" bIns="34287"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chemeClr val="tx1">
                  <a:lumMod val="65000"/>
                  <a:lumOff val="35000"/>
                </a:schemeClr>
              </a:solidFill>
              <a:latin typeface="微软雅黑" pitchFamily="34" charset="-122"/>
              <a:ea typeface="微软雅黑" pitchFamily="34" charset="-122"/>
              <a:sym typeface="Arial" pitchFamily="34" charset="0"/>
            </a:endParaRPr>
          </a:p>
        </p:txBody>
      </p:sp>
      <p:sp>
        <p:nvSpPr>
          <p:cNvPr id="41" name="椭圆 9"/>
          <p:cNvSpPr>
            <a:spLocks noChangeArrowheads="1"/>
          </p:cNvSpPr>
          <p:nvPr/>
        </p:nvSpPr>
        <p:spPr bwMode="auto">
          <a:xfrm>
            <a:off x="5590966" y="4322564"/>
            <a:ext cx="125015" cy="125016"/>
          </a:xfrm>
          <a:prstGeom prst="ellipse">
            <a:avLst/>
          </a:prstGeom>
          <a:solidFill>
            <a:schemeClr val="bg1"/>
          </a:solidFill>
          <a:ln>
            <a:noFill/>
          </a:ln>
        </p:spPr>
        <p:txBody>
          <a:bodyPr lIns="68573" tIns="34287" rIns="68573" bIns="34287"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chemeClr val="tx1">
                  <a:lumMod val="65000"/>
                  <a:lumOff val="35000"/>
                </a:schemeClr>
              </a:solidFill>
              <a:latin typeface="微软雅黑" pitchFamily="34" charset="-122"/>
              <a:ea typeface="微软雅黑" pitchFamily="34" charset="-122"/>
              <a:sym typeface="Arial" pitchFamily="34" charset="0"/>
            </a:endParaRPr>
          </a:p>
        </p:txBody>
      </p:sp>
      <p:sp>
        <p:nvSpPr>
          <p:cNvPr id="42" name="椭圆 10"/>
          <p:cNvSpPr>
            <a:spLocks noChangeArrowheads="1"/>
          </p:cNvSpPr>
          <p:nvPr/>
        </p:nvSpPr>
        <p:spPr bwMode="auto">
          <a:xfrm>
            <a:off x="7247171" y="4322564"/>
            <a:ext cx="125015" cy="125016"/>
          </a:xfrm>
          <a:prstGeom prst="ellipse">
            <a:avLst/>
          </a:prstGeom>
          <a:solidFill>
            <a:schemeClr val="bg1"/>
          </a:solidFill>
          <a:ln>
            <a:noFill/>
          </a:ln>
        </p:spPr>
        <p:txBody>
          <a:bodyPr lIns="68573" tIns="34287" rIns="68573" bIns="34287"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chemeClr val="tx1">
                  <a:lumMod val="65000"/>
                  <a:lumOff val="35000"/>
                </a:schemeClr>
              </a:solidFill>
              <a:latin typeface="微软雅黑" pitchFamily="34" charset="-122"/>
              <a:ea typeface="微软雅黑" pitchFamily="34" charset="-122"/>
              <a:sym typeface="Arial" pitchFamily="34" charset="0"/>
            </a:endParaRPr>
          </a:p>
        </p:txBody>
      </p:sp>
      <p:sp>
        <p:nvSpPr>
          <p:cNvPr id="43" name="椭圆 11"/>
          <p:cNvSpPr>
            <a:spLocks noChangeArrowheads="1"/>
          </p:cNvSpPr>
          <p:nvPr/>
        </p:nvSpPr>
        <p:spPr bwMode="auto">
          <a:xfrm>
            <a:off x="863658" y="4322564"/>
            <a:ext cx="125016" cy="125016"/>
          </a:xfrm>
          <a:prstGeom prst="ellipse">
            <a:avLst/>
          </a:prstGeom>
          <a:solidFill>
            <a:schemeClr val="bg1"/>
          </a:solidFill>
          <a:ln>
            <a:noFill/>
          </a:ln>
        </p:spPr>
        <p:txBody>
          <a:bodyPr lIns="68573" tIns="34287" rIns="68573" bIns="34287"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chemeClr val="tx1">
                  <a:lumMod val="65000"/>
                  <a:lumOff val="35000"/>
                </a:schemeClr>
              </a:solidFill>
              <a:latin typeface="微软雅黑" pitchFamily="34" charset="-122"/>
              <a:ea typeface="微软雅黑" pitchFamily="34" charset="-122"/>
              <a:sym typeface="Arial" pitchFamily="34" charset="0"/>
            </a:endParaRPr>
          </a:p>
        </p:txBody>
      </p:sp>
      <p:sp>
        <p:nvSpPr>
          <p:cNvPr id="44" name="矩形 43"/>
          <p:cNvSpPr>
            <a:spLocks noChangeArrowheads="1"/>
          </p:cNvSpPr>
          <p:nvPr/>
        </p:nvSpPr>
        <p:spPr bwMode="auto">
          <a:xfrm>
            <a:off x="475009" y="4694040"/>
            <a:ext cx="856631" cy="28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1400" b="1" dirty="0" smtClean="0">
                <a:solidFill>
                  <a:srgbClr val="005696"/>
                </a:solidFill>
                <a:latin typeface="微软雅黑" pitchFamily="34" charset="-122"/>
                <a:ea typeface="微软雅黑" pitchFamily="34" charset="-122"/>
                <a:sym typeface="方正兰亭黑_GBK" pitchFamily="2" charset="-122"/>
              </a:rPr>
              <a:t>分析流程</a:t>
            </a:r>
            <a:endParaRPr lang="en-US" altLang="zh-CN" sz="1400" b="1" dirty="0">
              <a:solidFill>
                <a:srgbClr val="005696"/>
              </a:solidFill>
              <a:latin typeface="微软雅黑" pitchFamily="34" charset="-122"/>
              <a:ea typeface="微软雅黑" pitchFamily="34" charset="-122"/>
              <a:sym typeface="方正兰亭黑_GBK" pitchFamily="2" charset="-122"/>
            </a:endParaRPr>
          </a:p>
        </p:txBody>
      </p:sp>
      <p:sp>
        <p:nvSpPr>
          <p:cNvPr id="45" name="矩形 45"/>
          <p:cNvSpPr>
            <a:spLocks noChangeArrowheads="1"/>
          </p:cNvSpPr>
          <p:nvPr/>
        </p:nvSpPr>
        <p:spPr bwMode="auto">
          <a:xfrm>
            <a:off x="2190726" y="4694040"/>
            <a:ext cx="856631" cy="28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1400" b="1" dirty="0" smtClean="0">
                <a:solidFill>
                  <a:srgbClr val="005696"/>
                </a:solidFill>
                <a:latin typeface="微软雅黑" pitchFamily="34" charset="-122"/>
                <a:ea typeface="微软雅黑" pitchFamily="34" charset="-122"/>
                <a:sym typeface="方正兰亭黑_GBK" pitchFamily="2" charset="-122"/>
              </a:rPr>
              <a:t>新建流程</a:t>
            </a:r>
            <a:endParaRPr lang="en-US" altLang="zh-CN" sz="1400" b="1" dirty="0">
              <a:solidFill>
                <a:srgbClr val="005696"/>
              </a:solidFill>
              <a:latin typeface="微软雅黑" pitchFamily="34" charset="-122"/>
              <a:ea typeface="微软雅黑" pitchFamily="34" charset="-122"/>
              <a:sym typeface="方正兰亭黑_GBK" pitchFamily="2" charset="-122"/>
            </a:endParaRPr>
          </a:p>
        </p:txBody>
      </p:sp>
      <p:sp>
        <p:nvSpPr>
          <p:cNvPr id="46" name="矩形 47"/>
          <p:cNvSpPr>
            <a:spLocks noChangeArrowheads="1"/>
          </p:cNvSpPr>
          <p:nvPr/>
        </p:nvSpPr>
        <p:spPr bwMode="auto">
          <a:xfrm>
            <a:off x="5227536" y="4694040"/>
            <a:ext cx="856632" cy="28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1400" b="1" dirty="0" smtClean="0">
                <a:solidFill>
                  <a:srgbClr val="005696"/>
                </a:solidFill>
                <a:latin typeface="微软雅黑" pitchFamily="34" charset="-122"/>
                <a:ea typeface="微软雅黑" pitchFamily="34" charset="-122"/>
                <a:sym typeface="方正兰亭黑_GBK" pitchFamily="2" charset="-122"/>
              </a:rPr>
              <a:t>绘流程图</a:t>
            </a:r>
            <a:endParaRPr lang="en-US" altLang="zh-CN" sz="1400" b="1" dirty="0">
              <a:solidFill>
                <a:srgbClr val="005696"/>
              </a:solidFill>
              <a:latin typeface="微软雅黑" pitchFamily="34" charset="-122"/>
              <a:ea typeface="微软雅黑" pitchFamily="34" charset="-122"/>
              <a:sym typeface="方正兰亭黑_GBK" pitchFamily="2" charset="-122"/>
            </a:endParaRPr>
          </a:p>
        </p:txBody>
      </p:sp>
      <p:sp>
        <p:nvSpPr>
          <p:cNvPr id="47" name="矩形 49"/>
          <p:cNvSpPr>
            <a:spLocks noChangeArrowheads="1"/>
          </p:cNvSpPr>
          <p:nvPr/>
        </p:nvSpPr>
        <p:spPr bwMode="auto">
          <a:xfrm>
            <a:off x="6955729" y="4694040"/>
            <a:ext cx="856631" cy="28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1400" b="1" dirty="0" smtClean="0">
                <a:solidFill>
                  <a:srgbClr val="005696"/>
                </a:solidFill>
                <a:latin typeface="微软雅黑" pitchFamily="34" charset="-122"/>
                <a:ea typeface="微软雅黑" pitchFamily="34" charset="-122"/>
                <a:sym typeface="方正兰亭黑_GBK" pitchFamily="2" charset="-122"/>
              </a:rPr>
              <a:t>流转测试</a:t>
            </a:r>
            <a:endParaRPr lang="en-US" altLang="zh-CN" sz="1400" b="1" dirty="0">
              <a:solidFill>
                <a:srgbClr val="005696"/>
              </a:solidFill>
              <a:latin typeface="微软雅黑" pitchFamily="34" charset="-122"/>
              <a:ea typeface="微软雅黑" pitchFamily="34" charset="-122"/>
              <a:sym typeface="方正兰亭黑_GBK" pitchFamily="2" charset="-122"/>
            </a:endParaRPr>
          </a:p>
        </p:txBody>
      </p:sp>
      <p:sp>
        <p:nvSpPr>
          <p:cNvPr id="48" name="椭圆 8"/>
          <p:cNvSpPr>
            <a:spLocks noChangeArrowheads="1"/>
          </p:cNvSpPr>
          <p:nvPr/>
        </p:nvSpPr>
        <p:spPr bwMode="auto">
          <a:xfrm>
            <a:off x="4016935" y="4325641"/>
            <a:ext cx="125015" cy="125016"/>
          </a:xfrm>
          <a:prstGeom prst="ellipse">
            <a:avLst/>
          </a:prstGeom>
          <a:solidFill>
            <a:schemeClr val="bg1"/>
          </a:solidFill>
          <a:ln>
            <a:noFill/>
          </a:ln>
        </p:spPr>
        <p:txBody>
          <a:bodyPr lIns="68573" tIns="34287" rIns="68573" bIns="34287"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chemeClr val="tx1">
                  <a:lumMod val="65000"/>
                  <a:lumOff val="35000"/>
                </a:schemeClr>
              </a:solidFill>
              <a:latin typeface="微软雅黑" pitchFamily="34" charset="-122"/>
              <a:ea typeface="微软雅黑" pitchFamily="34" charset="-122"/>
              <a:sym typeface="Arial" pitchFamily="34" charset="0"/>
            </a:endParaRPr>
          </a:p>
        </p:txBody>
      </p:sp>
      <p:sp>
        <p:nvSpPr>
          <p:cNvPr id="49" name="矩形 45"/>
          <p:cNvSpPr>
            <a:spLocks noChangeArrowheads="1"/>
          </p:cNvSpPr>
          <p:nvPr/>
        </p:nvSpPr>
        <p:spPr bwMode="auto">
          <a:xfrm>
            <a:off x="3630886" y="4720870"/>
            <a:ext cx="856631" cy="28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1400" b="1" dirty="0" smtClean="0">
                <a:solidFill>
                  <a:srgbClr val="005696"/>
                </a:solidFill>
                <a:latin typeface="微软雅黑" pitchFamily="34" charset="-122"/>
                <a:ea typeface="微软雅黑" pitchFamily="34" charset="-122"/>
                <a:sym typeface="方正兰亭黑_GBK" pitchFamily="2" charset="-122"/>
              </a:rPr>
              <a:t>绘制表单</a:t>
            </a:r>
            <a:endParaRPr lang="en-US" altLang="zh-CN" sz="1400" b="1" dirty="0">
              <a:solidFill>
                <a:srgbClr val="005696"/>
              </a:solidFill>
              <a:latin typeface="微软雅黑" pitchFamily="34" charset="-122"/>
              <a:ea typeface="微软雅黑" pitchFamily="34" charset="-122"/>
              <a:sym typeface="方正兰亭黑_GBK" pitchFamily="2" charset="-122"/>
            </a:endParaRPr>
          </a:p>
        </p:txBody>
      </p:sp>
      <p:sp>
        <p:nvSpPr>
          <p:cNvPr id="50" name="文本框 19"/>
          <p:cNvSpPr txBox="1"/>
          <p:nvPr/>
        </p:nvSpPr>
        <p:spPr bwMode="auto">
          <a:xfrm>
            <a:off x="5117162" y="1285329"/>
            <a:ext cx="3452610" cy="2654573"/>
          </a:xfrm>
          <a:prstGeom prst="rect">
            <a:avLst/>
          </a:prstGeom>
          <a:noFill/>
        </p:spPr>
        <p:txBody>
          <a:bodyPr wrap="square" lIns="68580" tIns="34290" rIns="68580" bIns="34290">
            <a:spAutoFit/>
          </a:bodyPr>
          <a:lstStyle/>
          <a:p>
            <a:pPr marL="171450" indent="-171450">
              <a:lnSpc>
                <a:spcPct val="150000"/>
              </a:lnSpc>
              <a:buFont typeface="Arial" pitchFamily="34" charset="0"/>
              <a:buChar char="•"/>
            </a:pPr>
            <a:r>
              <a:rPr lang="en-US" altLang="zh-CN" sz="1400" dirty="0" smtClean="0">
                <a:solidFill>
                  <a:schemeClr val="tx1">
                    <a:lumMod val="75000"/>
                    <a:lumOff val="25000"/>
                  </a:schemeClr>
                </a:solidFill>
                <a:latin typeface="微软雅黑" pitchFamily="34" charset="-122"/>
                <a:ea typeface="微软雅黑" pitchFamily="34" charset="-122"/>
              </a:rPr>
              <a:t>1</a:t>
            </a:r>
            <a:r>
              <a:rPr lang="zh-CN" altLang="en-US" sz="1400" dirty="0" smtClean="0">
                <a:solidFill>
                  <a:schemeClr val="tx1">
                    <a:lumMod val="75000"/>
                    <a:lumOff val="25000"/>
                  </a:schemeClr>
                </a:solidFill>
                <a:latin typeface="微软雅黑" pitchFamily="34" charset="-122"/>
                <a:ea typeface="微软雅黑" pitchFamily="34" charset="-122"/>
              </a:rPr>
              <a:t>）灵活的表单设计器</a:t>
            </a:r>
            <a:endParaRPr lang="en-US" altLang="zh-CN" sz="1400" dirty="0" smtClean="0">
              <a:solidFill>
                <a:schemeClr val="tx1">
                  <a:lumMod val="75000"/>
                  <a:lumOff val="25000"/>
                </a:schemeClr>
              </a:solidFill>
              <a:latin typeface="微软雅黑" pitchFamily="34" charset="-122"/>
              <a:ea typeface="微软雅黑" pitchFamily="34" charset="-122"/>
            </a:endParaRPr>
          </a:p>
          <a:p>
            <a:pPr marL="171450" indent="-171450">
              <a:lnSpc>
                <a:spcPct val="150000"/>
              </a:lnSpc>
              <a:buFont typeface="Arial" pitchFamily="34" charset="0"/>
              <a:buChar char="•"/>
            </a:pPr>
            <a:r>
              <a:rPr lang="en-US" altLang="zh-CN" sz="1400" dirty="0" smtClean="0">
                <a:solidFill>
                  <a:schemeClr val="tx1">
                    <a:lumMod val="75000"/>
                    <a:lumOff val="25000"/>
                  </a:schemeClr>
                </a:solidFill>
                <a:latin typeface="微软雅黑" pitchFamily="34" charset="-122"/>
                <a:ea typeface="微软雅黑" pitchFamily="34" charset="-122"/>
              </a:rPr>
              <a:t>2</a:t>
            </a:r>
            <a:r>
              <a:rPr lang="zh-CN" altLang="en-US" sz="1400" dirty="0" smtClean="0">
                <a:solidFill>
                  <a:schemeClr val="tx1">
                    <a:lumMod val="75000"/>
                    <a:lumOff val="25000"/>
                  </a:schemeClr>
                </a:solidFill>
                <a:latin typeface="微软雅黑" pitchFamily="34" charset="-122"/>
                <a:ea typeface="微软雅黑" pitchFamily="34" charset="-122"/>
              </a:rPr>
              <a:t>）图形化的流程设计引擎</a:t>
            </a:r>
            <a:endParaRPr lang="en-US" altLang="zh-CN" sz="1400" dirty="0" smtClean="0">
              <a:solidFill>
                <a:schemeClr val="tx1">
                  <a:lumMod val="75000"/>
                  <a:lumOff val="25000"/>
                </a:schemeClr>
              </a:solidFill>
              <a:latin typeface="微软雅黑" pitchFamily="34" charset="-122"/>
              <a:ea typeface="微软雅黑" pitchFamily="34" charset="-122"/>
            </a:endParaRPr>
          </a:p>
          <a:p>
            <a:pPr marL="171450" indent="-171450">
              <a:lnSpc>
                <a:spcPct val="150000"/>
              </a:lnSpc>
              <a:buFont typeface="Arial" pitchFamily="34" charset="0"/>
              <a:buChar char="•"/>
            </a:pPr>
            <a:r>
              <a:rPr lang="en-US" altLang="zh-CN" sz="1400" dirty="0" smtClean="0">
                <a:solidFill>
                  <a:schemeClr val="tx1">
                    <a:lumMod val="75000"/>
                    <a:lumOff val="25000"/>
                  </a:schemeClr>
                </a:solidFill>
                <a:latin typeface="微软雅黑" pitchFamily="34" charset="-122"/>
                <a:ea typeface="微软雅黑" pitchFamily="34" charset="-122"/>
              </a:rPr>
              <a:t>3</a:t>
            </a:r>
            <a:r>
              <a:rPr lang="zh-CN" altLang="en-US" sz="1400" dirty="0" smtClean="0">
                <a:solidFill>
                  <a:schemeClr val="tx1">
                    <a:lumMod val="75000"/>
                    <a:lumOff val="25000"/>
                  </a:schemeClr>
                </a:solidFill>
                <a:latin typeface="微软雅黑" pitchFamily="34" charset="-122"/>
                <a:ea typeface="微软雅黑" pitchFamily="34" charset="-122"/>
              </a:rPr>
              <a:t>）条件规则统一管理</a:t>
            </a:r>
            <a:endParaRPr lang="en-US" altLang="zh-CN" sz="1400" dirty="0" smtClean="0">
              <a:solidFill>
                <a:schemeClr val="tx1">
                  <a:lumMod val="75000"/>
                  <a:lumOff val="25000"/>
                </a:schemeClr>
              </a:solidFill>
              <a:latin typeface="微软雅黑" pitchFamily="34" charset="-122"/>
              <a:ea typeface="微软雅黑" pitchFamily="34" charset="-122"/>
            </a:endParaRPr>
          </a:p>
          <a:p>
            <a:pPr marL="171450" indent="-171450">
              <a:lnSpc>
                <a:spcPct val="150000"/>
              </a:lnSpc>
              <a:buFont typeface="Arial" pitchFamily="34" charset="0"/>
              <a:buChar char="•"/>
            </a:pPr>
            <a:r>
              <a:rPr lang="en-US" altLang="zh-CN" sz="1400" dirty="0" smtClean="0">
                <a:solidFill>
                  <a:schemeClr val="tx1">
                    <a:lumMod val="75000"/>
                    <a:lumOff val="25000"/>
                  </a:schemeClr>
                </a:solidFill>
                <a:latin typeface="微软雅黑" pitchFamily="34" charset="-122"/>
                <a:ea typeface="微软雅黑" pitchFamily="34" charset="-122"/>
              </a:rPr>
              <a:t>4</a:t>
            </a:r>
            <a:r>
              <a:rPr lang="zh-CN" altLang="en-US" sz="1400" dirty="0" smtClean="0">
                <a:solidFill>
                  <a:schemeClr val="tx1">
                    <a:lumMod val="75000"/>
                    <a:lumOff val="25000"/>
                  </a:schemeClr>
                </a:solidFill>
                <a:latin typeface="微软雅黑" pitchFamily="34" charset="-122"/>
                <a:ea typeface="微软雅黑" pitchFamily="34" charset="-122"/>
              </a:rPr>
              <a:t>）流程实现版本管理</a:t>
            </a:r>
            <a:endParaRPr lang="en-US" altLang="zh-CN" sz="1400" dirty="0" smtClean="0">
              <a:solidFill>
                <a:schemeClr val="tx1">
                  <a:lumMod val="75000"/>
                  <a:lumOff val="25000"/>
                </a:schemeClr>
              </a:solidFill>
              <a:latin typeface="微软雅黑" pitchFamily="34" charset="-122"/>
              <a:ea typeface="微软雅黑" pitchFamily="34" charset="-122"/>
            </a:endParaRPr>
          </a:p>
          <a:p>
            <a:pPr marL="171450" indent="-171450">
              <a:lnSpc>
                <a:spcPct val="150000"/>
              </a:lnSpc>
              <a:buFont typeface="Arial" pitchFamily="34" charset="0"/>
              <a:buChar char="•"/>
            </a:pPr>
            <a:r>
              <a:rPr lang="en-US" altLang="zh-CN" sz="1400" dirty="0" smtClean="0">
                <a:solidFill>
                  <a:schemeClr val="tx1">
                    <a:lumMod val="75000"/>
                    <a:lumOff val="25000"/>
                  </a:schemeClr>
                </a:solidFill>
                <a:latin typeface="微软雅黑" pitchFamily="34" charset="-122"/>
                <a:ea typeface="微软雅黑" pitchFamily="34" charset="-122"/>
              </a:rPr>
              <a:t>5</a:t>
            </a:r>
            <a:r>
              <a:rPr lang="zh-CN" altLang="en-US" sz="1400" dirty="0" smtClean="0">
                <a:solidFill>
                  <a:schemeClr val="tx1">
                    <a:lumMod val="75000"/>
                    <a:lumOff val="25000"/>
                  </a:schemeClr>
                </a:solidFill>
                <a:latin typeface="微软雅黑" pitchFamily="34" charset="-122"/>
                <a:ea typeface="微软雅黑" pitchFamily="34" charset="-122"/>
              </a:rPr>
              <a:t>）流程流转自动测试</a:t>
            </a:r>
            <a:endParaRPr lang="en-US" altLang="zh-CN" sz="1400" dirty="0" smtClean="0">
              <a:solidFill>
                <a:schemeClr val="tx1">
                  <a:lumMod val="75000"/>
                  <a:lumOff val="25000"/>
                </a:schemeClr>
              </a:solidFill>
              <a:latin typeface="微软雅黑" pitchFamily="34" charset="-122"/>
              <a:ea typeface="微软雅黑" pitchFamily="34" charset="-122"/>
            </a:endParaRPr>
          </a:p>
          <a:p>
            <a:pPr marL="171450" indent="-171450">
              <a:lnSpc>
                <a:spcPct val="150000"/>
              </a:lnSpc>
              <a:buFont typeface="Arial" pitchFamily="34" charset="0"/>
              <a:buChar char="•"/>
            </a:pPr>
            <a:r>
              <a:rPr lang="en-US" altLang="zh-CN" sz="1400" dirty="0" smtClean="0">
                <a:solidFill>
                  <a:schemeClr val="tx1">
                    <a:lumMod val="75000"/>
                    <a:lumOff val="25000"/>
                  </a:schemeClr>
                </a:solidFill>
                <a:latin typeface="微软雅黑" pitchFamily="34" charset="-122"/>
                <a:ea typeface="微软雅黑" pitchFamily="34" charset="-122"/>
              </a:rPr>
              <a:t>6</a:t>
            </a:r>
            <a:r>
              <a:rPr lang="zh-CN" altLang="en-US" sz="1400" dirty="0" smtClean="0">
                <a:solidFill>
                  <a:schemeClr val="tx1">
                    <a:lumMod val="75000"/>
                    <a:lumOff val="25000"/>
                  </a:schemeClr>
                </a:solidFill>
                <a:latin typeface="微软雅黑" pitchFamily="34" charset="-122"/>
                <a:ea typeface="微软雅黑" pitchFamily="34" charset="-122"/>
              </a:rPr>
              <a:t>）丰富的消息提醒机制</a:t>
            </a:r>
            <a:endParaRPr lang="en-US" altLang="zh-CN" sz="1400" dirty="0" smtClean="0">
              <a:solidFill>
                <a:schemeClr val="tx1">
                  <a:lumMod val="75000"/>
                  <a:lumOff val="25000"/>
                </a:schemeClr>
              </a:solidFill>
              <a:latin typeface="微软雅黑" pitchFamily="34" charset="-122"/>
              <a:ea typeface="微软雅黑" pitchFamily="34" charset="-122"/>
            </a:endParaRPr>
          </a:p>
          <a:p>
            <a:pPr marL="171450" indent="-171450">
              <a:lnSpc>
                <a:spcPct val="150000"/>
              </a:lnSpc>
              <a:buFont typeface="Arial" pitchFamily="34" charset="0"/>
              <a:buChar char="•"/>
            </a:pPr>
            <a:r>
              <a:rPr lang="en-US" altLang="zh-CN" sz="1400" dirty="0" smtClean="0">
                <a:solidFill>
                  <a:schemeClr val="tx1">
                    <a:lumMod val="75000"/>
                    <a:lumOff val="25000"/>
                  </a:schemeClr>
                </a:solidFill>
                <a:latin typeface="微软雅黑" pitchFamily="34" charset="-122"/>
                <a:ea typeface="微软雅黑" pitchFamily="34" charset="-122"/>
              </a:rPr>
              <a:t>7</a:t>
            </a:r>
            <a:r>
              <a:rPr lang="zh-CN" altLang="en-US" sz="1400" dirty="0" smtClean="0">
                <a:solidFill>
                  <a:schemeClr val="tx1">
                    <a:lumMod val="75000"/>
                    <a:lumOff val="25000"/>
                  </a:schemeClr>
                </a:solidFill>
                <a:latin typeface="微软雅黑" pitchFamily="34" charset="-122"/>
                <a:ea typeface="微软雅黑" pitchFamily="34" charset="-122"/>
              </a:rPr>
              <a:t>）分层、分级权限</a:t>
            </a:r>
            <a:endParaRPr lang="en-US" altLang="zh-CN" sz="1400" dirty="0" smtClean="0">
              <a:solidFill>
                <a:schemeClr val="tx1">
                  <a:lumMod val="75000"/>
                  <a:lumOff val="25000"/>
                </a:schemeClr>
              </a:solidFill>
              <a:latin typeface="微软雅黑" pitchFamily="34" charset="-122"/>
              <a:ea typeface="微软雅黑" pitchFamily="34" charset="-122"/>
            </a:endParaRPr>
          </a:p>
          <a:p>
            <a:pPr marL="171450" indent="-171450">
              <a:lnSpc>
                <a:spcPct val="150000"/>
              </a:lnSpc>
              <a:buFont typeface="Arial" pitchFamily="34" charset="0"/>
              <a:buChar char="•"/>
            </a:pPr>
            <a:r>
              <a:rPr lang="en-US" altLang="zh-CN" sz="1400" dirty="0" smtClean="0">
                <a:solidFill>
                  <a:schemeClr val="tx1">
                    <a:lumMod val="75000"/>
                    <a:lumOff val="25000"/>
                  </a:schemeClr>
                </a:solidFill>
                <a:latin typeface="微软雅黑" pitchFamily="34" charset="-122"/>
                <a:ea typeface="微软雅黑" pitchFamily="34" charset="-122"/>
              </a:rPr>
              <a:t>8</a:t>
            </a:r>
            <a:r>
              <a:rPr lang="zh-CN" altLang="en-US" sz="1400" dirty="0" smtClean="0">
                <a:solidFill>
                  <a:schemeClr val="tx1">
                    <a:lumMod val="75000"/>
                    <a:lumOff val="25000"/>
                  </a:schemeClr>
                </a:solidFill>
                <a:latin typeface="微软雅黑" pitchFamily="34" charset="-122"/>
                <a:ea typeface="微软雅黑" pitchFamily="34" charset="-122"/>
              </a:rPr>
              <a:t>）异构系统数据的集成</a:t>
            </a:r>
            <a:endParaRPr lang="en-US" altLang="zh-CN" sz="14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961609187"/>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nodeType="clickEffect">
                                  <p:stCondLst>
                                    <p:cond delay="0"/>
                                  </p:stCondLst>
                                  <p:childTnLst>
                                    <p:set>
                                      <p:cBhvr>
                                        <p:cTn id="15" dur="1" fill="hold">
                                          <p:stCondLst>
                                            <p:cond delay="0"/>
                                          </p:stCondLst>
                                        </p:cTn>
                                        <p:tgtEl>
                                          <p:spTgt spid="3074"/>
                                        </p:tgtEl>
                                        <p:attrNameLst>
                                          <p:attrName>style.visibility</p:attrName>
                                        </p:attrNameLst>
                                      </p:cBhvr>
                                      <p:to>
                                        <p:strVal val="visible"/>
                                      </p:to>
                                    </p:set>
                                    <p:animEffect transition="in" filter="wheel(1)">
                                      <p:cBhvr>
                                        <p:cTn id="16" dur="2000"/>
                                        <p:tgtEl>
                                          <p:spTgt spid="3074"/>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0">
                                            <p:txEl>
                                              <p:pRg st="0" end="0"/>
                                            </p:txEl>
                                          </p:spTgt>
                                        </p:tgtEl>
                                        <p:attrNameLst>
                                          <p:attrName>style.visibility</p:attrName>
                                        </p:attrNameLst>
                                      </p:cBhvr>
                                      <p:to>
                                        <p:strVal val="visible"/>
                                      </p:to>
                                    </p:set>
                                    <p:animEffect transition="in" filter="fade">
                                      <p:cBhvr>
                                        <p:cTn id="21" dur="1000"/>
                                        <p:tgtEl>
                                          <p:spTgt spid="50">
                                            <p:txEl>
                                              <p:pRg st="0" end="0"/>
                                            </p:txEl>
                                          </p:spTgt>
                                        </p:tgtEl>
                                      </p:cBhvr>
                                    </p:animEffect>
                                    <p:anim calcmode="lin" valueType="num">
                                      <p:cBhvr>
                                        <p:cTn id="22" dur="1000" fill="hold"/>
                                        <p:tgtEl>
                                          <p:spTgt spid="50">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5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0">
                                            <p:txEl>
                                              <p:pRg st="1" end="1"/>
                                            </p:txEl>
                                          </p:spTgt>
                                        </p:tgtEl>
                                        <p:attrNameLst>
                                          <p:attrName>style.visibility</p:attrName>
                                        </p:attrNameLst>
                                      </p:cBhvr>
                                      <p:to>
                                        <p:strVal val="visible"/>
                                      </p:to>
                                    </p:set>
                                    <p:animEffect transition="in" filter="fade">
                                      <p:cBhvr>
                                        <p:cTn id="28" dur="1000"/>
                                        <p:tgtEl>
                                          <p:spTgt spid="50">
                                            <p:txEl>
                                              <p:pRg st="1" end="1"/>
                                            </p:txEl>
                                          </p:spTgt>
                                        </p:tgtEl>
                                      </p:cBhvr>
                                    </p:animEffect>
                                    <p:anim calcmode="lin" valueType="num">
                                      <p:cBhvr>
                                        <p:cTn id="29" dur="1000" fill="hold"/>
                                        <p:tgtEl>
                                          <p:spTgt spid="50">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50">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50">
                                            <p:txEl>
                                              <p:pRg st="2" end="2"/>
                                            </p:txEl>
                                          </p:spTgt>
                                        </p:tgtEl>
                                        <p:attrNameLst>
                                          <p:attrName>style.visibility</p:attrName>
                                        </p:attrNameLst>
                                      </p:cBhvr>
                                      <p:to>
                                        <p:strVal val="visible"/>
                                      </p:to>
                                    </p:set>
                                    <p:animEffect transition="in" filter="fade">
                                      <p:cBhvr>
                                        <p:cTn id="35" dur="1000"/>
                                        <p:tgtEl>
                                          <p:spTgt spid="50">
                                            <p:txEl>
                                              <p:pRg st="2" end="2"/>
                                            </p:txEl>
                                          </p:spTgt>
                                        </p:tgtEl>
                                      </p:cBhvr>
                                    </p:animEffect>
                                    <p:anim calcmode="lin" valueType="num">
                                      <p:cBhvr>
                                        <p:cTn id="36" dur="1000" fill="hold"/>
                                        <p:tgtEl>
                                          <p:spTgt spid="50">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50">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50">
                                            <p:txEl>
                                              <p:pRg st="3" end="3"/>
                                            </p:txEl>
                                          </p:spTgt>
                                        </p:tgtEl>
                                        <p:attrNameLst>
                                          <p:attrName>style.visibility</p:attrName>
                                        </p:attrNameLst>
                                      </p:cBhvr>
                                      <p:to>
                                        <p:strVal val="visible"/>
                                      </p:to>
                                    </p:set>
                                    <p:animEffect transition="in" filter="fade">
                                      <p:cBhvr>
                                        <p:cTn id="42" dur="1000"/>
                                        <p:tgtEl>
                                          <p:spTgt spid="50">
                                            <p:txEl>
                                              <p:pRg st="3" end="3"/>
                                            </p:txEl>
                                          </p:spTgt>
                                        </p:tgtEl>
                                      </p:cBhvr>
                                    </p:animEffect>
                                    <p:anim calcmode="lin" valueType="num">
                                      <p:cBhvr>
                                        <p:cTn id="43" dur="1000" fill="hold"/>
                                        <p:tgtEl>
                                          <p:spTgt spid="50">
                                            <p:txEl>
                                              <p:pRg st="3" end="3"/>
                                            </p:txEl>
                                          </p:spTgt>
                                        </p:tgtEl>
                                        <p:attrNameLst>
                                          <p:attrName>ppt_x</p:attrName>
                                        </p:attrNameLst>
                                      </p:cBhvr>
                                      <p:tavLst>
                                        <p:tav tm="0">
                                          <p:val>
                                            <p:strVal val="#ppt_x"/>
                                          </p:val>
                                        </p:tav>
                                        <p:tav tm="100000">
                                          <p:val>
                                            <p:strVal val="#ppt_x"/>
                                          </p:val>
                                        </p:tav>
                                      </p:tavLst>
                                    </p:anim>
                                    <p:anim calcmode="lin" valueType="num">
                                      <p:cBhvr>
                                        <p:cTn id="44" dur="1000" fill="hold"/>
                                        <p:tgtEl>
                                          <p:spTgt spid="50">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50">
                                            <p:txEl>
                                              <p:pRg st="4" end="4"/>
                                            </p:txEl>
                                          </p:spTgt>
                                        </p:tgtEl>
                                        <p:attrNameLst>
                                          <p:attrName>style.visibility</p:attrName>
                                        </p:attrNameLst>
                                      </p:cBhvr>
                                      <p:to>
                                        <p:strVal val="visible"/>
                                      </p:to>
                                    </p:set>
                                    <p:animEffect transition="in" filter="fade">
                                      <p:cBhvr>
                                        <p:cTn id="49" dur="1000"/>
                                        <p:tgtEl>
                                          <p:spTgt spid="50">
                                            <p:txEl>
                                              <p:pRg st="4" end="4"/>
                                            </p:txEl>
                                          </p:spTgt>
                                        </p:tgtEl>
                                      </p:cBhvr>
                                    </p:animEffect>
                                    <p:anim calcmode="lin" valueType="num">
                                      <p:cBhvr>
                                        <p:cTn id="50" dur="1000" fill="hold"/>
                                        <p:tgtEl>
                                          <p:spTgt spid="50">
                                            <p:txEl>
                                              <p:pRg st="4" end="4"/>
                                            </p:txEl>
                                          </p:spTgt>
                                        </p:tgtEl>
                                        <p:attrNameLst>
                                          <p:attrName>ppt_x</p:attrName>
                                        </p:attrNameLst>
                                      </p:cBhvr>
                                      <p:tavLst>
                                        <p:tav tm="0">
                                          <p:val>
                                            <p:strVal val="#ppt_x"/>
                                          </p:val>
                                        </p:tav>
                                        <p:tav tm="100000">
                                          <p:val>
                                            <p:strVal val="#ppt_x"/>
                                          </p:val>
                                        </p:tav>
                                      </p:tavLst>
                                    </p:anim>
                                    <p:anim calcmode="lin" valueType="num">
                                      <p:cBhvr>
                                        <p:cTn id="51" dur="1000" fill="hold"/>
                                        <p:tgtEl>
                                          <p:spTgt spid="50">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50">
                                            <p:txEl>
                                              <p:pRg st="5" end="5"/>
                                            </p:txEl>
                                          </p:spTgt>
                                        </p:tgtEl>
                                        <p:attrNameLst>
                                          <p:attrName>style.visibility</p:attrName>
                                        </p:attrNameLst>
                                      </p:cBhvr>
                                      <p:to>
                                        <p:strVal val="visible"/>
                                      </p:to>
                                    </p:set>
                                    <p:animEffect transition="in" filter="fade">
                                      <p:cBhvr>
                                        <p:cTn id="56" dur="1000"/>
                                        <p:tgtEl>
                                          <p:spTgt spid="50">
                                            <p:txEl>
                                              <p:pRg st="5" end="5"/>
                                            </p:txEl>
                                          </p:spTgt>
                                        </p:tgtEl>
                                      </p:cBhvr>
                                    </p:animEffect>
                                    <p:anim calcmode="lin" valueType="num">
                                      <p:cBhvr>
                                        <p:cTn id="57" dur="1000" fill="hold"/>
                                        <p:tgtEl>
                                          <p:spTgt spid="50">
                                            <p:txEl>
                                              <p:pRg st="5" end="5"/>
                                            </p:txEl>
                                          </p:spTgt>
                                        </p:tgtEl>
                                        <p:attrNameLst>
                                          <p:attrName>ppt_x</p:attrName>
                                        </p:attrNameLst>
                                      </p:cBhvr>
                                      <p:tavLst>
                                        <p:tav tm="0">
                                          <p:val>
                                            <p:strVal val="#ppt_x"/>
                                          </p:val>
                                        </p:tav>
                                        <p:tav tm="100000">
                                          <p:val>
                                            <p:strVal val="#ppt_x"/>
                                          </p:val>
                                        </p:tav>
                                      </p:tavLst>
                                    </p:anim>
                                    <p:anim calcmode="lin" valueType="num">
                                      <p:cBhvr>
                                        <p:cTn id="58" dur="1000" fill="hold"/>
                                        <p:tgtEl>
                                          <p:spTgt spid="50">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nodeType="clickEffect">
                                  <p:stCondLst>
                                    <p:cond delay="0"/>
                                  </p:stCondLst>
                                  <p:childTnLst>
                                    <p:set>
                                      <p:cBhvr>
                                        <p:cTn id="62" dur="1" fill="hold">
                                          <p:stCondLst>
                                            <p:cond delay="0"/>
                                          </p:stCondLst>
                                        </p:cTn>
                                        <p:tgtEl>
                                          <p:spTgt spid="50">
                                            <p:txEl>
                                              <p:pRg st="6" end="6"/>
                                            </p:txEl>
                                          </p:spTgt>
                                        </p:tgtEl>
                                        <p:attrNameLst>
                                          <p:attrName>style.visibility</p:attrName>
                                        </p:attrNameLst>
                                      </p:cBhvr>
                                      <p:to>
                                        <p:strVal val="visible"/>
                                      </p:to>
                                    </p:set>
                                    <p:animEffect transition="in" filter="fade">
                                      <p:cBhvr>
                                        <p:cTn id="63" dur="1000"/>
                                        <p:tgtEl>
                                          <p:spTgt spid="50">
                                            <p:txEl>
                                              <p:pRg st="6" end="6"/>
                                            </p:txEl>
                                          </p:spTgt>
                                        </p:tgtEl>
                                      </p:cBhvr>
                                    </p:animEffect>
                                    <p:anim calcmode="lin" valueType="num">
                                      <p:cBhvr>
                                        <p:cTn id="64" dur="1000" fill="hold"/>
                                        <p:tgtEl>
                                          <p:spTgt spid="50">
                                            <p:txEl>
                                              <p:pRg st="6" end="6"/>
                                            </p:txEl>
                                          </p:spTgt>
                                        </p:tgtEl>
                                        <p:attrNameLst>
                                          <p:attrName>ppt_x</p:attrName>
                                        </p:attrNameLst>
                                      </p:cBhvr>
                                      <p:tavLst>
                                        <p:tav tm="0">
                                          <p:val>
                                            <p:strVal val="#ppt_x"/>
                                          </p:val>
                                        </p:tav>
                                        <p:tav tm="100000">
                                          <p:val>
                                            <p:strVal val="#ppt_x"/>
                                          </p:val>
                                        </p:tav>
                                      </p:tavLst>
                                    </p:anim>
                                    <p:anim calcmode="lin" valueType="num">
                                      <p:cBhvr>
                                        <p:cTn id="65" dur="1000" fill="hold"/>
                                        <p:tgtEl>
                                          <p:spTgt spid="50">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nodeType="clickEffect">
                                  <p:stCondLst>
                                    <p:cond delay="0"/>
                                  </p:stCondLst>
                                  <p:childTnLst>
                                    <p:set>
                                      <p:cBhvr>
                                        <p:cTn id="69" dur="1" fill="hold">
                                          <p:stCondLst>
                                            <p:cond delay="0"/>
                                          </p:stCondLst>
                                        </p:cTn>
                                        <p:tgtEl>
                                          <p:spTgt spid="50">
                                            <p:txEl>
                                              <p:pRg st="7" end="7"/>
                                            </p:txEl>
                                          </p:spTgt>
                                        </p:tgtEl>
                                        <p:attrNameLst>
                                          <p:attrName>style.visibility</p:attrName>
                                        </p:attrNameLst>
                                      </p:cBhvr>
                                      <p:to>
                                        <p:strVal val="visible"/>
                                      </p:to>
                                    </p:set>
                                    <p:animEffect transition="in" filter="fade">
                                      <p:cBhvr>
                                        <p:cTn id="70" dur="1000"/>
                                        <p:tgtEl>
                                          <p:spTgt spid="50">
                                            <p:txEl>
                                              <p:pRg st="7" end="7"/>
                                            </p:txEl>
                                          </p:spTgt>
                                        </p:tgtEl>
                                      </p:cBhvr>
                                    </p:animEffect>
                                    <p:anim calcmode="lin" valueType="num">
                                      <p:cBhvr>
                                        <p:cTn id="71" dur="1000" fill="hold"/>
                                        <p:tgtEl>
                                          <p:spTgt spid="50">
                                            <p:txEl>
                                              <p:pRg st="7" end="7"/>
                                            </p:txEl>
                                          </p:spTgt>
                                        </p:tgtEl>
                                        <p:attrNameLst>
                                          <p:attrName>ppt_x</p:attrName>
                                        </p:attrNameLst>
                                      </p:cBhvr>
                                      <p:tavLst>
                                        <p:tav tm="0">
                                          <p:val>
                                            <p:strVal val="#ppt_x"/>
                                          </p:val>
                                        </p:tav>
                                        <p:tav tm="100000">
                                          <p:val>
                                            <p:strVal val="#ppt_x"/>
                                          </p:val>
                                        </p:tav>
                                      </p:tavLst>
                                    </p:anim>
                                    <p:anim calcmode="lin" valueType="num">
                                      <p:cBhvr>
                                        <p:cTn id="72" dur="1000" fill="hold"/>
                                        <p:tgtEl>
                                          <p:spTgt spid="50">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8" fill="hold" grpId="0" nodeType="clickEffect">
                                  <p:stCondLst>
                                    <p:cond delay="0"/>
                                  </p:stCondLst>
                                  <p:childTnLst>
                                    <p:set>
                                      <p:cBhvr>
                                        <p:cTn id="76" dur="1" fill="hold">
                                          <p:stCondLst>
                                            <p:cond delay="0"/>
                                          </p:stCondLst>
                                        </p:cTn>
                                        <p:tgtEl>
                                          <p:spTgt spid="39"/>
                                        </p:tgtEl>
                                        <p:attrNameLst>
                                          <p:attrName>style.visibility</p:attrName>
                                        </p:attrNameLst>
                                      </p:cBhvr>
                                      <p:to>
                                        <p:strVal val="visible"/>
                                      </p:to>
                                    </p:set>
                                    <p:anim calcmode="lin" valueType="num">
                                      <p:cBhvr additive="base">
                                        <p:cTn id="77" dur="500" fill="hold"/>
                                        <p:tgtEl>
                                          <p:spTgt spid="39"/>
                                        </p:tgtEl>
                                        <p:attrNameLst>
                                          <p:attrName>ppt_x</p:attrName>
                                        </p:attrNameLst>
                                      </p:cBhvr>
                                      <p:tavLst>
                                        <p:tav tm="0">
                                          <p:val>
                                            <p:strVal val="0-#ppt_w/2"/>
                                          </p:val>
                                        </p:tav>
                                        <p:tav tm="100000">
                                          <p:val>
                                            <p:strVal val="#ppt_x"/>
                                          </p:val>
                                        </p:tav>
                                      </p:tavLst>
                                    </p:anim>
                                    <p:anim calcmode="lin" valueType="num">
                                      <p:cBhvr additive="base">
                                        <p:cTn id="78" dur="500" fill="hold"/>
                                        <p:tgtEl>
                                          <p:spTgt spid="39"/>
                                        </p:tgtEl>
                                        <p:attrNameLst>
                                          <p:attrName>ppt_y</p:attrName>
                                        </p:attrNameLst>
                                      </p:cBhvr>
                                      <p:tavLst>
                                        <p:tav tm="0">
                                          <p:val>
                                            <p:strVal val="#ppt_y"/>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6" presetClass="entr" presetSubtype="16" fill="hold" grpId="0" nodeType="clickEffect">
                                  <p:stCondLst>
                                    <p:cond delay="0"/>
                                  </p:stCondLst>
                                  <p:childTnLst>
                                    <p:set>
                                      <p:cBhvr>
                                        <p:cTn id="82" dur="1" fill="hold">
                                          <p:stCondLst>
                                            <p:cond delay="0"/>
                                          </p:stCondLst>
                                        </p:cTn>
                                        <p:tgtEl>
                                          <p:spTgt spid="43"/>
                                        </p:tgtEl>
                                        <p:attrNameLst>
                                          <p:attrName>style.visibility</p:attrName>
                                        </p:attrNameLst>
                                      </p:cBhvr>
                                      <p:to>
                                        <p:strVal val="visible"/>
                                      </p:to>
                                    </p:set>
                                    <p:animEffect transition="in" filter="circle(in)">
                                      <p:cBhvr>
                                        <p:cTn id="83" dur="2000"/>
                                        <p:tgtEl>
                                          <p:spTgt spid="43"/>
                                        </p:tgtEl>
                                      </p:cBhvr>
                                    </p:animEffect>
                                  </p:childTnLst>
                                </p:cTn>
                              </p:par>
                              <p:par>
                                <p:cTn id="84" presetID="6" presetClass="entr" presetSubtype="16" fill="hold" grpId="0" nodeType="withEffect">
                                  <p:stCondLst>
                                    <p:cond delay="0"/>
                                  </p:stCondLst>
                                  <p:childTnLst>
                                    <p:set>
                                      <p:cBhvr>
                                        <p:cTn id="85" dur="1" fill="hold">
                                          <p:stCondLst>
                                            <p:cond delay="0"/>
                                          </p:stCondLst>
                                        </p:cTn>
                                        <p:tgtEl>
                                          <p:spTgt spid="44"/>
                                        </p:tgtEl>
                                        <p:attrNameLst>
                                          <p:attrName>style.visibility</p:attrName>
                                        </p:attrNameLst>
                                      </p:cBhvr>
                                      <p:to>
                                        <p:strVal val="visible"/>
                                      </p:to>
                                    </p:set>
                                    <p:animEffect transition="in" filter="circle(in)">
                                      <p:cBhvr>
                                        <p:cTn id="86" dur="2000"/>
                                        <p:tgtEl>
                                          <p:spTgt spid="44"/>
                                        </p:tgtEl>
                                      </p:cBhvr>
                                    </p:animEffect>
                                  </p:childTnLst>
                                </p:cTn>
                              </p:par>
                            </p:childTnLst>
                          </p:cTn>
                        </p:par>
                      </p:childTnLst>
                    </p:cTn>
                  </p:par>
                  <p:par>
                    <p:cTn id="87" fill="hold">
                      <p:stCondLst>
                        <p:cond delay="indefinite"/>
                      </p:stCondLst>
                      <p:childTnLst>
                        <p:par>
                          <p:cTn id="88" fill="hold">
                            <p:stCondLst>
                              <p:cond delay="0"/>
                            </p:stCondLst>
                            <p:childTnLst>
                              <p:par>
                                <p:cTn id="89" presetID="6" presetClass="entr" presetSubtype="16" fill="hold" grpId="0" nodeType="clickEffect">
                                  <p:stCondLst>
                                    <p:cond delay="0"/>
                                  </p:stCondLst>
                                  <p:childTnLst>
                                    <p:set>
                                      <p:cBhvr>
                                        <p:cTn id="90" dur="1" fill="hold">
                                          <p:stCondLst>
                                            <p:cond delay="0"/>
                                          </p:stCondLst>
                                        </p:cTn>
                                        <p:tgtEl>
                                          <p:spTgt spid="40"/>
                                        </p:tgtEl>
                                        <p:attrNameLst>
                                          <p:attrName>style.visibility</p:attrName>
                                        </p:attrNameLst>
                                      </p:cBhvr>
                                      <p:to>
                                        <p:strVal val="visible"/>
                                      </p:to>
                                    </p:set>
                                    <p:animEffect transition="in" filter="circle(in)">
                                      <p:cBhvr>
                                        <p:cTn id="91" dur="2000"/>
                                        <p:tgtEl>
                                          <p:spTgt spid="40"/>
                                        </p:tgtEl>
                                      </p:cBhvr>
                                    </p:animEffect>
                                  </p:childTnLst>
                                </p:cTn>
                              </p:par>
                              <p:par>
                                <p:cTn id="92" presetID="6" presetClass="entr" presetSubtype="16" fill="hold" grpId="0" nodeType="withEffect">
                                  <p:stCondLst>
                                    <p:cond delay="0"/>
                                  </p:stCondLst>
                                  <p:childTnLst>
                                    <p:set>
                                      <p:cBhvr>
                                        <p:cTn id="93" dur="1" fill="hold">
                                          <p:stCondLst>
                                            <p:cond delay="0"/>
                                          </p:stCondLst>
                                        </p:cTn>
                                        <p:tgtEl>
                                          <p:spTgt spid="45"/>
                                        </p:tgtEl>
                                        <p:attrNameLst>
                                          <p:attrName>style.visibility</p:attrName>
                                        </p:attrNameLst>
                                      </p:cBhvr>
                                      <p:to>
                                        <p:strVal val="visible"/>
                                      </p:to>
                                    </p:set>
                                    <p:animEffect transition="in" filter="circle(in)">
                                      <p:cBhvr>
                                        <p:cTn id="94" dur="2000"/>
                                        <p:tgtEl>
                                          <p:spTgt spid="45"/>
                                        </p:tgtEl>
                                      </p:cBhvr>
                                    </p:animEffect>
                                  </p:childTnLst>
                                </p:cTn>
                              </p:par>
                            </p:childTnLst>
                          </p:cTn>
                        </p:par>
                      </p:childTnLst>
                    </p:cTn>
                  </p:par>
                  <p:par>
                    <p:cTn id="95" fill="hold">
                      <p:stCondLst>
                        <p:cond delay="indefinite"/>
                      </p:stCondLst>
                      <p:childTnLst>
                        <p:par>
                          <p:cTn id="96" fill="hold">
                            <p:stCondLst>
                              <p:cond delay="0"/>
                            </p:stCondLst>
                            <p:childTnLst>
                              <p:par>
                                <p:cTn id="97" presetID="6" presetClass="entr" presetSubtype="16" fill="hold" grpId="0" nodeType="clickEffect">
                                  <p:stCondLst>
                                    <p:cond delay="0"/>
                                  </p:stCondLst>
                                  <p:childTnLst>
                                    <p:set>
                                      <p:cBhvr>
                                        <p:cTn id="98" dur="1" fill="hold">
                                          <p:stCondLst>
                                            <p:cond delay="0"/>
                                          </p:stCondLst>
                                        </p:cTn>
                                        <p:tgtEl>
                                          <p:spTgt spid="48"/>
                                        </p:tgtEl>
                                        <p:attrNameLst>
                                          <p:attrName>style.visibility</p:attrName>
                                        </p:attrNameLst>
                                      </p:cBhvr>
                                      <p:to>
                                        <p:strVal val="visible"/>
                                      </p:to>
                                    </p:set>
                                    <p:animEffect transition="in" filter="circle(in)">
                                      <p:cBhvr>
                                        <p:cTn id="99" dur="2000"/>
                                        <p:tgtEl>
                                          <p:spTgt spid="48"/>
                                        </p:tgtEl>
                                      </p:cBhvr>
                                    </p:animEffect>
                                  </p:childTnLst>
                                </p:cTn>
                              </p:par>
                              <p:par>
                                <p:cTn id="100" presetID="6" presetClass="entr" presetSubtype="16" fill="hold" grpId="0" nodeType="withEffect">
                                  <p:stCondLst>
                                    <p:cond delay="0"/>
                                  </p:stCondLst>
                                  <p:childTnLst>
                                    <p:set>
                                      <p:cBhvr>
                                        <p:cTn id="101" dur="1" fill="hold">
                                          <p:stCondLst>
                                            <p:cond delay="0"/>
                                          </p:stCondLst>
                                        </p:cTn>
                                        <p:tgtEl>
                                          <p:spTgt spid="49"/>
                                        </p:tgtEl>
                                        <p:attrNameLst>
                                          <p:attrName>style.visibility</p:attrName>
                                        </p:attrNameLst>
                                      </p:cBhvr>
                                      <p:to>
                                        <p:strVal val="visible"/>
                                      </p:to>
                                    </p:set>
                                    <p:animEffect transition="in" filter="circle(in)">
                                      <p:cBhvr>
                                        <p:cTn id="102" dur="2000"/>
                                        <p:tgtEl>
                                          <p:spTgt spid="49"/>
                                        </p:tgtEl>
                                      </p:cBhvr>
                                    </p:animEffect>
                                  </p:childTnLst>
                                </p:cTn>
                              </p:par>
                            </p:childTnLst>
                          </p:cTn>
                        </p:par>
                      </p:childTnLst>
                    </p:cTn>
                  </p:par>
                  <p:par>
                    <p:cTn id="103" fill="hold">
                      <p:stCondLst>
                        <p:cond delay="indefinite"/>
                      </p:stCondLst>
                      <p:childTnLst>
                        <p:par>
                          <p:cTn id="104" fill="hold">
                            <p:stCondLst>
                              <p:cond delay="0"/>
                            </p:stCondLst>
                            <p:childTnLst>
                              <p:par>
                                <p:cTn id="105" presetID="6" presetClass="entr" presetSubtype="16" fill="hold" grpId="0" nodeType="clickEffect">
                                  <p:stCondLst>
                                    <p:cond delay="0"/>
                                  </p:stCondLst>
                                  <p:childTnLst>
                                    <p:set>
                                      <p:cBhvr>
                                        <p:cTn id="106" dur="1" fill="hold">
                                          <p:stCondLst>
                                            <p:cond delay="0"/>
                                          </p:stCondLst>
                                        </p:cTn>
                                        <p:tgtEl>
                                          <p:spTgt spid="41"/>
                                        </p:tgtEl>
                                        <p:attrNameLst>
                                          <p:attrName>style.visibility</p:attrName>
                                        </p:attrNameLst>
                                      </p:cBhvr>
                                      <p:to>
                                        <p:strVal val="visible"/>
                                      </p:to>
                                    </p:set>
                                    <p:animEffect transition="in" filter="circle(in)">
                                      <p:cBhvr>
                                        <p:cTn id="107" dur="2000"/>
                                        <p:tgtEl>
                                          <p:spTgt spid="41"/>
                                        </p:tgtEl>
                                      </p:cBhvr>
                                    </p:animEffect>
                                  </p:childTnLst>
                                </p:cTn>
                              </p:par>
                              <p:par>
                                <p:cTn id="108" presetID="6" presetClass="entr" presetSubtype="16" fill="hold" grpId="0" nodeType="withEffect">
                                  <p:stCondLst>
                                    <p:cond delay="0"/>
                                  </p:stCondLst>
                                  <p:childTnLst>
                                    <p:set>
                                      <p:cBhvr>
                                        <p:cTn id="109" dur="1" fill="hold">
                                          <p:stCondLst>
                                            <p:cond delay="0"/>
                                          </p:stCondLst>
                                        </p:cTn>
                                        <p:tgtEl>
                                          <p:spTgt spid="46"/>
                                        </p:tgtEl>
                                        <p:attrNameLst>
                                          <p:attrName>style.visibility</p:attrName>
                                        </p:attrNameLst>
                                      </p:cBhvr>
                                      <p:to>
                                        <p:strVal val="visible"/>
                                      </p:to>
                                    </p:set>
                                    <p:animEffect transition="in" filter="circle(in)">
                                      <p:cBhvr>
                                        <p:cTn id="110" dur="2000"/>
                                        <p:tgtEl>
                                          <p:spTgt spid="46"/>
                                        </p:tgtEl>
                                      </p:cBhvr>
                                    </p:animEffect>
                                  </p:childTnLst>
                                </p:cTn>
                              </p:par>
                            </p:childTnLst>
                          </p:cTn>
                        </p:par>
                      </p:childTnLst>
                    </p:cTn>
                  </p:par>
                  <p:par>
                    <p:cTn id="111" fill="hold">
                      <p:stCondLst>
                        <p:cond delay="indefinite"/>
                      </p:stCondLst>
                      <p:childTnLst>
                        <p:par>
                          <p:cTn id="112" fill="hold">
                            <p:stCondLst>
                              <p:cond delay="0"/>
                            </p:stCondLst>
                            <p:childTnLst>
                              <p:par>
                                <p:cTn id="113" presetID="6" presetClass="entr" presetSubtype="16" fill="hold" grpId="0" nodeType="clickEffect">
                                  <p:stCondLst>
                                    <p:cond delay="0"/>
                                  </p:stCondLst>
                                  <p:childTnLst>
                                    <p:set>
                                      <p:cBhvr>
                                        <p:cTn id="114" dur="1" fill="hold">
                                          <p:stCondLst>
                                            <p:cond delay="0"/>
                                          </p:stCondLst>
                                        </p:cTn>
                                        <p:tgtEl>
                                          <p:spTgt spid="42"/>
                                        </p:tgtEl>
                                        <p:attrNameLst>
                                          <p:attrName>style.visibility</p:attrName>
                                        </p:attrNameLst>
                                      </p:cBhvr>
                                      <p:to>
                                        <p:strVal val="visible"/>
                                      </p:to>
                                    </p:set>
                                    <p:animEffect transition="in" filter="circle(in)">
                                      <p:cBhvr>
                                        <p:cTn id="115" dur="2000"/>
                                        <p:tgtEl>
                                          <p:spTgt spid="42"/>
                                        </p:tgtEl>
                                      </p:cBhvr>
                                    </p:animEffect>
                                  </p:childTnLst>
                                </p:cTn>
                              </p:par>
                              <p:par>
                                <p:cTn id="116" presetID="6" presetClass="entr" presetSubtype="16" fill="hold" grpId="0" nodeType="withEffect">
                                  <p:stCondLst>
                                    <p:cond delay="0"/>
                                  </p:stCondLst>
                                  <p:childTnLst>
                                    <p:set>
                                      <p:cBhvr>
                                        <p:cTn id="117" dur="1" fill="hold">
                                          <p:stCondLst>
                                            <p:cond delay="0"/>
                                          </p:stCondLst>
                                        </p:cTn>
                                        <p:tgtEl>
                                          <p:spTgt spid="47"/>
                                        </p:tgtEl>
                                        <p:attrNameLst>
                                          <p:attrName>style.visibility</p:attrName>
                                        </p:attrNameLst>
                                      </p:cBhvr>
                                      <p:to>
                                        <p:strVal val="visible"/>
                                      </p:to>
                                    </p:set>
                                    <p:animEffect transition="in" filter="circle(in)">
                                      <p:cBhvr>
                                        <p:cTn id="118" dur="2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9" grpId="0" animBg="1"/>
      <p:bldP spid="40" grpId="0" animBg="1"/>
      <p:bldP spid="41" grpId="0" animBg="1"/>
      <p:bldP spid="42" grpId="0" animBg="1"/>
      <p:bldP spid="43" grpId="0" animBg="1"/>
      <p:bldP spid="44" grpId="0"/>
      <p:bldP spid="45" grpId="0"/>
      <p:bldP spid="46" grpId="0"/>
      <p:bldP spid="47" grpId="0"/>
      <p:bldP spid="48" grpId="0" animBg="1"/>
      <p:bldP spid="4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13370"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1981200" cy="315463"/>
          </a:xfrm>
          <a:prstGeom prst="rect">
            <a:avLst/>
          </a:prstGeom>
          <a:noFill/>
        </p:spPr>
        <p:txBody>
          <a:bodyPr wrap="square" lIns="68571" tIns="34286" rIns="68571" bIns="34286" rtlCol="0">
            <a:spAutoFit/>
          </a:bodyPr>
          <a:lstStyle/>
          <a:p>
            <a:r>
              <a:rPr lang="zh-CN" altLang="en-US" sz="1600" dirty="0" smtClean="0">
                <a:solidFill>
                  <a:schemeClr val="tx1">
                    <a:lumMod val="85000"/>
                    <a:lumOff val="15000"/>
                  </a:schemeClr>
                </a:solidFill>
                <a:latin typeface="微软雅黑" pitchFamily="34" charset="-122"/>
                <a:ea typeface="微软雅黑" pitchFamily="34" charset="-122"/>
              </a:rPr>
              <a:t>安全控制体验</a:t>
            </a:r>
            <a:endParaRPr lang="zh-CN" altLang="en-US" sz="1600" dirty="0">
              <a:solidFill>
                <a:schemeClr val="tx1">
                  <a:lumMod val="85000"/>
                  <a:lumOff val="15000"/>
                </a:schemeClr>
              </a:solidFill>
              <a:latin typeface="微软雅黑" pitchFamily="34" charset="-122"/>
              <a:ea typeface="微软雅黑" pitchFamily="34" charset="-122"/>
            </a:endParaRPr>
          </a:p>
        </p:txBody>
      </p:sp>
      <p:grpSp>
        <p:nvGrpSpPr>
          <p:cNvPr id="45" name="组合 44"/>
          <p:cNvGrpSpPr/>
          <p:nvPr/>
        </p:nvGrpSpPr>
        <p:grpSpPr>
          <a:xfrm>
            <a:off x="417506" y="1919967"/>
            <a:ext cx="3146382" cy="1104224"/>
            <a:chOff x="420197" y="2299204"/>
            <a:chExt cx="3306197" cy="1472297"/>
          </a:xfrm>
        </p:grpSpPr>
        <p:sp>
          <p:nvSpPr>
            <p:cNvPr id="46" name="矩形 45"/>
            <p:cNvSpPr/>
            <p:nvPr/>
          </p:nvSpPr>
          <p:spPr>
            <a:xfrm>
              <a:off x="2066095" y="2299204"/>
              <a:ext cx="1325979" cy="410369"/>
            </a:xfrm>
            <a:prstGeom prst="rect">
              <a:avLst/>
            </a:prstGeom>
          </p:spPr>
          <p:txBody>
            <a:bodyPr wrap="none">
              <a:spAutoFit/>
            </a:bodyPr>
            <a:lstStyle/>
            <a:p>
              <a:pPr algn="r"/>
              <a:r>
                <a:rPr lang="zh-CN" altLang="en-US" sz="1400" b="1" dirty="0" smtClean="0">
                  <a:solidFill>
                    <a:srgbClr val="005696"/>
                  </a:solidFill>
                  <a:latin typeface="微软雅黑" pitchFamily="34" charset="-122"/>
                  <a:ea typeface="微软雅黑" pitchFamily="34" charset="-122"/>
                </a:rPr>
                <a:t>用户登录安全</a:t>
              </a:r>
              <a:endParaRPr lang="zh-CN" altLang="en-US" sz="1400" b="1" dirty="0">
                <a:solidFill>
                  <a:srgbClr val="005696"/>
                </a:solidFill>
                <a:latin typeface="微软雅黑" pitchFamily="34" charset="-122"/>
                <a:ea typeface="微软雅黑" pitchFamily="34" charset="-122"/>
              </a:endParaRPr>
            </a:p>
          </p:txBody>
        </p:sp>
        <p:sp>
          <p:nvSpPr>
            <p:cNvPr id="47" name="矩形 46"/>
            <p:cNvSpPr/>
            <p:nvPr/>
          </p:nvSpPr>
          <p:spPr>
            <a:xfrm>
              <a:off x="420197" y="2632729"/>
              <a:ext cx="3306197" cy="1138772"/>
            </a:xfrm>
            <a:prstGeom prst="rect">
              <a:avLst/>
            </a:prstGeom>
          </p:spPr>
          <p:txBody>
            <a:bodyPr wrap="square">
              <a:spAutoFit/>
            </a:bodyPr>
            <a:lstStyle/>
            <a:p>
              <a:pPr>
                <a:lnSpc>
                  <a:spcPct val="150000"/>
                </a:lnSpc>
              </a:pPr>
              <a:r>
                <a:rPr lang="zh-CN" altLang="en-US"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包括：二维码、动态口令、短信认证、</a:t>
              </a:r>
              <a:r>
                <a:rPr lang="en-US" altLang="zh-CN"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U-Key</a:t>
              </a:r>
            </a:p>
            <a:p>
              <a:pPr>
                <a:lnSpc>
                  <a:spcPct val="150000"/>
                </a:lnSpc>
              </a:pPr>
              <a:r>
                <a:rPr lang="zh-CN" altLang="en-US"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目前有单独的</a:t>
              </a:r>
              <a:r>
                <a:rPr lang="en-US" altLang="zh-CN" sz="1100" dirty="0" err="1"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sso</a:t>
              </a:r>
              <a:r>
                <a:rPr lang="zh-CN" altLang="en-US"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单点登录认证中心</a:t>
              </a:r>
              <a:endParaRPr lang="en-US" altLang="zh-CN"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endParaRPr>
            </a:p>
            <a:p>
              <a:pPr>
                <a:lnSpc>
                  <a:spcPct val="150000"/>
                </a:lnSpc>
              </a:pPr>
              <a:endParaRPr lang="en-US" altLang="zh-CN" sz="1100" dirty="0">
                <a:solidFill>
                  <a:schemeClr val="tx1">
                    <a:lumMod val="50000"/>
                    <a:lumOff val="50000"/>
                  </a:schemeClr>
                </a:solidFill>
                <a:latin typeface="微软雅黑" pitchFamily="34" charset="-122"/>
                <a:ea typeface="微软雅黑" pitchFamily="34" charset="-122"/>
                <a:cs typeface="Segoe UI Semilight" panose="020B0402040204020203" pitchFamily="34" charset="0"/>
              </a:endParaRPr>
            </a:p>
          </p:txBody>
        </p:sp>
      </p:grpSp>
      <p:sp>
        <p:nvSpPr>
          <p:cNvPr id="49" name="任意多边形 48"/>
          <p:cNvSpPr/>
          <p:nvPr/>
        </p:nvSpPr>
        <p:spPr>
          <a:xfrm rot="6300000">
            <a:off x="4545262" y="2334068"/>
            <a:ext cx="1233971" cy="1411792"/>
          </a:xfrm>
          <a:custGeom>
            <a:avLst/>
            <a:gdLst>
              <a:gd name="connsiteX0" fmla="*/ 798286 w 1596572"/>
              <a:gd name="connsiteY0" fmla="*/ 331673 h 1826645"/>
              <a:gd name="connsiteX1" fmla="*/ 101600 w 1596572"/>
              <a:gd name="connsiteY1" fmla="*/ 1028359 h 1826645"/>
              <a:gd name="connsiteX2" fmla="*/ 798286 w 1596572"/>
              <a:gd name="connsiteY2" fmla="*/ 1725045 h 1826645"/>
              <a:gd name="connsiteX3" fmla="*/ 1494972 w 1596572"/>
              <a:gd name="connsiteY3" fmla="*/ 1028359 h 1826645"/>
              <a:gd name="connsiteX4" fmla="*/ 798286 w 1596572"/>
              <a:gd name="connsiteY4" fmla="*/ 331673 h 1826645"/>
              <a:gd name="connsiteX5" fmla="*/ 798286 w 1596572"/>
              <a:gd name="connsiteY5" fmla="*/ 0 h 1826645"/>
              <a:gd name="connsiteX6" fmla="*/ 940015 w 1596572"/>
              <a:gd name="connsiteY6" fmla="*/ 244361 h 1826645"/>
              <a:gd name="connsiteX7" fmla="*/ 959169 w 1596572"/>
              <a:gd name="connsiteY7" fmla="*/ 246291 h 1826645"/>
              <a:gd name="connsiteX8" fmla="*/ 1596572 w 1596572"/>
              <a:gd name="connsiteY8" fmla="*/ 1028359 h 1826645"/>
              <a:gd name="connsiteX9" fmla="*/ 798286 w 1596572"/>
              <a:gd name="connsiteY9" fmla="*/ 1826645 h 1826645"/>
              <a:gd name="connsiteX10" fmla="*/ 0 w 1596572"/>
              <a:gd name="connsiteY10" fmla="*/ 1028359 h 1826645"/>
              <a:gd name="connsiteX11" fmla="*/ 637403 w 1596572"/>
              <a:gd name="connsiteY11" fmla="*/ 246291 h 1826645"/>
              <a:gd name="connsiteX12" fmla="*/ 656556 w 1596572"/>
              <a:gd name="connsiteY12" fmla="*/ 244361 h 182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6572" h="1826645">
                <a:moveTo>
                  <a:pt x="798286" y="331673"/>
                </a:moveTo>
                <a:cubicBezTo>
                  <a:pt x="413517" y="331673"/>
                  <a:pt x="101600" y="643590"/>
                  <a:pt x="101600" y="1028359"/>
                </a:cubicBezTo>
                <a:cubicBezTo>
                  <a:pt x="101600" y="1413128"/>
                  <a:pt x="413517" y="1725045"/>
                  <a:pt x="798286" y="1725045"/>
                </a:cubicBezTo>
                <a:cubicBezTo>
                  <a:pt x="1183055" y="1725045"/>
                  <a:pt x="1494972" y="1413128"/>
                  <a:pt x="1494972" y="1028359"/>
                </a:cubicBezTo>
                <a:cubicBezTo>
                  <a:pt x="1494972" y="643590"/>
                  <a:pt x="1183055" y="331673"/>
                  <a:pt x="798286" y="331673"/>
                </a:cubicBezTo>
                <a:close/>
                <a:moveTo>
                  <a:pt x="798286" y="0"/>
                </a:moveTo>
                <a:lnTo>
                  <a:pt x="940015" y="244361"/>
                </a:lnTo>
                <a:lnTo>
                  <a:pt x="959169" y="246291"/>
                </a:lnTo>
                <a:cubicBezTo>
                  <a:pt x="1322934" y="320729"/>
                  <a:pt x="1596572" y="642588"/>
                  <a:pt x="1596572" y="1028359"/>
                </a:cubicBezTo>
                <a:cubicBezTo>
                  <a:pt x="1596572" y="1469240"/>
                  <a:pt x="1239167" y="1826645"/>
                  <a:pt x="798286" y="1826645"/>
                </a:cubicBezTo>
                <a:cubicBezTo>
                  <a:pt x="357405" y="1826645"/>
                  <a:pt x="0" y="1469240"/>
                  <a:pt x="0" y="1028359"/>
                </a:cubicBezTo>
                <a:cubicBezTo>
                  <a:pt x="0" y="642588"/>
                  <a:pt x="273638" y="320729"/>
                  <a:pt x="637403" y="246291"/>
                </a:cubicBezTo>
                <a:lnTo>
                  <a:pt x="656556" y="244361"/>
                </a:lnTo>
                <a:close/>
              </a:path>
            </a:pathLst>
          </a:cu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51"/>
          <p:cNvSpPr/>
          <p:nvPr/>
        </p:nvSpPr>
        <p:spPr>
          <a:xfrm rot="5400000">
            <a:off x="4015516" y="1239482"/>
            <a:ext cx="906886" cy="1037572"/>
          </a:xfrm>
          <a:custGeom>
            <a:avLst/>
            <a:gdLst>
              <a:gd name="connsiteX0" fmla="*/ 798286 w 1596572"/>
              <a:gd name="connsiteY0" fmla="*/ 331673 h 1826645"/>
              <a:gd name="connsiteX1" fmla="*/ 101600 w 1596572"/>
              <a:gd name="connsiteY1" fmla="*/ 1028359 h 1826645"/>
              <a:gd name="connsiteX2" fmla="*/ 798286 w 1596572"/>
              <a:gd name="connsiteY2" fmla="*/ 1725045 h 1826645"/>
              <a:gd name="connsiteX3" fmla="*/ 1494972 w 1596572"/>
              <a:gd name="connsiteY3" fmla="*/ 1028359 h 1826645"/>
              <a:gd name="connsiteX4" fmla="*/ 798286 w 1596572"/>
              <a:gd name="connsiteY4" fmla="*/ 331673 h 1826645"/>
              <a:gd name="connsiteX5" fmla="*/ 798286 w 1596572"/>
              <a:gd name="connsiteY5" fmla="*/ 0 h 1826645"/>
              <a:gd name="connsiteX6" fmla="*/ 940015 w 1596572"/>
              <a:gd name="connsiteY6" fmla="*/ 244361 h 1826645"/>
              <a:gd name="connsiteX7" fmla="*/ 959169 w 1596572"/>
              <a:gd name="connsiteY7" fmla="*/ 246291 h 1826645"/>
              <a:gd name="connsiteX8" fmla="*/ 1596572 w 1596572"/>
              <a:gd name="connsiteY8" fmla="*/ 1028359 h 1826645"/>
              <a:gd name="connsiteX9" fmla="*/ 798286 w 1596572"/>
              <a:gd name="connsiteY9" fmla="*/ 1826645 h 1826645"/>
              <a:gd name="connsiteX10" fmla="*/ 0 w 1596572"/>
              <a:gd name="connsiteY10" fmla="*/ 1028359 h 1826645"/>
              <a:gd name="connsiteX11" fmla="*/ 637403 w 1596572"/>
              <a:gd name="connsiteY11" fmla="*/ 246291 h 1826645"/>
              <a:gd name="connsiteX12" fmla="*/ 656556 w 1596572"/>
              <a:gd name="connsiteY12" fmla="*/ 244361 h 182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6572" h="1826645">
                <a:moveTo>
                  <a:pt x="798286" y="331673"/>
                </a:moveTo>
                <a:cubicBezTo>
                  <a:pt x="413517" y="331673"/>
                  <a:pt x="101600" y="643590"/>
                  <a:pt x="101600" y="1028359"/>
                </a:cubicBezTo>
                <a:cubicBezTo>
                  <a:pt x="101600" y="1413128"/>
                  <a:pt x="413517" y="1725045"/>
                  <a:pt x="798286" y="1725045"/>
                </a:cubicBezTo>
                <a:cubicBezTo>
                  <a:pt x="1183055" y="1725045"/>
                  <a:pt x="1494972" y="1413128"/>
                  <a:pt x="1494972" y="1028359"/>
                </a:cubicBezTo>
                <a:cubicBezTo>
                  <a:pt x="1494972" y="643590"/>
                  <a:pt x="1183055" y="331673"/>
                  <a:pt x="798286" y="331673"/>
                </a:cubicBezTo>
                <a:close/>
                <a:moveTo>
                  <a:pt x="798286" y="0"/>
                </a:moveTo>
                <a:lnTo>
                  <a:pt x="940015" y="244361"/>
                </a:lnTo>
                <a:lnTo>
                  <a:pt x="959169" y="246291"/>
                </a:lnTo>
                <a:cubicBezTo>
                  <a:pt x="1322934" y="320729"/>
                  <a:pt x="1596572" y="642588"/>
                  <a:pt x="1596572" y="1028359"/>
                </a:cubicBezTo>
                <a:cubicBezTo>
                  <a:pt x="1596572" y="1469240"/>
                  <a:pt x="1239167" y="1826645"/>
                  <a:pt x="798286" y="1826645"/>
                </a:cubicBezTo>
                <a:cubicBezTo>
                  <a:pt x="357405" y="1826645"/>
                  <a:pt x="0" y="1469240"/>
                  <a:pt x="0" y="1028359"/>
                </a:cubicBezTo>
                <a:cubicBezTo>
                  <a:pt x="0" y="642588"/>
                  <a:pt x="273638" y="320729"/>
                  <a:pt x="637403" y="246291"/>
                </a:cubicBezTo>
                <a:lnTo>
                  <a:pt x="656556" y="244361"/>
                </a:lnTo>
                <a:close/>
              </a:path>
            </a:pathLst>
          </a:cu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rot="18000000">
            <a:off x="3364357" y="1991868"/>
            <a:ext cx="1011901" cy="1157720"/>
          </a:xfrm>
          <a:custGeom>
            <a:avLst/>
            <a:gdLst>
              <a:gd name="connsiteX0" fmla="*/ 798286 w 1596572"/>
              <a:gd name="connsiteY0" fmla="*/ 331673 h 1826645"/>
              <a:gd name="connsiteX1" fmla="*/ 101600 w 1596572"/>
              <a:gd name="connsiteY1" fmla="*/ 1028359 h 1826645"/>
              <a:gd name="connsiteX2" fmla="*/ 798286 w 1596572"/>
              <a:gd name="connsiteY2" fmla="*/ 1725045 h 1826645"/>
              <a:gd name="connsiteX3" fmla="*/ 1494972 w 1596572"/>
              <a:gd name="connsiteY3" fmla="*/ 1028359 h 1826645"/>
              <a:gd name="connsiteX4" fmla="*/ 798286 w 1596572"/>
              <a:gd name="connsiteY4" fmla="*/ 331673 h 1826645"/>
              <a:gd name="connsiteX5" fmla="*/ 798286 w 1596572"/>
              <a:gd name="connsiteY5" fmla="*/ 0 h 1826645"/>
              <a:gd name="connsiteX6" fmla="*/ 940015 w 1596572"/>
              <a:gd name="connsiteY6" fmla="*/ 244361 h 1826645"/>
              <a:gd name="connsiteX7" fmla="*/ 959169 w 1596572"/>
              <a:gd name="connsiteY7" fmla="*/ 246291 h 1826645"/>
              <a:gd name="connsiteX8" fmla="*/ 1596572 w 1596572"/>
              <a:gd name="connsiteY8" fmla="*/ 1028359 h 1826645"/>
              <a:gd name="connsiteX9" fmla="*/ 798286 w 1596572"/>
              <a:gd name="connsiteY9" fmla="*/ 1826645 h 1826645"/>
              <a:gd name="connsiteX10" fmla="*/ 0 w 1596572"/>
              <a:gd name="connsiteY10" fmla="*/ 1028359 h 1826645"/>
              <a:gd name="connsiteX11" fmla="*/ 637403 w 1596572"/>
              <a:gd name="connsiteY11" fmla="*/ 246291 h 1826645"/>
              <a:gd name="connsiteX12" fmla="*/ 656556 w 1596572"/>
              <a:gd name="connsiteY12" fmla="*/ 244361 h 182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6572" h="1826645">
                <a:moveTo>
                  <a:pt x="798286" y="331673"/>
                </a:moveTo>
                <a:cubicBezTo>
                  <a:pt x="413517" y="331673"/>
                  <a:pt x="101600" y="643590"/>
                  <a:pt x="101600" y="1028359"/>
                </a:cubicBezTo>
                <a:cubicBezTo>
                  <a:pt x="101600" y="1413128"/>
                  <a:pt x="413517" y="1725045"/>
                  <a:pt x="798286" y="1725045"/>
                </a:cubicBezTo>
                <a:cubicBezTo>
                  <a:pt x="1183055" y="1725045"/>
                  <a:pt x="1494972" y="1413128"/>
                  <a:pt x="1494972" y="1028359"/>
                </a:cubicBezTo>
                <a:cubicBezTo>
                  <a:pt x="1494972" y="643590"/>
                  <a:pt x="1183055" y="331673"/>
                  <a:pt x="798286" y="331673"/>
                </a:cubicBezTo>
                <a:close/>
                <a:moveTo>
                  <a:pt x="798286" y="0"/>
                </a:moveTo>
                <a:lnTo>
                  <a:pt x="940015" y="244361"/>
                </a:lnTo>
                <a:lnTo>
                  <a:pt x="959169" y="246291"/>
                </a:lnTo>
                <a:cubicBezTo>
                  <a:pt x="1322934" y="320729"/>
                  <a:pt x="1596572" y="642588"/>
                  <a:pt x="1596572" y="1028359"/>
                </a:cubicBezTo>
                <a:cubicBezTo>
                  <a:pt x="1596572" y="1469240"/>
                  <a:pt x="1239167" y="1826645"/>
                  <a:pt x="798286" y="1826645"/>
                </a:cubicBezTo>
                <a:cubicBezTo>
                  <a:pt x="357405" y="1826645"/>
                  <a:pt x="0" y="1469240"/>
                  <a:pt x="0" y="1028359"/>
                </a:cubicBezTo>
                <a:cubicBezTo>
                  <a:pt x="0" y="642588"/>
                  <a:pt x="273638" y="320729"/>
                  <a:pt x="637403" y="246291"/>
                </a:cubicBezTo>
                <a:lnTo>
                  <a:pt x="656556" y="244361"/>
                </a:lnTo>
                <a:close/>
              </a:path>
            </a:pathLst>
          </a:cu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57"/>
          <p:cNvSpPr/>
          <p:nvPr/>
        </p:nvSpPr>
        <p:spPr>
          <a:xfrm rot="15869224">
            <a:off x="3750565" y="3292648"/>
            <a:ext cx="939595" cy="1074995"/>
          </a:xfrm>
          <a:custGeom>
            <a:avLst/>
            <a:gdLst>
              <a:gd name="connsiteX0" fmla="*/ 798286 w 1596572"/>
              <a:gd name="connsiteY0" fmla="*/ 331673 h 1826645"/>
              <a:gd name="connsiteX1" fmla="*/ 101600 w 1596572"/>
              <a:gd name="connsiteY1" fmla="*/ 1028359 h 1826645"/>
              <a:gd name="connsiteX2" fmla="*/ 798286 w 1596572"/>
              <a:gd name="connsiteY2" fmla="*/ 1725045 h 1826645"/>
              <a:gd name="connsiteX3" fmla="*/ 1494972 w 1596572"/>
              <a:gd name="connsiteY3" fmla="*/ 1028359 h 1826645"/>
              <a:gd name="connsiteX4" fmla="*/ 798286 w 1596572"/>
              <a:gd name="connsiteY4" fmla="*/ 331673 h 1826645"/>
              <a:gd name="connsiteX5" fmla="*/ 798286 w 1596572"/>
              <a:gd name="connsiteY5" fmla="*/ 0 h 1826645"/>
              <a:gd name="connsiteX6" fmla="*/ 940015 w 1596572"/>
              <a:gd name="connsiteY6" fmla="*/ 244361 h 1826645"/>
              <a:gd name="connsiteX7" fmla="*/ 959169 w 1596572"/>
              <a:gd name="connsiteY7" fmla="*/ 246291 h 1826645"/>
              <a:gd name="connsiteX8" fmla="*/ 1596572 w 1596572"/>
              <a:gd name="connsiteY8" fmla="*/ 1028359 h 1826645"/>
              <a:gd name="connsiteX9" fmla="*/ 798286 w 1596572"/>
              <a:gd name="connsiteY9" fmla="*/ 1826645 h 1826645"/>
              <a:gd name="connsiteX10" fmla="*/ 0 w 1596572"/>
              <a:gd name="connsiteY10" fmla="*/ 1028359 h 1826645"/>
              <a:gd name="connsiteX11" fmla="*/ 637403 w 1596572"/>
              <a:gd name="connsiteY11" fmla="*/ 246291 h 1826645"/>
              <a:gd name="connsiteX12" fmla="*/ 656556 w 1596572"/>
              <a:gd name="connsiteY12" fmla="*/ 244361 h 182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6572" h="1826645">
                <a:moveTo>
                  <a:pt x="798286" y="331673"/>
                </a:moveTo>
                <a:cubicBezTo>
                  <a:pt x="413517" y="331673"/>
                  <a:pt x="101600" y="643590"/>
                  <a:pt x="101600" y="1028359"/>
                </a:cubicBezTo>
                <a:cubicBezTo>
                  <a:pt x="101600" y="1413128"/>
                  <a:pt x="413517" y="1725045"/>
                  <a:pt x="798286" y="1725045"/>
                </a:cubicBezTo>
                <a:cubicBezTo>
                  <a:pt x="1183055" y="1725045"/>
                  <a:pt x="1494972" y="1413128"/>
                  <a:pt x="1494972" y="1028359"/>
                </a:cubicBezTo>
                <a:cubicBezTo>
                  <a:pt x="1494972" y="643590"/>
                  <a:pt x="1183055" y="331673"/>
                  <a:pt x="798286" y="331673"/>
                </a:cubicBezTo>
                <a:close/>
                <a:moveTo>
                  <a:pt x="798286" y="0"/>
                </a:moveTo>
                <a:lnTo>
                  <a:pt x="940015" y="244361"/>
                </a:lnTo>
                <a:lnTo>
                  <a:pt x="959169" y="246291"/>
                </a:lnTo>
                <a:cubicBezTo>
                  <a:pt x="1322934" y="320729"/>
                  <a:pt x="1596572" y="642588"/>
                  <a:pt x="1596572" y="1028359"/>
                </a:cubicBezTo>
                <a:cubicBezTo>
                  <a:pt x="1596572" y="1469240"/>
                  <a:pt x="1239167" y="1826645"/>
                  <a:pt x="798286" y="1826645"/>
                </a:cubicBezTo>
                <a:cubicBezTo>
                  <a:pt x="357405" y="1826645"/>
                  <a:pt x="0" y="1469240"/>
                  <a:pt x="0" y="1028359"/>
                </a:cubicBezTo>
                <a:cubicBezTo>
                  <a:pt x="0" y="642588"/>
                  <a:pt x="273638" y="320729"/>
                  <a:pt x="637403" y="246291"/>
                </a:cubicBezTo>
                <a:lnTo>
                  <a:pt x="656556" y="244361"/>
                </a:lnTo>
                <a:close/>
              </a:path>
            </a:pathLst>
          </a:cu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0" name="组合 59"/>
          <p:cNvGrpSpPr/>
          <p:nvPr/>
        </p:nvGrpSpPr>
        <p:grpSpPr>
          <a:xfrm>
            <a:off x="1052282" y="3577830"/>
            <a:ext cx="2583614" cy="900246"/>
            <a:chOff x="1099137" y="4631520"/>
            <a:chExt cx="2714844" cy="1200327"/>
          </a:xfrm>
        </p:grpSpPr>
        <p:sp>
          <p:nvSpPr>
            <p:cNvPr id="61" name="矩形 60"/>
            <p:cNvSpPr/>
            <p:nvPr/>
          </p:nvSpPr>
          <p:spPr>
            <a:xfrm>
              <a:off x="2488002" y="4631520"/>
              <a:ext cx="1325979" cy="410369"/>
            </a:xfrm>
            <a:prstGeom prst="rect">
              <a:avLst/>
            </a:prstGeom>
          </p:spPr>
          <p:txBody>
            <a:bodyPr wrap="none">
              <a:spAutoFit/>
            </a:bodyPr>
            <a:lstStyle/>
            <a:p>
              <a:pPr algn="r"/>
              <a:r>
                <a:rPr lang="zh-CN" altLang="en-US" sz="1400" b="1" dirty="0" smtClean="0">
                  <a:solidFill>
                    <a:srgbClr val="005696"/>
                  </a:solidFill>
                  <a:latin typeface="微软雅黑" pitchFamily="34" charset="-122"/>
                  <a:ea typeface="微软雅黑" pitchFamily="34" charset="-122"/>
                </a:rPr>
                <a:t>系统权限安全</a:t>
              </a:r>
              <a:endParaRPr lang="zh-CN" altLang="en-US" sz="1400" b="1" dirty="0">
                <a:solidFill>
                  <a:srgbClr val="005696"/>
                </a:solidFill>
                <a:latin typeface="微软雅黑" pitchFamily="34" charset="-122"/>
                <a:ea typeface="微软雅黑" pitchFamily="34" charset="-122"/>
              </a:endParaRPr>
            </a:p>
          </p:txBody>
        </p:sp>
        <p:sp>
          <p:nvSpPr>
            <p:cNvPr id="62" name="矩形 61"/>
            <p:cNvSpPr/>
            <p:nvPr/>
          </p:nvSpPr>
          <p:spPr>
            <a:xfrm>
              <a:off x="1099137" y="5031629"/>
              <a:ext cx="2714844" cy="800218"/>
            </a:xfrm>
            <a:prstGeom prst="rect">
              <a:avLst/>
            </a:prstGeom>
          </p:spPr>
          <p:txBody>
            <a:bodyPr wrap="square">
              <a:spAutoFit/>
            </a:bodyPr>
            <a:lstStyle/>
            <a:p>
              <a:pPr>
                <a:lnSpc>
                  <a:spcPct val="150000"/>
                </a:lnSpc>
              </a:pPr>
              <a:r>
                <a:rPr lang="zh-CN" altLang="en-US"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数据与功能分离</a:t>
              </a:r>
              <a:r>
                <a:rPr lang="zh-CN" altLang="en-US" sz="1100" dirty="0">
                  <a:solidFill>
                    <a:schemeClr val="tx1">
                      <a:lumMod val="50000"/>
                      <a:lumOff val="50000"/>
                    </a:schemeClr>
                  </a:solidFill>
                  <a:latin typeface="微软雅黑" pitchFamily="34" charset="-122"/>
                  <a:ea typeface="微软雅黑" pitchFamily="34" charset="-122"/>
                  <a:cs typeface="Segoe UI Semilight" panose="020B0402040204020203" pitchFamily="34" charset="0"/>
                </a:rPr>
                <a:t>。</a:t>
              </a:r>
              <a:r>
                <a:rPr lang="zh-CN" altLang="en-US"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同</a:t>
              </a:r>
              <a:r>
                <a:rPr lang="zh-CN" altLang="en-US" sz="1100" dirty="0">
                  <a:solidFill>
                    <a:schemeClr val="tx1">
                      <a:lumMod val="50000"/>
                      <a:lumOff val="50000"/>
                    </a:schemeClr>
                  </a:solidFill>
                  <a:latin typeface="微软雅黑" pitchFamily="34" charset="-122"/>
                  <a:ea typeface="微软雅黑" pitchFamily="34" charset="-122"/>
                  <a:cs typeface="Segoe UI Semilight" panose="020B0402040204020203" pitchFamily="34" charset="0"/>
                </a:rPr>
                <a:t>一</a:t>
              </a:r>
              <a:r>
                <a:rPr lang="zh-CN" altLang="en-US"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个功能，用户级别不同，数据查阅范围不同。</a:t>
              </a:r>
              <a:endParaRPr lang="en-US" altLang="zh-CN" sz="1100" dirty="0">
                <a:solidFill>
                  <a:schemeClr val="tx1">
                    <a:lumMod val="50000"/>
                    <a:lumOff val="50000"/>
                  </a:schemeClr>
                </a:solidFill>
                <a:latin typeface="微软雅黑" pitchFamily="34" charset="-122"/>
                <a:ea typeface="微软雅黑" pitchFamily="34" charset="-122"/>
                <a:cs typeface="Segoe UI Semilight" panose="020B0402040204020203" pitchFamily="34" charset="0"/>
              </a:endParaRPr>
            </a:p>
          </p:txBody>
        </p:sp>
      </p:grpSp>
      <p:grpSp>
        <p:nvGrpSpPr>
          <p:cNvPr id="63" name="组合 62"/>
          <p:cNvGrpSpPr/>
          <p:nvPr/>
        </p:nvGrpSpPr>
        <p:grpSpPr>
          <a:xfrm>
            <a:off x="4966324" y="1105397"/>
            <a:ext cx="2583614" cy="890721"/>
            <a:chOff x="7214717" y="1334945"/>
            <a:chExt cx="2714844" cy="1187627"/>
          </a:xfrm>
        </p:grpSpPr>
        <p:sp>
          <p:nvSpPr>
            <p:cNvPr id="64" name="矩形 63"/>
            <p:cNvSpPr/>
            <p:nvPr/>
          </p:nvSpPr>
          <p:spPr>
            <a:xfrm>
              <a:off x="7329800" y="1334945"/>
              <a:ext cx="1325979" cy="410369"/>
            </a:xfrm>
            <a:prstGeom prst="rect">
              <a:avLst/>
            </a:prstGeom>
          </p:spPr>
          <p:txBody>
            <a:bodyPr wrap="none">
              <a:spAutoFit/>
            </a:bodyPr>
            <a:lstStyle/>
            <a:p>
              <a:r>
                <a:rPr lang="zh-CN" altLang="en-US" sz="1400" b="1" dirty="0" smtClean="0">
                  <a:solidFill>
                    <a:srgbClr val="005696"/>
                  </a:solidFill>
                  <a:latin typeface="微软雅黑" pitchFamily="34" charset="-122"/>
                  <a:ea typeface="微软雅黑" pitchFamily="34" charset="-122"/>
                </a:rPr>
                <a:t>系统数据安全</a:t>
              </a:r>
              <a:endParaRPr lang="zh-CN" altLang="en-US" sz="1400" b="1" dirty="0">
                <a:solidFill>
                  <a:srgbClr val="005696"/>
                </a:solidFill>
                <a:latin typeface="微软雅黑" pitchFamily="34" charset="-122"/>
                <a:ea typeface="微软雅黑" pitchFamily="34" charset="-122"/>
              </a:endParaRPr>
            </a:p>
          </p:txBody>
        </p:sp>
        <p:sp>
          <p:nvSpPr>
            <p:cNvPr id="65" name="矩形 64"/>
            <p:cNvSpPr/>
            <p:nvPr/>
          </p:nvSpPr>
          <p:spPr>
            <a:xfrm>
              <a:off x="7214717" y="1722354"/>
              <a:ext cx="2714844" cy="800218"/>
            </a:xfrm>
            <a:prstGeom prst="rect">
              <a:avLst/>
            </a:prstGeom>
          </p:spPr>
          <p:txBody>
            <a:bodyPr wrap="square">
              <a:spAutoFit/>
            </a:bodyPr>
            <a:lstStyle/>
            <a:p>
              <a:pPr>
                <a:lnSpc>
                  <a:spcPct val="150000"/>
                </a:lnSpc>
              </a:pPr>
              <a:r>
                <a:rPr lang="zh-CN" altLang="en-US"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服务器端采用</a:t>
              </a:r>
              <a:r>
                <a:rPr lang="en-US" altLang="zh-CN"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128</a:t>
              </a:r>
              <a:r>
                <a:rPr lang="zh-CN" altLang="en-US"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位加密技术</a:t>
              </a:r>
              <a:endParaRPr lang="en-US" altLang="zh-CN"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endParaRPr>
            </a:p>
            <a:p>
              <a:pPr>
                <a:lnSpc>
                  <a:spcPct val="150000"/>
                </a:lnSpc>
              </a:pPr>
              <a:r>
                <a:rPr lang="zh-CN" altLang="en-US"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采用</a:t>
              </a:r>
              <a:r>
                <a:rPr lang="en-US" altLang="zh-CN"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SSL</a:t>
              </a:r>
              <a:r>
                <a:rPr lang="zh-CN" altLang="en-US"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体系结构对传输加密</a:t>
              </a:r>
              <a:endParaRPr lang="en-US" altLang="zh-CN" sz="1100" dirty="0">
                <a:solidFill>
                  <a:schemeClr val="tx1">
                    <a:lumMod val="50000"/>
                    <a:lumOff val="50000"/>
                  </a:schemeClr>
                </a:solidFill>
                <a:latin typeface="微软雅黑" pitchFamily="34" charset="-122"/>
                <a:ea typeface="微软雅黑" pitchFamily="34" charset="-122"/>
                <a:cs typeface="Segoe UI Semilight" panose="020B0402040204020203" pitchFamily="34" charset="0"/>
              </a:endParaRPr>
            </a:p>
          </p:txBody>
        </p:sp>
      </p:grpSp>
      <p:grpSp>
        <p:nvGrpSpPr>
          <p:cNvPr id="66" name="组合 65"/>
          <p:cNvGrpSpPr/>
          <p:nvPr/>
        </p:nvGrpSpPr>
        <p:grpSpPr>
          <a:xfrm>
            <a:off x="5868144" y="2694127"/>
            <a:ext cx="2808312" cy="959853"/>
            <a:chOff x="8332698" y="3825402"/>
            <a:chExt cx="2950955" cy="1279803"/>
          </a:xfrm>
        </p:grpSpPr>
        <p:sp>
          <p:nvSpPr>
            <p:cNvPr id="67" name="矩形 66"/>
            <p:cNvSpPr/>
            <p:nvPr/>
          </p:nvSpPr>
          <p:spPr>
            <a:xfrm>
              <a:off x="8342958" y="3825402"/>
              <a:ext cx="1325979" cy="410369"/>
            </a:xfrm>
            <a:prstGeom prst="rect">
              <a:avLst/>
            </a:prstGeom>
          </p:spPr>
          <p:txBody>
            <a:bodyPr wrap="none">
              <a:spAutoFit/>
            </a:bodyPr>
            <a:lstStyle/>
            <a:p>
              <a:r>
                <a:rPr lang="zh-CN" altLang="en-US" sz="1400" b="1" dirty="0" smtClean="0">
                  <a:solidFill>
                    <a:srgbClr val="005696"/>
                  </a:solidFill>
                  <a:latin typeface="微软雅黑" pitchFamily="34" charset="-122"/>
                  <a:ea typeface="微软雅黑" pitchFamily="34" charset="-122"/>
                </a:rPr>
                <a:t>后台运维安全</a:t>
              </a:r>
              <a:endParaRPr lang="zh-CN" altLang="en-US" sz="1400" b="1" dirty="0">
                <a:solidFill>
                  <a:srgbClr val="005696"/>
                </a:solidFill>
                <a:latin typeface="微软雅黑" pitchFamily="34" charset="-122"/>
                <a:ea typeface="微软雅黑" pitchFamily="34" charset="-122"/>
              </a:endParaRPr>
            </a:p>
          </p:txBody>
        </p:sp>
        <p:sp>
          <p:nvSpPr>
            <p:cNvPr id="68" name="矩形 67"/>
            <p:cNvSpPr/>
            <p:nvPr/>
          </p:nvSpPr>
          <p:spPr>
            <a:xfrm>
              <a:off x="8332698" y="4304987"/>
              <a:ext cx="2950955" cy="800218"/>
            </a:xfrm>
            <a:prstGeom prst="rect">
              <a:avLst/>
            </a:prstGeom>
          </p:spPr>
          <p:txBody>
            <a:bodyPr wrap="square">
              <a:spAutoFit/>
            </a:bodyPr>
            <a:lstStyle/>
            <a:p>
              <a:pPr>
                <a:lnSpc>
                  <a:spcPct val="150000"/>
                </a:lnSpc>
              </a:pPr>
              <a:r>
                <a:rPr lang="zh-CN" altLang="en-US" sz="1100" dirty="0" smtClean="0">
                  <a:solidFill>
                    <a:schemeClr val="tx1">
                      <a:lumMod val="50000"/>
                      <a:lumOff val="50000"/>
                    </a:schemeClr>
                  </a:solidFill>
                  <a:latin typeface="微软雅黑" pitchFamily="34" charset="-122"/>
                  <a:ea typeface="微软雅黑" pitchFamily="34" charset="-122"/>
                  <a:cs typeface="Segoe UI Semilight" panose="020B0402040204020203" pitchFamily="34" charset="0"/>
                </a:rPr>
                <a:t>系统管理员在后台进行系统配置，都有操作日志，可配置审计，可避免违规操作。</a:t>
              </a:r>
              <a:endParaRPr lang="en-US" altLang="zh-CN" sz="1100" dirty="0">
                <a:solidFill>
                  <a:schemeClr val="tx1">
                    <a:lumMod val="50000"/>
                    <a:lumOff val="50000"/>
                  </a:schemeClr>
                </a:solidFill>
                <a:latin typeface="微软雅黑" pitchFamily="34" charset="-122"/>
                <a:ea typeface="微软雅黑" pitchFamily="34" charset="-122"/>
                <a:cs typeface="Segoe UI Semilight" panose="020B0402040204020203" pitchFamily="34" charset="0"/>
              </a:endParaRPr>
            </a:p>
          </p:txBody>
        </p:sp>
      </p:grpSp>
      <p:pic>
        <p:nvPicPr>
          <p:cNvPr id="35"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6984205"/>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31" presetClass="entr" presetSubtype="0" fill="hold" grpId="0" nodeType="clickEffect">
                                  <p:stCondLst>
                                    <p:cond delay="0"/>
                                  </p:stCondLst>
                                  <p:childTnLst>
                                    <p:set>
                                      <p:cBhvr>
                                        <p:cTn id="15" dur="1" fill="hold">
                                          <p:stCondLst>
                                            <p:cond delay="0"/>
                                          </p:stCondLst>
                                        </p:cTn>
                                        <p:tgtEl>
                                          <p:spTgt spid="52"/>
                                        </p:tgtEl>
                                        <p:attrNameLst>
                                          <p:attrName>style.visibility</p:attrName>
                                        </p:attrNameLst>
                                      </p:cBhvr>
                                      <p:to>
                                        <p:strVal val="visible"/>
                                      </p:to>
                                    </p:set>
                                    <p:anim calcmode="lin" valueType="num">
                                      <p:cBhvr>
                                        <p:cTn id="16" dur="1000" fill="hold"/>
                                        <p:tgtEl>
                                          <p:spTgt spid="52"/>
                                        </p:tgtEl>
                                        <p:attrNameLst>
                                          <p:attrName>ppt_w</p:attrName>
                                        </p:attrNameLst>
                                      </p:cBhvr>
                                      <p:tavLst>
                                        <p:tav tm="0">
                                          <p:val>
                                            <p:fltVal val="0"/>
                                          </p:val>
                                        </p:tav>
                                        <p:tav tm="100000">
                                          <p:val>
                                            <p:strVal val="#ppt_w"/>
                                          </p:val>
                                        </p:tav>
                                      </p:tavLst>
                                    </p:anim>
                                    <p:anim calcmode="lin" valueType="num">
                                      <p:cBhvr>
                                        <p:cTn id="17" dur="1000" fill="hold"/>
                                        <p:tgtEl>
                                          <p:spTgt spid="52"/>
                                        </p:tgtEl>
                                        <p:attrNameLst>
                                          <p:attrName>ppt_h</p:attrName>
                                        </p:attrNameLst>
                                      </p:cBhvr>
                                      <p:tavLst>
                                        <p:tav tm="0">
                                          <p:val>
                                            <p:fltVal val="0"/>
                                          </p:val>
                                        </p:tav>
                                        <p:tav tm="100000">
                                          <p:val>
                                            <p:strVal val="#ppt_h"/>
                                          </p:val>
                                        </p:tav>
                                      </p:tavLst>
                                    </p:anim>
                                    <p:anim calcmode="lin" valueType="num">
                                      <p:cBhvr>
                                        <p:cTn id="18" dur="1000" fill="hold"/>
                                        <p:tgtEl>
                                          <p:spTgt spid="52"/>
                                        </p:tgtEl>
                                        <p:attrNameLst>
                                          <p:attrName>style.rotation</p:attrName>
                                        </p:attrNameLst>
                                      </p:cBhvr>
                                      <p:tavLst>
                                        <p:tav tm="0">
                                          <p:val>
                                            <p:fltVal val="90"/>
                                          </p:val>
                                        </p:tav>
                                        <p:tav tm="100000">
                                          <p:val>
                                            <p:fltVal val="0"/>
                                          </p:val>
                                        </p:tav>
                                      </p:tavLst>
                                    </p:anim>
                                    <p:animEffect transition="in" filter="fade">
                                      <p:cBhvr>
                                        <p:cTn id="19" dur="1000"/>
                                        <p:tgtEl>
                                          <p:spTgt spid="52"/>
                                        </p:tgtEl>
                                      </p:cBhvr>
                                    </p:animEffect>
                                  </p:childTnLst>
                                </p:cTn>
                              </p:par>
                              <p:par>
                                <p:cTn id="20" presetID="31" presetClass="entr" presetSubtype="0" fill="hold" nodeType="withEffect">
                                  <p:stCondLst>
                                    <p:cond delay="0"/>
                                  </p:stCondLst>
                                  <p:childTnLst>
                                    <p:set>
                                      <p:cBhvr>
                                        <p:cTn id="21" dur="1" fill="hold">
                                          <p:stCondLst>
                                            <p:cond delay="0"/>
                                          </p:stCondLst>
                                        </p:cTn>
                                        <p:tgtEl>
                                          <p:spTgt spid="63"/>
                                        </p:tgtEl>
                                        <p:attrNameLst>
                                          <p:attrName>style.visibility</p:attrName>
                                        </p:attrNameLst>
                                      </p:cBhvr>
                                      <p:to>
                                        <p:strVal val="visible"/>
                                      </p:to>
                                    </p:set>
                                    <p:anim calcmode="lin" valueType="num">
                                      <p:cBhvr>
                                        <p:cTn id="22" dur="1000" fill="hold"/>
                                        <p:tgtEl>
                                          <p:spTgt spid="63"/>
                                        </p:tgtEl>
                                        <p:attrNameLst>
                                          <p:attrName>ppt_w</p:attrName>
                                        </p:attrNameLst>
                                      </p:cBhvr>
                                      <p:tavLst>
                                        <p:tav tm="0">
                                          <p:val>
                                            <p:fltVal val="0"/>
                                          </p:val>
                                        </p:tav>
                                        <p:tav tm="100000">
                                          <p:val>
                                            <p:strVal val="#ppt_w"/>
                                          </p:val>
                                        </p:tav>
                                      </p:tavLst>
                                    </p:anim>
                                    <p:anim calcmode="lin" valueType="num">
                                      <p:cBhvr>
                                        <p:cTn id="23" dur="1000" fill="hold"/>
                                        <p:tgtEl>
                                          <p:spTgt spid="63"/>
                                        </p:tgtEl>
                                        <p:attrNameLst>
                                          <p:attrName>ppt_h</p:attrName>
                                        </p:attrNameLst>
                                      </p:cBhvr>
                                      <p:tavLst>
                                        <p:tav tm="0">
                                          <p:val>
                                            <p:fltVal val="0"/>
                                          </p:val>
                                        </p:tav>
                                        <p:tav tm="100000">
                                          <p:val>
                                            <p:strVal val="#ppt_h"/>
                                          </p:val>
                                        </p:tav>
                                      </p:tavLst>
                                    </p:anim>
                                    <p:anim calcmode="lin" valueType="num">
                                      <p:cBhvr>
                                        <p:cTn id="24" dur="1000" fill="hold"/>
                                        <p:tgtEl>
                                          <p:spTgt spid="63"/>
                                        </p:tgtEl>
                                        <p:attrNameLst>
                                          <p:attrName>style.rotation</p:attrName>
                                        </p:attrNameLst>
                                      </p:cBhvr>
                                      <p:tavLst>
                                        <p:tav tm="0">
                                          <p:val>
                                            <p:fltVal val="90"/>
                                          </p:val>
                                        </p:tav>
                                        <p:tav tm="100000">
                                          <p:val>
                                            <p:fltVal val="0"/>
                                          </p:val>
                                        </p:tav>
                                      </p:tavLst>
                                    </p:anim>
                                    <p:animEffect transition="in" filter="fade">
                                      <p:cBhvr>
                                        <p:cTn id="25" dur="1000"/>
                                        <p:tgtEl>
                                          <p:spTgt spid="63"/>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55"/>
                                        </p:tgtEl>
                                        <p:attrNameLst>
                                          <p:attrName>style.visibility</p:attrName>
                                        </p:attrNameLst>
                                      </p:cBhvr>
                                      <p:to>
                                        <p:strVal val="visible"/>
                                      </p:to>
                                    </p:set>
                                    <p:animEffect transition="in" filter="randombar(horizontal)">
                                      <p:cBhvr>
                                        <p:cTn id="30" dur="500"/>
                                        <p:tgtEl>
                                          <p:spTgt spid="55"/>
                                        </p:tgtEl>
                                      </p:cBhvr>
                                    </p:animEffect>
                                  </p:childTnLst>
                                </p:cTn>
                              </p:par>
                              <p:par>
                                <p:cTn id="31" presetID="14" presetClass="entr" presetSubtype="10" fill="hold" nodeType="withEffect">
                                  <p:stCondLst>
                                    <p:cond delay="0"/>
                                  </p:stCondLst>
                                  <p:childTnLst>
                                    <p:set>
                                      <p:cBhvr>
                                        <p:cTn id="32" dur="1" fill="hold">
                                          <p:stCondLst>
                                            <p:cond delay="0"/>
                                          </p:stCondLst>
                                        </p:cTn>
                                        <p:tgtEl>
                                          <p:spTgt spid="45"/>
                                        </p:tgtEl>
                                        <p:attrNameLst>
                                          <p:attrName>style.visibility</p:attrName>
                                        </p:attrNameLst>
                                      </p:cBhvr>
                                      <p:to>
                                        <p:strVal val="visible"/>
                                      </p:to>
                                    </p:set>
                                    <p:animEffect transition="in" filter="randombar(horizontal)">
                                      <p:cBhvr>
                                        <p:cTn id="33" dur="500"/>
                                        <p:tgtEl>
                                          <p:spTgt spid="45"/>
                                        </p:tgtEl>
                                      </p:cBhvr>
                                    </p:animEffect>
                                  </p:childTnLst>
                                </p:cTn>
                              </p:par>
                            </p:childTnLst>
                          </p:cTn>
                        </p:par>
                      </p:childTnLst>
                    </p:cTn>
                  </p:par>
                  <p:par>
                    <p:cTn id="34" fill="hold">
                      <p:stCondLst>
                        <p:cond delay="indefinite"/>
                      </p:stCondLst>
                      <p:childTnLst>
                        <p:par>
                          <p:cTn id="35" fill="hold">
                            <p:stCondLst>
                              <p:cond delay="0"/>
                            </p:stCondLst>
                            <p:childTnLst>
                              <p:par>
                                <p:cTn id="36" presetID="31" presetClass="entr" presetSubtype="0" fill="hold" grpId="0" nodeType="clickEffect">
                                  <p:stCondLst>
                                    <p:cond delay="0"/>
                                  </p:stCondLst>
                                  <p:childTnLst>
                                    <p:set>
                                      <p:cBhvr>
                                        <p:cTn id="37" dur="1" fill="hold">
                                          <p:stCondLst>
                                            <p:cond delay="0"/>
                                          </p:stCondLst>
                                        </p:cTn>
                                        <p:tgtEl>
                                          <p:spTgt spid="49"/>
                                        </p:tgtEl>
                                        <p:attrNameLst>
                                          <p:attrName>style.visibility</p:attrName>
                                        </p:attrNameLst>
                                      </p:cBhvr>
                                      <p:to>
                                        <p:strVal val="visible"/>
                                      </p:to>
                                    </p:set>
                                    <p:anim calcmode="lin" valueType="num">
                                      <p:cBhvr>
                                        <p:cTn id="38" dur="1000" fill="hold"/>
                                        <p:tgtEl>
                                          <p:spTgt spid="49"/>
                                        </p:tgtEl>
                                        <p:attrNameLst>
                                          <p:attrName>ppt_w</p:attrName>
                                        </p:attrNameLst>
                                      </p:cBhvr>
                                      <p:tavLst>
                                        <p:tav tm="0">
                                          <p:val>
                                            <p:fltVal val="0"/>
                                          </p:val>
                                        </p:tav>
                                        <p:tav tm="100000">
                                          <p:val>
                                            <p:strVal val="#ppt_w"/>
                                          </p:val>
                                        </p:tav>
                                      </p:tavLst>
                                    </p:anim>
                                    <p:anim calcmode="lin" valueType="num">
                                      <p:cBhvr>
                                        <p:cTn id="39" dur="1000" fill="hold"/>
                                        <p:tgtEl>
                                          <p:spTgt spid="49"/>
                                        </p:tgtEl>
                                        <p:attrNameLst>
                                          <p:attrName>ppt_h</p:attrName>
                                        </p:attrNameLst>
                                      </p:cBhvr>
                                      <p:tavLst>
                                        <p:tav tm="0">
                                          <p:val>
                                            <p:fltVal val="0"/>
                                          </p:val>
                                        </p:tav>
                                        <p:tav tm="100000">
                                          <p:val>
                                            <p:strVal val="#ppt_h"/>
                                          </p:val>
                                        </p:tav>
                                      </p:tavLst>
                                    </p:anim>
                                    <p:anim calcmode="lin" valueType="num">
                                      <p:cBhvr>
                                        <p:cTn id="40" dur="1000" fill="hold"/>
                                        <p:tgtEl>
                                          <p:spTgt spid="49"/>
                                        </p:tgtEl>
                                        <p:attrNameLst>
                                          <p:attrName>style.rotation</p:attrName>
                                        </p:attrNameLst>
                                      </p:cBhvr>
                                      <p:tavLst>
                                        <p:tav tm="0">
                                          <p:val>
                                            <p:fltVal val="90"/>
                                          </p:val>
                                        </p:tav>
                                        <p:tav tm="100000">
                                          <p:val>
                                            <p:fltVal val="0"/>
                                          </p:val>
                                        </p:tav>
                                      </p:tavLst>
                                    </p:anim>
                                    <p:animEffect transition="in" filter="fade">
                                      <p:cBhvr>
                                        <p:cTn id="41" dur="1000"/>
                                        <p:tgtEl>
                                          <p:spTgt spid="49"/>
                                        </p:tgtEl>
                                      </p:cBhvr>
                                    </p:animEffect>
                                  </p:childTnLst>
                                </p:cTn>
                              </p:par>
                              <p:par>
                                <p:cTn id="42" presetID="31" presetClass="entr" presetSubtype="0" fill="hold" nodeType="withEffect">
                                  <p:stCondLst>
                                    <p:cond delay="0"/>
                                  </p:stCondLst>
                                  <p:childTnLst>
                                    <p:set>
                                      <p:cBhvr>
                                        <p:cTn id="43" dur="1" fill="hold">
                                          <p:stCondLst>
                                            <p:cond delay="0"/>
                                          </p:stCondLst>
                                        </p:cTn>
                                        <p:tgtEl>
                                          <p:spTgt spid="66"/>
                                        </p:tgtEl>
                                        <p:attrNameLst>
                                          <p:attrName>style.visibility</p:attrName>
                                        </p:attrNameLst>
                                      </p:cBhvr>
                                      <p:to>
                                        <p:strVal val="visible"/>
                                      </p:to>
                                    </p:set>
                                    <p:anim calcmode="lin" valueType="num">
                                      <p:cBhvr>
                                        <p:cTn id="44" dur="1000" fill="hold"/>
                                        <p:tgtEl>
                                          <p:spTgt spid="66"/>
                                        </p:tgtEl>
                                        <p:attrNameLst>
                                          <p:attrName>ppt_w</p:attrName>
                                        </p:attrNameLst>
                                      </p:cBhvr>
                                      <p:tavLst>
                                        <p:tav tm="0">
                                          <p:val>
                                            <p:fltVal val="0"/>
                                          </p:val>
                                        </p:tav>
                                        <p:tav tm="100000">
                                          <p:val>
                                            <p:strVal val="#ppt_w"/>
                                          </p:val>
                                        </p:tav>
                                      </p:tavLst>
                                    </p:anim>
                                    <p:anim calcmode="lin" valueType="num">
                                      <p:cBhvr>
                                        <p:cTn id="45" dur="1000" fill="hold"/>
                                        <p:tgtEl>
                                          <p:spTgt spid="66"/>
                                        </p:tgtEl>
                                        <p:attrNameLst>
                                          <p:attrName>ppt_h</p:attrName>
                                        </p:attrNameLst>
                                      </p:cBhvr>
                                      <p:tavLst>
                                        <p:tav tm="0">
                                          <p:val>
                                            <p:fltVal val="0"/>
                                          </p:val>
                                        </p:tav>
                                        <p:tav tm="100000">
                                          <p:val>
                                            <p:strVal val="#ppt_h"/>
                                          </p:val>
                                        </p:tav>
                                      </p:tavLst>
                                    </p:anim>
                                    <p:anim calcmode="lin" valueType="num">
                                      <p:cBhvr>
                                        <p:cTn id="46" dur="1000" fill="hold"/>
                                        <p:tgtEl>
                                          <p:spTgt spid="66"/>
                                        </p:tgtEl>
                                        <p:attrNameLst>
                                          <p:attrName>style.rotation</p:attrName>
                                        </p:attrNameLst>
                                      </p:cBhvr>
                                      <p:tavLst>
                                        <p:tav tm="0">
                                          <p:val>
                                            <p:fltVal val="90"/>
                                          </p:val>
                                        </p:tav>
                                        <p:tav tm="100000">
                                          <p:val>
                                            <p:fltVal val="0"/>
                                          </p:val>
                                        </p:tav>
                                      </p:tavLst>
                                    </p:anim>
                                    <p:animEffect transition="in" filter="fade">
                                      <p:cBhvr>
                                        <p:cTn id="47" dur="1000"/>
                                        <p:tgtEl>
                                          <p:spTgt spid="66"/>
                                        </p:tgtEl>
                                      </p:cBhvr>
                                    </p:animEffect>
                                  </p:childTnLst>
                                </p:cTn>
                              </p:par>
                            </p:childTnLst>
                          </p:cTn>
                        </p:par>
                      </p:childTnLst>
                    </p:cTn>
                  </p:par>
                  <p:par>
                    <p:cTn id="48" fill="hold">
                      <p:stCondLst>
                        <p:cond delay="indefinite"/>
                      </p:stCondLst>
                      <p:childTnLst>
                        <p:par>
                          <p:cTn id="49" fill="hold">
                            <p:stCondLst>
                              <p:cond delay="0"/>
                            </p:stCondLst>
                            <p:childTnLst>
                              <p:par>
                                <p:cTn id="50" presetID="31" presetClass="entr" presetSubtype="0" fill="hold" nodeType="clickEffect">
                                  <p:stCondLst>
                                    <p:cond delay="0"/>
                                  </p:stCondLst>
                                  <p:childTnLst>
                                    <p:set>
                                      <p:cBhvr>
                                        <p:cTn id="51" dur="1" fill="hold">
                                          <p:stCondLst>
                                            <p:cond delay="0"/>
                                          </p:stCondLst>
                                        </p:cTn>
                                        <p:tgtEl>
                                          <p:spTgt spid="60"/>
                                        </p:tgtEl>
                                        <p:attrNameLst>
                                          <p:attrName>style.visibility</p:attrName>
                                        </p:attrNameLst>
                                      </p:cBhvr>
                                      <p:to>
                                        <p:strVal val="visible"/>
                                      </p:to>
                                    </p:set>
                                    <p:anim calcmode="lin" valueType="num">
                                      <p:cBhvr>
                                        <p:cTn id="52" dur="1000" fill="hold"/>
                                        <p:tgtEl>
                                          <p:spTgt spid="60"/>
                                        </p:tgtEl>
                                        <p:attrNameLst>
                                          <p:attrName>ppt_w</p:attrName>
                                        </p:attrNameLst>
                                      </p:cBhvr>
                                      <p:tavLst>
                                        <p:tav tm="0">
                                          <p:val>
                                            <p:fltVal val="0"/>
                                          </p:val>
                                        </p:tav>
                                        <p:tav tm="100000">
                                          <p:val>
                                            <p:strVal val="#ppt_w"/>
                                          </p:val>
                                        </p:tav>
                                      </p:tavLst>
                                    </p:anim>
                                    <p:anim calcmode="lin" valueType="num">
                                      <p:cBhvr>
                                        <p:cTn id="53" dur="1000" fill="hold"/>
                                        <p:tgtEl>
                                          <p:spTgt spid="60"/>
                                        </p:tgtEl>
                                        <p:attrNameLst>
                                          <p:attrName>ppt_h</p:attrName>
                                        </p:attrNameLst>
                                      </p:cBhvr>
                                      <p:tavLst>
                                        <p:tav tm="0">
                                          <p:val>
                                            <p:fltVal val="0"/>
                                          </p:val>
                                        </p:tav>
                                        <p:tav tm="100000">
                                          <p:val>
                                            <p:strVal val="#ppt_h"/>
                                          </p:val>
                                        </p:tav>
                                      </p:tavLst>
                                    </p:anim>
                                    <p:anim calcmode="lin" valueType="num">
                                      <p:cBhvr>
                                        <p:cTn id="54" dur="1000" fill="hold"/>
                                        <p:tgtEl>
                                          <p:spTgt spid="60"/>
                                        </p:tgtEl>
                                        <p:attrNameLst>
                                          <p:attrName>style.rotation</p:attrName>
                                        </p:attrNameLst>
                                      </p:cBhvr>
                                      <p:tavLst>
                                        <p:tav tm="0">
                                          <p:val>
                                            <p:fltVal val="90"/>
                                          </p:val>
                                        </p:tav>
                                        <p:tav tm="100000">
                                          <p:val>
                                            <p:fltVal val="0"/>
                                          </p:val>
                                        </p:tav>
                                      </p:tavLst>
                                    </p:anim>
                                    <p:animEffect transition="in" filter="fade">
                                      <p:cBhvr>
                                        <p:cTn id="55" dur="1000"/>
                                        <p:tgtEl>
                                          <p:spTgt spid="60"/>
                                        </p:tgtEl>
                                      </p:cBhvr>
                                    </p:animEffect>
                                  </p:childTnLst>
                                </p:cTn>
                              </p:par>
                              <p:par>
                                <p:cTn id="56" presetID="31" presetClass="entr" presetSubtype="0" fill="hold" grpId="0" nodeType="withEffect">
                                  <p:stCondLst>
                                    <p:cond delay="0"/>
                                  </p:stCondLst>
                                  <p:childTnLst>
                                    <p:set>
                                      <p:cBhvr>
                                        <p:cTn id="57" dur="1" fill="hold">
                                          <p:stCondLst>
                                            <p:cond delay="0"/>
                                          </p:stCondLst>
                                        </p:cTn>
                                        <p:tgtEl>
                                          <p:spTgt spid="58"/>
                                        </p:tgtEl>
                                        <p:attrNameLst>
                                          <p:attrName>style.visibility</p:attrName>
                                        </p:attrNameLst>
                                      </p:cBhvr>
                                      <p:to>
                                        <p:strVal val="visible"/>
                                      </p:to>
                                    </p:set>
                                    <p:anim calcmode="lin" valueType="num">
                                      <p:cBhvr>
                                        <p:cTn id="58" dur="1000" fill="hold"/>
                                        <p:tgtEl>
                                          <p:spTgt spid="58"/>
                                        </p:tgtEl>
                                        <p:attrNameLst>
                                          <p:attrName>ppt_w</p:attrName>
                                        </p:attrNameLst>
                                      </p:cBhvr>
                                      <p:tavLst>
                                        <p:tav tm="0">
                                          <p:val>
                                            <p:fltVal val="0"/>
                                          </p:val>
                                        </p:tav>
                                        <p:tav tm="100000">
                                          <p:val>
                                            <p:strVal val="#ppt_w"/>
                                          </p:val>
                                        </p:tav>
                                      </p:tavLst>
                                    </p:anim>
                                    <p:anim calcmode="lin" valueType="num">
                                      <p:cBhvr>
                                        <p:cTn id="59" dur="1000" fill="hold"/>
                                        <p:tgtEl>
                                          <p:spTgt spid="58"/>
                                        </p:tgtEl>
                                        <p:attrNameLst>
                                          <p:attrName>ppt_h</p:attrName>
                                        </p:attrNameLst>
                                      </p:cBhvr>
                                      <p:tavLst>
                                        <p:tav tm="0">
                                          <p:val>
                                            <p:fltVal val="0"/>
                                          </p:val>
                                        </p:tav>
                                        <p:tav tm="100000">
                                          <p:val>
                                            <p:strVal val="#ppt_h"/>
                                          </p:val>
                                        </p:tav>
                                      </p:tavLst>
                                    </p:anim>
                                    <p:anim calcmode="lin" valueType="num">
                                      <p:cBhvr>
                                        <p:cTn id="60" dur="1000" fill="hold"/>
                                        <p:tgtEl>
                                          <p:spTgt spid="58"/>
                                        </p:tgtEl>
                                        <p:attrNameLst>
                                          <p:attrName>style.rotation</p:attrName>
                                        </p:attrNameLst>
                                      </p:cBhvr>
                                      <p:tavLst>
                                        <p:tav tm="0">
                                          <p:val>
                                            <p:fltVal val="90"/>
                                          </p:val>
                                        </p:tav>
                                        <p:tav tm="100000">
                                          <p:val>
                                            <p:fltVal val="0"/>
                                          </p:val>
                                        </p:tav>
                                      </p:tavLst>
                                    </p:anim>
                                    <p:animEffect transition="in" filter="fade">
                                      <p:cBhvr>
                                        <p:cTn id="61" dur="10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49" grpId="0" animBg="1"/>
      <p:bldP spid="52" grpId="0" animBg="1"/>
      <p:bldP spid="55" grpId="0" animBg="1"/>
      <p:bldP spid="5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任意多边形 32"/>
          <p:cNvSpPr/>
          <p:nvPr/>
        </p:nvSpPr>
        <p:spPr>
          <a:xfrm rot="5400000" flipV="1">
            <a:off x="3506723" y="-4243298"/>
            <a:ext cx="2135322" cy="9170427"/>
          </a:xfrm>
          <a:custGeom>
            <a:avLst/>
            <a:gdLst>
              <a:gd name="connsiteX0" fmla="*/ 0 w 2837789"/>
              <a:gd name="connsiteY0" fmla="*/ 0 h 8001905"/>
              <a:gd name="connsiteX1" fmla="*/ 2837788 w 2837789"/>
              <a:gd name="connsiteY1" fmla="*/ 0 h 8001905"/>
              <a:gd name="connsiteX2" fmla="*/ 2837788 w 2837789"/>
              <a:gd name="connsiteY2" fmla="*/ 1968500 h 8001905"/>
              <a:gd name="connsiteX3" fmla="*/ 2837789 w 2837789"/>
              <a:gd name="connsiteY3" fmla="*/ 1968500 h 8001905"/>
              <a:gd name="connsiteX4" fmla="*/ 2837789 w 2837789"/>
              <a:gd name="connsiteY4" fmla="*/ 2363879 h 8001905"/>
              <a:gd name="connsiteX5" fmla="*/ 2618085 w 2837789"/>
              <a:gd name="connsiteY5" fmla="*/ 2386026 h 8001905"/>
              <a:gd name="connsiteX6" fmla="*/ 1747634 w 2837789"/>
              <a:gd name="connsiteY6" fmla="*/ 3454034 h 8001905"/>
              <a:gd name="connsiteX7" fmla="*/ 2618085 w 2837789"/>
              <a:gd name="connsiteY7" fmla="*/ 4522042 h 8001905"/>
              <a:gd name="connsiteX8" fmla="*/ 2837789 w 2837789"/>
              <a:gd name="connsiteY8" fmla="*/ 4544190 h 8001905"/>
              <a:gd name="connsiteX9" fmla="*/ 2837789 w 2837789"/>
              <a:gd name="connsiteY9" fmla="*/ 6858000 h 8001905"/>
              <a:gd name="connsiteX10" fmla="*/ 2837788 w 2837789"/>
              <a:gd name="connsiteY10" fmla="*/ 6858000 h 8001905"/>
              <a:gd name="connsiteX11" fmla="*/ 2837788 w 2837789"/>
              <a:gd name="connsiteY11" fmla="*/ 8001905 h 8001905"/>
              <a:gd name="connsiteX12" fmla="*/ 0 w 2837789"/>
              <a:gd name="connsiteY12" fmla="*/ 8001905 h 8001905"/>
              <a:gd name="connsiteX13" fmla="*/ 0 w 2837789"/>
              <a:gd name="connsiteY13" fmla="*/ 6858000 h 8001905"/>
              <a:gd name="connsiteX14" fmla="*/ 0 w 2837789"/>
              <a:gd name="connsiteY14" fmla="*/ 6376305 h 8001905"/>
              <a:gd name="connsiteX15" fmla="*/ 0 w 2837789"/>
              <a:gd name="connsiteY15" fmla="*/ 2133600 h 8001905"/>
              <a:gd name="connsiteX16" fmla="*/ 0 w 2837789"/>
              <a:gd name="connsiteY16" fmla="*/ 1968500 h 8001905"/>
              <a:gd name="connsiteX0" fmla="*/ 0 w 2847096"/>
              <a:gd name="connsiteY0" fmla="*/ 1 h 10682288"/>
              <a:gd name="connsiteX1" fmla="*/ 2847095 w 2847096"/>
              <a:gd name="connsiteY1" fmla="*/ 2680383 h 10682288"/>
              <a:gd name="connsiteX2" fmla="*/ 2847095 w 2847096"/>
              <a:gd name="connsiteY2" fmla="*/ 4648883 h 10682288"/>
              <a:gd name="connsiteX3" fmla="*/ 2847096 w 2847096"/>
              <a:gd name="connsiteY3" fmla="*/ 4648883 h 10682288"/>
              <a:gd name="connsiteX4" fmla="*/ 2847096 w 2847096"/>
              <a:gd name="connsiteY4" fmla="*/ 5044262 h 10682288"/>
              <a:gd name="connsiteX5" fmla="*/ 2627392 w 2847096"/>
              <a:gd name="connsiteY5" fmla="*/ 5066409 h 10682288"/>
              <a:gd name="connsiteX6" fmla="*/ 1756941 w 2847096"/>
              <a:gd name="connsiteY6" fmla="*/ 6134417 h 10682288"/>
              <a:gd name="connsiteX7" fmla="*/ 2627392 w 2847096"/>
              <a:gd name="connsiteY7" fmla="*/ 7202425 h 10682288"/>
              <a:gd name="connsiteX8" fmla="*/ 2847096 w 2847096"/>
              <a:gd name="connsiteY8" fmla="*/ 7224573 h 10682288"/>
              <a:gd name="connsiteX9" fmla="*/ 2847096 w 2847096"/>
              <a:gd name="connsiteY9" fmla="*/ 9538383 h 10682288"/>
              <a:gd name="connsiteX10" fmla="*/ 2847095 w 2847096"/>
              <a:gd name="connsiteY10" fmla="*/ 9538383 h 10682288"/>
              <a:gd name="connsiteX11" fmla="*/ 2847095 w 2847096"/>
              <a:gd name="connsiteY11" fmla="*/ 10682288 h 10682288"/>
              <a:gd name="connsiteX12" fmla="*/ 9307 w 2847096"/>
              <a:gd name="connsiteY12" fmla="*/ 10682288 h 10682288"/>
              <a:gd name="connsiteX13" fmla="*/ 9307 w 2847096"/>
              <a:gd name="connsiteY13" fmla="*/ 9538383 h 10682288"/>
              <a:gd name="connsiteX14" fmla="*/ 9307 w 2847096"/>
              <a:gd name="connsiteY14" fmla="*/ 9056688 h 10682288"/>
              <a:gd name="connsiteX15" fmla="*/ 9307 w 2847096"/>
              <a:gd name="connsiteY15" fmla="*/ 4813983 h 10682288"/>
              <a:gd name="connsiteX16" fmla="*/ 9307 w 2847096"/>
              <a:gd name="connsiteY16" fmla="*/ 4648883 h 10682288"/>
              <a:gd name="connsiteX17" fmla="*/ 0 w 2847096"/>
              <a:gd name="connsiteY17" fmla="*/ 1 h 10682288"/>
              <a:gd name="connsiteX0" fmla="*/ 0 w 2847096"/>
              <a:gd name="connsiteY0" fmla="*/ 0 h 10682287"/>
              <a:gd name="connsiteX1" fmla="*/ 2847095 w 2847096"/>
              <a:gd name="connsiteY1" fmla="*/ 27924 h 10682287"/>
              <a:gd name="connsiteX2" fmla="*/ 2847095 w 2847096"/>
              <a:gd name="connsiteY2" fmla="*/ 4648882 h 10682287"/>
              <a:gd name="connsiteX3" fmla="*/ 2847096 w 2847096"/>
              <a:gd name="connsiteY3" fmla="*/ 4648882 h 10682287"/>
              <a:gd name="connsiteX4" fmla="*/ 2847096 w 2847096"/>
              <a:gd name="connsiteY4" fmla="*/ 5044261 h 10682287"/>
              <a:gd name="connsiteX5" fmla="*/ 2627392 w 2847096"/>
              <a:gd name="connsiteY5" fmla="*/ 5066408 h 10682287"/>
              <a:gd name="connsiteX6" fmla="*/ 1756941 w 2847096"/>
              <a:gd name="connsiteY6" fmla="*/ 6134416 h 10682287"/>
              <a:gd name="connsiteX7" fmla="*/ 2627392 w 2847096"/>
              <a:gd name="connsiteY7" fmla="*/ 7202424 h 10682287"/>
              <a:gd name="connsiteX8" fmla="*/ 2847096 w 2847096"/>
              <a:gd name="connsiteY8" fmla="*/ 7224572 h 10682287"/>
              <a:gd name="connsiteX9" fmla="*/ 2847096 w 2847096"/>
              <a:gd name="connsiteY9" fmla="*/ 9538382 h 10682287"/>
              <a:gd name="connsiteX10" fmla="*/ 2847095 w 2847096"/>
              <a:gd name="connsiteY10" fmla="*/ 9538382 h 10682287"/>
              <a:gd name="connsiteX11" fmla="*/ 2847095 w 2847096"/>
              <a:gd name="connsiteY11" fmla="*/ 10682287 h 10682287"/>
              <a:gd name="connsiteX12" fmla="*/ 9307 w 2847096"/>
              <a:gd name="connsiteY12" fmla="*/ 10682287 h 10682287"/>
              <a:gd name="connsiteX13" fmla="*/ 9307 w 2847096"/>
              <a:gd name="connsiteY13" fmla="*/ 9538382 h 10682287"/>
              <a:gd name="connsiteX14" fmla="*/ 9307 w 2847096"/>
              <a:gd name="connsiteY14" fmla="*/ 9056687 h 10682287"/>
              <a:gd name="connsiteX15" fmla="*/ 9307 w 2847096"/>
              <a:gd name="connsiteY15" fmla="*/ 4813982 h 10682287"/>
              <a:gd name="connsiteX16" fmla="*/ 9307 w 2847096"/>
              <a:gd name="connsiteY16" fmla="*/ 4648882 h 10682287"/>
              <a:gd name="connsiteX17" fmla="*/ 0 w 2847096"/>
              <a:gd name="connsiteY17" fmla="*/ 0 h 10682287"/>
              <a:gd name="connsiteX0" fmla="*/ 9307 w 2837789"/>
              <a:gd name="connsiteY0" fmla="*/ 0 h 10663676"/>
              <a:gd name="connsiteX1" fmla="*/ 2837788 w 2837789"/>
              <a:gd name="connsiteY1" fmla="*/ 9313 h 10663676"/>
              <a:gd name="connsiteX2" fmla="*/ 2837788 w 2837789"/>
              <a:gd name="connsiteY2" fmla="*/ 4630271 h 10663676"/>
              <a:gd name="connsiteX3" fmla="*/ 2837789 w 2837789"/>
              <a:gd name="connsiteY3" fmla="*/ 4630271 h 10663676"/>
              <a:gd name="connsiteX4" fmla="*/ 2837789 w 2837789"/>
              <a:gd name="connsiteY4" fmla="*/ 5025650 h 10663676"/>
              <a:gd name="connsiteX5" fmla="*/ 2618085 w 2837789"/>
              <a:gd name="connsiteY5" fmla="*/ 5047797 h 10663676"/>
              <a:gd name="connsiteX6" fmla="*/ 1747634 w 2837789"/>
              <a:gd name="connsiteY6" fmla="*/ 6115805 h 10663676"/>
              <a:gd name="connsiteX7" fmla="*/ 2618085 w 2837789"/>
              <a:gd name="connsiteY7" fmla="*/ 7183813 h 10663676"/>
              <a:gd name="connsiteX8" fmla="*/ 2837789 w 2837789"/>
              <a:gd name="connsiteY8" fmla="*/ 7205961 h 10663676"/>
              <a:gd name="connsiteX9" fmla="*/ 2837789 w 2837789"/>
              <a:gd name="connsiteY9" fmla="*/ 9519771 h 10663676"/>
              <a:gd name="connsiteX10" fmla="*/ 2837788 w 2837789"/>
              <a:gd name="connsiteY10" fmla="*/ 9519771 h 10663676"/>
              <a:gd name="connsiteX11" fmla="*/ 2837788 w 2837789"/>
              <a:gd name="connsiteY11" fmla="*/ 10663676 h 10663676"/>
              <a:gd name="connsiteX12" fmla="*/ 0 w 2837789"/>
              <a:gd name="connsiteY12" fmla="*/ 10663676 h 10663676"/>
              <a:gd name="connsiteX13" fmla="*/ 0 w 2837789"/>
              <a:gd name="connsiteY13" fmla="*/ 9519771 h 10663676"/>
              <a:gd name="connsiteX14" fmla="*/ 0 w 2837789"/>
              <a:gd name="connsiteY14" fmla="*/ 9038076 h 10663676"/>
              <a:gd name="connsiteX15" fmla="*/ 0 w 2837789"/>
              <a:gd name="connsiteY15" fmla="*/ 4795371 h 10663676"/>
              <a:gd name="connsiteX16" fmla="*/ 0 w 2837789"/>
              <a:gd name="connsiteY16" fmla="*/ 4630271 h 10663676"/>
              <a:gd name="connsiteX17" fmla="*/ 9307 w 2837789"/>
              <a:gd name="connsiteY17" fmla="*/ 0 h 10663676"/>
              <a:gd name="connsiteX0" fmla="*/ 9307 w 2837789"/>
              <a:gd name="connsiteY0" fmla="*/ 0 h 12199313"/>
              <a:gd name="connsiteX1" fmla="*/ 2837788 w 2837789"/>
              <a:gd name="connsiteY1" fmla="*/ 9313 h 12199313"/>
              <a:gd name="connsiteX2" fmla="*/ 2837788 w 2837789"/>
              <a:gd name="connsiteY2" fmla="*/ 4630271 h 12199313"/>
              <a:gd name="connsiteX3" fmla="*/ 2837789 w 2837789"/>
              <a:gd name="connsiteY3" fmla="*/ 4630271 h 12199313"/>
              <a:gd name="connsiteX4" fmla="*/ 2837789 w 2837789"/>
              <a:gd name="connsiteY4" fmla="*/ 5025650 h 12199313"/>
              <a:gd name="connsiteX5" fmla="*/ 2618085 w 2837789"/>
              <a:gd name="connsiteY5" fmla="*/ 5047797 h 12199313"/>
              <a:gd name="connsiteX6" fmla="*/ 1747634 w 2837789"/>
              <a:gd name="connsiteY6" fmla="*/ 6115805 h 12199313"/>
              <a:gd name="connsiteX7" fmla="*/ 2618085 w 2837789"/>
              <a:gd name="connsiteY7" fmla="*/ 7183813 h 12199313"/>
              <a:gd name="connsiteX8" fmla="*/ 2837789 w 2837789"/>
              <a:gd name="connsiteY8" fmla="*/ 7205961 h 12199313"/>
              <a:gd name="connsiteX9" fmla="*/ 2837789 w 2837789"/>
              <a:gd name="connsiteY9" fmla="*/ 9519771 h 12199313"/>
              <a:gd name="connsiteX10" fmla="*/ 2837788 w 2837789"/>
              <a:gd name="connsiteY10" fmla="*/ 9519771 h 12199313"/>
              <a:gd name="connsiteX11" fmla="*/ 2828480 w 2837789"/>
              <a:gd name="connsiteY11" fmla="*/ 12199313 h 12199313"/>
              <a:gd name="connsiteX12" fmla="*/ 0 w 2837789"/>
              <a:gd name="connsiteY12" fmla="*/ 10663676 h 12199313"/>
              <a:gd name="connsiteX13" fmla="*/ 0 w 2837789"/>
              <a:gd name="connsiteY13" fmla="*/ 9519771 h 12199313"/>
              <a:gd name="connsiteX14" fmla="*/ 0 w 2837789"/>
              <a:gd name="connsiteY14" fmla="*/ 9038076 h 12199313"/>
              <a:gd name="connsiteX15" fmla="*/ 0 w 2837789"/>
              <a:gd name="connsiteY15" fmla="*/ 4795371 h 12199313"/>
              <a:gd name="connsiteX16" fmla="*/ 0 w 2837789"/>
              <a:gd name="connsiteY16" fmla="*/ 4630271 h 12199313"/>
              <a:gd name="connsiteX17" fmla="*/ 9307 w 2837789"/>
              <a:gd name="connsiteY17" fmla="*/ 0 h 12199313"/>
              <a:gd name="connsiteX0" fmla="*/ 9307 w 2837789"/>
              <a:gd name="connsiteY0" fmla="*/ 0 h 12227236"/>
              <a:gd name="connsiteX1" fmla="*/ 2837788 w 2837789"/>
              <a:gd name="connsiteY1" fmla="*/ 9313 h 12227236"/>
              <a:gd name="connsiteX2" fmla="*/ 2837788 w 2837789"/>
              <a:gd name="connsiteY2" fmla="*/ 4630271 h 12227236"/>
              <a:gd name="connsiteX3" fmla="*/ 2837789 w 2837789"/>
              <a:gd name="connsiteY3" fmla="*/ 4630271 h 12227236"/>
              <a:gd name="connsiteX4" fmla="*/ 2837789 w 2837789"/>
              <a:gd name="connsiteY4" fmla="*/ 5025650 h 12227236"/>
              <a:gd name="connsiteX5" fmla="*/ 2618085 w 2837789"/>
              <a:gd name="connsiteY5" fmla="*/ 5047797 h 12227236"/>
              <a:gd name="connsiteX6" fmla="*/ 1747634 w 2837789"/>
              <a:gd name="connsiteY6" fmla="*/ 6115805 h 12227236"/>
              <a:gd name="connsiteX7" fmla="*/ 2618085 w 2837789"/>
              <a:gd name="connsiteY7" fmla="*/ 7183813 h 12227236"/>
              <a:gd name="connsiteX8" fmla="*/ 2837789 w 2837789"/>
              <a:gd name="connsiteY8" fmla="*/ 7205961 h 12227236"/>
              <a:gd name="connsiteX9" fmla="*/ 2837789 w 2837789"/>
              <a:gd name="connsiteY9" fmla="*/ 9519771 h 12227236"/>
              <a:gd name="connsiteX10" fmla="*/ 2837788 w 2837789"/>
              <a:gd name="connsiteY10" fmla="*/ 9519771 h 12227236"/>
              <a:gd name="connsiteX11" fmla="*/ 2828480 w 2837789"/>
              <a:gd name="connsiteY11" fmla="*/ 12227236 h 12227236"/>
              <a:gd name="connsiteX12" fmla="*/ 0 w 2837789"/>
              <a:gd name="connsiteY12" fmla="*/ 10663676 h 12227236"/>
              <a:gd name="connsiteX13" fmla="*/ 0 w 2837789"/>
              <a:gd name="connsiteY13" fmla="*/ 9519771 h 12227236"/>
              <a:gd name="connsiteX14" fmla="*/ 0 w 2837789"/>
              <a:gd name="connsiteY14" fmla="*/ 9038076 h 12227236"/>
              <a:gd name="connsiteX15" fmla="*/ 0 w 2837789"/>
              <a:gd name="connsiteY15" fmla="*/ 4795371 h 12227236"/>
              <a:gd name="connsiteX16" fmla="*/ 0 w 2837789"/>
              <a:gd name="connsiteY16" fmla="*/ 4630271 h 12227236"/>
              <a:gd name="connsiteX17" fmla="*/ 9307 w 2837789"/>
              <a:gd name="connsiteY17" fmla="*/ 0 h 12227236"/>
              <a:gd name="connsiteX0" fmla="*/ 18614 w 2847096"/>
              <a:gd name="connsiteY0" fmla="*/ 0 h 12227236"/>
              <a:gd name="connsiteX1" fmla="*/ 2847095 w 2847096"/>
              <a:gd name="connsiteY1" fmla="*/ 9313 h 12227236"/>
              <a:gd name="connsiteX2" fmla="*/ 2847095 w 2847096"/>
              <a:gd name="connsiteY2" fmla="*/ 4630271 h 12227236"/>
              <a:gd name="connsiteX3" fmla="*/ 2847096 w 2847096"/>
              <a:gd name="connsiteY3" fmla="*/ 4630271 h 12227236"/>
              <a:gd name="connsiteX4" fmla="*/ 2847096 w 2847096"/>
              <a:gd name="connsiteY4" fmla="*/ 5025650 h 12227236"/>
              <a:gd name="connsiteX5" fmla="*/ 2627392 w 2847096"/>
              <a:gd name="connsiteY5" fmla="*/ 5047797 h 12227236"/>
              <a:gd name="connsiteX6" fmla="*/ 1756941 w 2847096"/>
              <a:gd name="connsiteY6" fmla="*/ 6115805 h 12227236"/>
              <a:gd name="connsiteX7" fmla="*/ 2627392 w 2847096"/>
              <a:gd name="connsiteY7" fmla="*/ 7183813 h 12227236"/>
              <a:gd name="connsiteX8" fmla="*/ 2847096 w 2847096"/>
              <a:gd name="connsiteY8" fmla="*/ 7205961 h 12227236"/>
              <a:gd name="connsiteX9" fmla="*/ 2847096 w 2847096"/>
              <a:gd name="connsiteY9" fmla="*/ 9519771 h 12227236"/>
              <a:gd name="connsiteX10" fmla="*/ 2847095 w 2847096"/>
              <a:gd name="connsiteY10" fmla="*/ 9519771 h 12227236"/>
              <a:gd name="connsiteX11" fmla="*/ 2837787 w 2847096"/>
              <a:gd name="connsiteY11" fmla="*/ 12227236 h 12227236"/>
              <a:gd name="connsiteX12" fmla="*/ 0 w 2847096"/>
              <a:gd name="connsiteY12" fmla="*/ 12217927 h 12227236"/>
              <a:gd name="connsiteX13" fmla="*/ 9307 w 2847096"/>
              <a:gd name="connsiteY13" fmla="*/ 9519771 h 12227236"/>
              <a:gd name="connsiteX14" fmla="*/ 9307 w 2847096"/>
              <a:gd name="connsiteY14" fmla="*/ 9038076 h 12227236"/>
              <a:gd name="connsiteX15" fmla="*/ 9307 w 2847096"/>
              <a:gd name="connsiteY15" fmla="*/ 4795371 h 12227236"/>
              <a:gd name="connsiteX16" fmla="*/ 9307 w 2847096"/>
              <a:gd name="connsiteY16" fmla="*/ 4630271 h 12227236"/>
              <a:gd name="connsiteX17" fmla="*/ 18614 w 2847096"/>
              <a:gd name="connsiteY17" fmla="*/ 0 h 1222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47096" h="12227236">
                <a:moveTo>
                  <a:pt x="18614" y="0"/>
                </a:moveTo>
                <a:lnTo>
                  <a:pt x="2847095" y="9313"/>
                </a:lnTo>
                <a:lnTo>
                  <a:pt x="2847095" y="4630271"/>
                </a:lnTo>
                <a:lnTo>
                  <a:pt x="2847096" y="4630271"/>
                </a:lnTo>
                <a:lnTo>
                  <a:pt x="2847096" y="5025650"/>
                </a:lnTo>
                <a:lnTo>
                  <a:pt x="2627392" y="5047797"/>
                </a:lnTo>
                <a:cubicBezTo>
                  <a:pt x="2130627" y="5149451"/>
                  <a:pt x="1756941" y="5588989"/>
                  <a:pt x="1756941" y="6115805"/>
                </a:cubicBezTo>
                <a:cubicBezTo>
                  <a:pt x="1756941" y="6642623"/>
                  <a:pt x="2130627" y="7082160"/>
                  <a:pt x="2627392" y="7183813"/>
                </a:cubicBezTo>
                <a:lnTo>
                  <a:pt x="2847096" y="7205961"/>
                </a:lnTo>
                <a:lnTo>
                  <a:pt x="2847096" y="9519771"/>
                </a:lnTo>
                <a:lnTo>
                  <a:pt x="2847095" y="9519771"/>
                </a:lnTo>
                <a:cubicBezTo>
                  <a:pt x="2843992" y="10412952"/>
                  <a:pt x="2840890" y="11334055"/>
                  <a:pt x="2837787" y="12227236"/>
                </a:cubicBezTo>
                <a:lnTo>
                  <a:pt x="0" y="12217927"/>
                </a:lnTo>
                <a:cubicBezTo>
                  <a:pt x="3102" y="11318542"/>
                  <a:pt x="6205" y="10419156"/>
                  <a:pt x="9307" y="9519771"/>
                </a:cubicBezTo>
                <a:lnTo>
                  <a:pt x="9307" y="9038076"/>
                </a:lnTo>
                <a:lnTo>
                  <a:pt x="9307" y="4795371"/>
                </a:lnTo>
                <a:lnTo>
                  <a:pt x="9307" y="4630271"/>
                </a:lnTo>
                <a:cubicBezTo>
                  <a:pt x="9307" y="3974104"/>
                  <a:pt x="18614" y="656167"/>
                  <a:pt x="18614" y="0"/>
                </a:cubicBezTo>
                <a:close/>
              </a:path>
            </a:pathLst>
          </a:custGeom>
          <a:solidFill>
            <a:srgbClr val="005A9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34" name="文本框 17"/>
          <p:cNvSpPr txBox="1"/>
          <p:nvPr/>
        </p:nvSpPr>
        <p:spPr>
          <a:xfrm>
            <a:off x="2952218" y="2355726"/>
            <a:ext cx="3239569" cy="523220"/>
          </a:xfrm>
          <a:prstGeom prst="rect">
            <a:avLst/>
          </a:prstGeom>
          <a:noFill/>
        </p:spPr>
        <p:txBody>
          <a:bodyPr wrap="square" rtlCol="0">
            <a:spAutoFit/>
          </a:bodyPr>
          <a:lstStyle/>
          <a:p>
            <a:pPr algn="ctr"/>
            <a:r>
              <a:rPr lang="zh-CN" altLang="en-US" sz="2800" b="1" dirty="0" smtClean="0">
                <a:solidFill>
                  <a:schemeClr val="tx1">
                    <a:lumMod val="75000"/>
                    <a:lumOff val="25000"/>
                  </a:schemeClr>
                </a:solidFill>
                <a:latin typeface="微软雅黑" panose="020B0503020204020204" pitchFamily="34" charset="-122"/>
                <a:ea typeface="微软雅黑" panose="020B0503020204020204" pitchFamily="34" charset="-122"/>
              </a:rPr>
              <a:t>管理者的一天</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19"/>
          <p:cNvSpPr txBox="1"/>
          <p:nvPr/>
        </p:nvSpPr>
        <p:spPr bwMode="auto">
          <a:xfrm>
            <a:off x="2009463" y="3075806"/>
            <a:ext cx="2850569" cy="238270"/>
          </a:xfrm>
          <a:prstGeom prst="rect">
            <a:avLst/>
          </a:prstGeom>
          <a:noFill/>
        </p:spPr>
        <p:txBody>
          <a:bodyPr wrap="square" lIns="68580" tIns="34290" rIns="68580" bIns="34290">
            <a:spAutoFit/>
          </a:bodyPr>
          <a:lstStyle/>
          <a:p>
            <a:pPr marL="171450" indent="-171450">
              <a:lnSpc>
                <a:spcPct val="120000"/>
              </a:lnSpc>
              <a:buFont typeface="Arial" panose="020B0604020202020204"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1</a:t>
            </a:r>
            <a:r>
              <a:rPr lang="zh-CN" altLang="en-US" sz="1000" dirty="0" smtClean="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核心指标数据一目了然</a:t>
            </a:r>
            <a:endParaRPr lang="en-US" altLang="zh-CN" sz="1000" dirty="0">
              <a:solidFill>
                <a:schemeClr val="tx1">
                  <a:lumMod val="75000"/>
                  <a:lumOff val="25000"/>
                </a:schemeClr>
              </a:solidFill>
              <a:latin typeface="微软雅黑" pitchFamily="34" charset="-122"/>
              <a:ea typeface="微软雅黑" pitchFamily="34" charset="-122"/>
            </a:endParaRPr>
          </a:p>
        </p:txBody>
      </p:sp>
      <p:cxnSp>
        <p:nvCxnSpPr>
          <p:cNvPr id="36" name="直接连接符 35"/>
          <p:cNvCxnSpPr/>
          <p:nvPr/>
        </p:nvCxnSpPr>
        <p:spPr>
          <a:xfrm>
            <a:off x="1835696" y="3003798"/>
            <a:ext cx="5472608"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3912643" y="752739"/>
            <a:ext cx="1314630" cy="1314956"/>
            <a:chOff x="1041891" y="2887277"/>
            <a:chExt cx="1036261" cy="1036518"/>
          </a:xfrm>
        </p:grpSpPr>
        <p:sp>
          <p:nvSpPr>
            <p:cNvPr id="38" name="Oval 53"/>
            <p:cNvSpPr>
              <a:spLocks noChangeArrowheads="1"/>
            </p:cNvSpPr>
            <p:nvPr/>
          </p:nvSpPr>
          <p:spPr bwMode="auto">
            <a:xfrm>
              <a:off x="1041891" y="2887277"/>
              <a:ext cx="1036261" cy="1036518"/>
            </a:xfrm>
            <a:prstGeom prst="ellipse">
              <a:avLst/>
            </a:prstGeom>
            <a:solidFill>
              <a:srgbClr val="005A9E"/>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sz="4400">
                <a:latin typeface="微软雅黑" panose="020B0503020204020204" pitchFamily="34" charset="-122"/>
                <a:ea typeface="微软雅黑" panose="020B0503020204020204" pitchFamily="34" charset="-122"/>
              </a:endParaRPr>
            </a:p>
          </p:txBody>
        </p:sp>
        <p:sp>
          <p:nvSpPr>
            <p:cNvPr id="39" name="Text Box 58"/>
            <p:cNvSpPr txBox="1">
              <a:spLocks noChangeArrowheads="1"/>
            </p:cNvSpPr>
            <p:nvPr/>
          </p:nvSpPr>
          <p:spPr bwMode="auto">
            <a:xfrm>
              <a:off x="1177282" y="3069495"/>
              <a:ext cx="782803" cy="636840"/>
            </a:xfrm>
            <a:prstGeom prst="rect">
              <a:avLst/>
            </a:prstGeom>
            <a:noFill/>
            <a:ln w="9525">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580" tIns="34290" rIns="68580" bIns="34290">
              <a:spAutoFit/>
            </a:bodyPr>
            <a:lstStyle/>
            <a:p>
              <a:pPr algn="ctr"/>
              <a:r>
                <a:rPr lang="en-US" altLang="zh-CN" sz="4800" b="1" dirty="0" smtClean="0">
                  <a:solidFill>
                    <a:schemeClr val="bg1"/>
                  </a:solidFill>
                  <a:latin typeface="微软雅黑" panose="020B0503020204020204" pitchFamily="34" charset="-122"/>
                  <a:ea typeface="微软雅黑" panose="020B0503020204020204" pitchFamily="34" charset="-122"/>
                </a:rPr>
                <a:t>01</a:t>
              </a:r>
              <a:endParaRPr lang="en-US" altLang="zh-CN" sz="4800" b="1" dirty="0">
                <a:solidFill>
                  <a:schemeClr val="bg1"/>
                </a:solidFill>
                <a:latin typeface="微软雅黑" panose="020B0503020204020204" pitchFamily="34" charset="-122"/>
                <a:ea typeface="微软雅黑" panose="020B0503020204020204" pitchFamily="34" charset="-122"/>
              </a:endParaRPr>
            </a:p>
          </p:txBody>
        </p:sp>
      </p:grpSp>
      <p:sp>
        <p:nvSpPr>
          <p:cNvPr id="40" name="文本框 19"/>
          <p:cNvSpPr txBox="1"/>
          <p:nvPr/>
        </p:nvSpPr>
        <p:spPr bwMode="auto">
          <a:xfrm>
            <a:off x="2009463" y="3324968"/>
            <a:ext cx="2850569" cy="238270"/>
          </a:xfrm>
          <a:prstGeom prst="rect">
            <a:avLst/>
          </a:prstGeom>
          <a:noFill/>
        </p:spPr>
        <p:txBody>
          <a:bodyPr wrap="square" lIns="68580" tIns="34290" rIns="68580" bIns="34290">
            <a:spAutoFit/>
          </a:bodyPr>
          <a:lstStyle/>
          <a:p>
            <a:pPr marL="171450" indent="-171450">
              <a:lnSpc>
                <a:spcPct val="120000"/>
              </a:lnSpc>
              <a:buFont typeface="Arial" panose="020B0604020202020204"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2</a:t>
            </a:r>
            <a:r>
              <a:rPr lang="zh-CN" altLang="en-US" sz="1000" dirty="0" smtClean="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重大项目情况了然于胸</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77" name="文本框 19"/>
          <p:cNvSpPr txBox="1"/>
          <p:nvPr/>
        </p:nvSpPr>
        <p:spPr bwMode="auto">
          <a:xfrm>
            <a:off x="2009463" y="3579862"/>
            <a:ext cx="2994585" cy="238270"/>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3</a:t>
            </a:r>
            <a:r>
              <a:rPr lang="zh-CN" altLang="en-US" sz="1000" dirty="0" smtClean="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更加合理有效的时间</a:t>
            </a:r>
            <a:r>
              <a:rPr lang="zh-CN" altLang="en-US" sz="1000" dirty="0" smtClean="0">
                <a:solidFill>
                  <a:schemeClr val="tx1">
                    <a:lumMod val="75000"/>
                    <a:lumOff val="25000"/>
                  </a:schemeClr>
                </a:solidFill>
                <a:latin typeface="微软雅黑" pitchFamily="34" charset="-122"/>
                <a:ea typeface="微软雅黑" pitchFamily="34" charset="-122"/>
              </a:rPr>
              <a:t>安排</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78" name="文本框 19"/>
          <p:cNvSpPr txBox="1"/>
          <p:nvPr/>
        </p:nvSpPr>
        <p:spPr bwMode="auto">
          <a:xfrm>
            <a:off x="2004919" y="3845648"/>
            <a:ext cx="3096777" cy="238270"/>
          </a:xfrm>
          <a:prstGeom prst="rect">
            <a:avLst/>
          </a:prstGeom>
          <a:noFill/>
        </p:spPr>
        <p:txBody>
          <a:bodyPr wrap="square" lIns="68580" tIns="34290" rIns="68580" bIns="34290">
            <a:spAutoFit/>
          </a:bodyPr>
          <a:lstStyle/>
          <a:p>
            <a:pPr marL="171450" indent="-171450">
              <a:lnSpc>
                <a:spcPct val="120000"/>
              </a:lnSpc>
              <a:buFont typeface="Arial" panose="020B0604020202020204"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4</a:t>
            </a:r>
            <a:r>
              <a:rPr lang="zh-CN" altLang="en-US" sz="1000" dirty="0" smtClean="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了解员工状态，发现基层优秀员工</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79" name="文本框 19"/>
          <p:cNvSpPr txBox="1"/>
          <p:nvPr/>
        </p:nvSpPr>
        <p:spPr bwMode="auto">
          <a:xfrm>
            <a:off x="4753014" y="3075097"/>
            <a:ext cx="2735309" cy="238270"/>
          </a:xfrm>
          <a:prstGeom prst="rect">
            <a:avLst/>
          </a:prstGeom>
          <a:noFill/>
        </p:spPr>
        <p:txBody>
          <a:bodyPr wrap="square" lIns="68580" tIns="34290" rIns="68580" bIns="34290">
            <a:spAutoFit/>
          </a:bodyPr>
          <a:lstStyle/>
          <a:p>
            <a:pPr marL="171450" indent="-171450">
              <a:lnSpc>
                <a:spcPct val="120000"/>
              </a:lnSpc>
              <a:buFont typeface="Arial" panose="020B0604020202020204"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5</a:t>
            </a:r>
            <a:r>
              <a:rPr lang="zh-CN" altLang="en-US" sz="1000" dirty="0" smtClean="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可透视整个组织</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80" name="文本框 19"/>
          <p:cNvSpPr txBox="1"/>
          <p:nvPr/>
        </p:nvSpPr>
        <p:spPr bwMode="auto">
          <a:xfrm>
            <a:off x="4737382" y="3324968"/>
            <a:ext cx="2735309" cy="238270"/>
          </a:xfrm>
          <a:prstGeom prst="rect">
            <a:avLst/>
          </a:prstGeom>
          <a:noFill/>
        </p:spPr>
        <p:txBody>
          <a:bodyPr wrap="square" lIns="68580" tIns="34290" rIns="68580" bIns="34290">
            <a:spAutoFit/>
          </a:bodyPr>
          <a:lstStyle/>
          <a:p>
            <a:pPr marL="171450" indent="-171450">
              <a:lnSpc>
                <a:spcPct val="120000"/>
              </a:lnSpc>
              <a:buFont typeface="Arial" panose="020B0604020202020204"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6</a:t>
            </a:r>
            <a:r>
              <a:rPr lang="zh-CN" altLang="en-US" sz="1000" dirty="0" smtClean="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帮助同事更好的理解公司发展战略规划</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82" name="文本框 19"/>
          <p:cNvSpPr txBox="1"/>
          <p:nvPr/>
        </p:nvSpPr>
        <p:spPr bwMode="auto">
          <a:xfrm>
            <a:off x="4753014" y="3579862"/>
            <a:ext cx="2375269" cy="238270"/>
          </a:xfrm>
          <a:prstGeom prst="rect">
            <a:avLst/>
          </a:prstGeom>
          <a:noFill/>
        </p:spPr>
        <p:txBody>
          <a:bodyPr wrap="square" lIns="68580" tIns="34290" rIns="68580" bIns="34290">
            <a:spAutoFit/>
          </a:bodyPr>
          <a:lstStyle/>
          <a:p>
            <a:pPr marL="171450" indent="-171450">
              <a:lnSpc>
                <a:spcPct val="120000"/>
              </a:lnSpc>
              <a:buFont typeface="Arial" panose="020B0604020202020204"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7</a:t>
            </a:r>
            <a:r>
              <a:rPr lang="zh-CN" altLang="en-US" sz="1000" dirty="0" smtClean="0">
                <a:solidFill>
                  <a:schemeClr val="tx1">
                    <a:lumMod val="75000"/>
                    <a:lumOff val="25000"/>
                  </a:schemeClr>
                </a:solidFill>
                <a:latin typeface="微软雅黑" pitchFamily="34" charset="-122"/>
                <a:ea typeface="微软雅黑" pitchFamily="34" charset="-122"/>
              </a:rPr>
              <a:t>）</a:t>
            </a:r>
            <a:r>
              <a:rPr lang="zh-CN" altLang="en-US" sz="1000" dirty="0">
                <a:latin typeface="微软雅黑" panose="020B0503020204020204" pitchFamily="34" charset="-122"/>
                <a:ea typeface="微软雅黑" panose="020B0503020204020204" pitchFamily="34" charset="-122"/>
              </a:rPr>
              <a:t>随时移动审批公司流程</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15" name="文本框 19"/>
          <p:cNvSpPr txBox="1"/>
          <p:nvPr/>
        </p:nvSpPr>
        <p:spPr bwMode="auto">
          <a:xfrm>
            <a:off x="4737382" y="3845648"/>
            <a:ext cx="2375269" cy="238270"/>
          </a:xfrm>
          <a:prstGeom prst="rect">
            <a:avLst/>
          </a:prstGeom>
          <a:noFill/>
        </p:spPr>
        <p:txBody>
          <a:bodyPr wrap="square" lIns="68580" tIns="34290" rIns="68580" bIns="34290">
            <a:spAutoFit/>
          </a:bodyPr>
          <a:lstStyle/>
          <a:p>
            <a:pPr marL="171450" indent="-171450">
              <a:lnSpc>
                <a:spcPct val="120000"/>
              </a:lnSpc>
              <a:buFont typeface="Arial" panose="020B0604020202020204"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8</a:t>
            </a:r>
            <a:r>
              <a:rPr lang="zh-CN" altLang="en-US" sz="1000" dirty="0" smtClean="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重要事务会议可有效</a:t>
            </a:r>
            <a:r>
              <a:rPr lang="zh-CN" altLang="en-US" sz="1000" dirty="0" smtClean="0">
                <a:solidFill>
                  <a:schemeClr val="tx1">
                    <a:lumMod val="75000"/>
                    <a:lumOff val="25000"/>
                  </a:schemeClr>
                </a:solidFill>
                <a:latin typeface="微软雅黑" pitchFamily="34" charset="-122"/>
                <a:ea typeface="微软雅黑" pitchFamily="34" charset="-122"/>
              </a:rPr>
              <a:t>督办</a:t>
            </a:r>
            <a:endParaRPr lang="en-US" altLang="zh-CN" sz="10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697635009"/>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7" presetClass="entr" presetSubtype="0"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900" decel="100000" fill="hold"/>
                                        <p:tgtEl>
                                          <p:spTgt spid="37"/>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37"/>
                                        </p:tgtEl>
                                        <p:attrNameLst>
                                          <p:attrName>ppt_y</p:attrName>
                                        </p:attrNameLst>
                                      </p:cBhvr>
                                      <p:tavLst>
                                        <p:tav tm="0">
                                          <p:val>
                                            <p:strVal val="#ppt_y-.03"/>
                                          </p:val>
                                        </p:tav>
                                        <p:tav tm="100000">
                                          <p:val>
                                            <p:strVal val="#ppt_y"/>
                                          </p:val>
                                        </p:tav>
                                      </p:tavLst>
                                    </p:anim>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wipe(left)">
                                      <p:cBhvr>
                                        <p:cTn id="19" dur="500"/>
                                        <p:tgtEl>
                                          <p:spTgt spid="34"/>
                                        </p:tgtEl>
                                      </p:cBhvr>
                                    </p:animEffect>
                                  </p:childTnLst>
                                </p:cTn>
                              </p:par>
                              <p:par>
                                <p:cTn id="20" presetID="1" presetClass="entr" presetSubtype="0" fill="hold" nodeType="withEffect">
                                  <p:stCondLst>
                                    <p:cond delay="0"/>
                                  </p:stCondLst>
                                  <p:childTnLst>
                                    <p:set>
                                      <p:cBhvr>
                                        <p:cTn id="21" dur="1" fill="hold">
                                          <p:stCondLst>
                                            <p:cond delay="0"/>
                                          </p:stCondLst>
                                        </p:cTn>
                                        <p:tgtEl>
                                          <p:spTgt spid="36"/>
                                        </p:tgtEl>
                                        <p:attrNameLst>
                                          <p:attrName>style.visibility</p:attrName>
                                        </p:attrNameLst>
                                      </p:cBhvr>
                                      <p:to>
                                        <p:strVal val="visible"/>
                                      </p:to>
                                    </p:set>
                                  </p:childTnLst>
                                </p:cTn>
                              </p:par>
                            </p:childTnLst>
                          </p:cTn>
                        </p:par>
                        <p:par>
                          <p:cTn id="22" fill="hold">
                            <p:stCondLst>
                              <p:cond delay="2000"/>
                            </p:stCondLst>
                            <p:childTnLst>
                              <p:par>
                                <p:cTn id="23" presetID="22" presetClass="entr" presetSubtype="2" fill="hold" grpId="0" nodeType="afterEffect">
                                  <p:stCondLst>
                                    <p:cond delay="0"/>
                                  </p:stCondLst>
                                  <p:iterate type="lt">
                                    <p:tmPct val="4878"/>
                                  </p:iterate>
                                  <p:childTnLst>
                                    <p:set>
                                      <p:cBhvr>
                                        <p:cTn id="24" dur="1" fill="hold">
                                          <p:stCondLst>
                                            <p:cond delay="0"/>
                                          </p:stCondLst>
                                        </p:cTn>
                                        <p:tgtEl>
                                          <p:spTgt spid="35"/>
                                        </p:tgtEl>
                                        <p:attrNameLst>
                                          <p:attrName>style.visibility</p:attrName>
                                        </p:attrNameLst>
                                      </p:cBhvr>
                                      <p:to>
                                        <p:strVal val="visible"/>
                                      </p:to>
                                    </p:set>
                                    <p:animEffect transition="in" filter="wipe(right)">
                                      <p:cBhvr>
                                        <p:cTn id="25" dur="500"/>
                                        <p:tgtEl>
                                          <p:spTgt spid="35"/>
                                        </p:tgtEl>
                                      </p:cBhvr>
                                    </p:animEffect>
                                  </p:childTnLst>
                                </p:cTn>
                              </p:par>
                            </p:childTnLst>
                          </p:cTn>
                        </p:par>
                        <p:par>
                          <p:cTn id="26" fill="hold">
                            <p:stCondLst>
                              <p:cond delay="2768"/>
                            </p:stCondLst>
                            <p:childTnLst>
                              <p:par>
                                <p:cTn id="27" presetID="22" presetClass="entr" presetSubtype="2" fill="hold" grpId="0" nodeType="afterEffect">
                                  <p:stCondLst>
                                    <p:cond delay="0"/>
                                  </p:stCondLst>
                                  <p:iterate type="lt">
                                    <p:tmPct val="4878"/>
                                  </p:iterate>
                                  <p:childTnLst>
                                    <p:set>
                                      <p:cBhvr>
                                        <p:cTn id="28" dur="1" fill="hold">
                                          <p:stCondLst>
                                            <p:cond delay="0"/>
                                          </p:stCondLst>
                                        </p:cTn>
                                        <p:tgtEl>
                                          <p:spTgt spid="40"/>
                                        </p:tgtEl>
                                        <p:attrNameLst>
                                          <p:attrName>style.visibility</p:attrName>
                                        </p:attrNameLst>
                                      </p:cBhvr>
                                      <p:to>
                                        <p:strVal val="visible"/>
                                      </p:to>
                                    </p:set>
                                    <p:animEffect transition="in" filter="wipe(right)">
                                      <p:cBhvr>
                                        <p:cTn id="29" dur="500"/>
                                        <p:tgtEl>
                                          <p:spTgt spid="40"/>
                                        </p:tgtEl>
                                      </p:cBhvr>
                                    </p:animEffect>
                                  </p:childTnLst>
                                </p:cTn>
                              </p:par>
                            </p:childTnLst>
                          </p:cTn>
                        </p:par>
                        <p:par>
                          <p:cTn id="30" fill="hold">
                            <p:stCondLst>
                              <p:cond delay="3537"/>
                            </p:stCondLst>
                            <p:childTnLst>
                              <p:par>
                                <p:cTn id="31" presetID="22" presetClass="entr" presetSubtype="2" fill="hold" grpId="0" nodeType="afterEffect">
                                  <p:stCondLst>
                                    <p:cond delay="0"/>
                                  </p:stCondLst>
                                  <p:iterate type="lt">
                                    <p:tmPct val="4878"/>
                                  </p:iterate>
                                  <p:childTnLst>
                                    <p:set>
                                      <p:cBhvr>
                                        <p:cTn id="32" dur="1" fill="hold">
                                          <p:stCondLst>
                                            <p:cond delay="0"/>
                                          </p:stCondLst>
                                        </p:cTn>
                                        <p:tgtEl>
                                          <p:spTgt spid="77"/>
                                        </p:tgtEl>
                                        <p:attrNameLst>
                                          <p:attrName>style.visibility</p:attrName>
                                        </p:attrNameLst>
                                      </p:cBhvr>
                                      <p:to>
                                        <p:strVal val="visible"/>
                                      </p:to>
                                    </p:set>
                                    <p:animEffect transition="in" filter="wipe(right)">
                                      <p:cBhvr>
                                        <p:cTn id="33" dur="500"/>
                                        <p:tgtEl>
                                          <p:spTgt spid="77"/>
                                        </p:tgtEl>
                                      </p:cBhvr>
                                    </p:animEffect>
                                  </p:childTnLst>
                                </p:cTn>
                              </p:par>
                            </p:childTnLst>
                          </p:cTn>
                        </p:par>
                        <p:par>
                          <p:cTn id="34" fill="hold">
                            <p:stCondLst>
                              <p:cond delay="4329"/>
                            </p:stCondLst>
                            <p:childTnLst>
                              <p:par>
                                <p:cTn id="35" presetID="22" presetClass="entr" presetSubtype="2" fill="hold" grpId="0" nodeType="afterEffect">
                                  <p:stCondLst>
                                    <p:cond delay="0"/>
                                  </p:stCondLst>
                                  <p:iterate type="lt">
                                    <p:tmPct val="4878"/>
                                  </p:iterate>
                                  <p:childTnLst>
                                    <p:set>
                                      <p:cBhvr>
                                        <p:cTn id="36" dur="1" fill="hold">
                                          <p:stCondLst>
                                            <p:cond delay="0"/>
                                          </p:stCondLst>
                                        </p:cTn>
                                        <p:tgtEl>
                                          <p:spTgt spid="78"/>
                                        </p:tgtEl>
                                        <p:attrNameLst>
                                          <p:attrName>style.visibility</p:attrName>
                                        </p:attrNameLst>
                                      </p:cBhvr>
                                      <p:to>
                                        <p:strVal val="visible"/>
                                      </p:to>
                                    </p:set>
                                    <p:animEffect transition="in" filter="wipe(right)">
                                      <p:cBhvr>
                                        <p:cTn id="37" dur="500"/>
                                        <p:tgtEl>
                                          <p:spTgt spid="78"/>
                                        </p:tgtEl>
                                      </p:cBhvr>
                                    </p:animEffect>
                                  </p:childTnLst>
                                </p:cTn>
                              </p:par>
                            </p:childTnLst>
                          </p:cTn>
                        </p:par>
                        <p:par>
                          <p:cTn id="38" fill="hold">
                            <p:stCondLst>
                              <p:cond delay="5220"/>
                            </p:stCondLst>
                            <p:childTnLst>
                              <p:par>
                                <p:cTn id="39" presetID="22" presetClass="entr" presetSubtype="2" fill="hold" grpId="0" nodeType="afterEffect">
                                  <p:stCondLst>
                                    <p:cond delay="0"/>
                                  </p:stCondLst>
                                  <p:iterate type="lt">
                                    <p:tmPct val="4878"/>
                                  </p:iterate>
                                  <p:childTnLst>
                                    <p:set>
                                      <p:cBhvr>
                                        <p:cTn id="40" dur="1" fill="hold">
                                          <p:stCondLst>
                                            <p:cond delay="0"/>
                                          </p:stCondLst>
                                        </p:cTn>
                                        <p:tgtEl>
                                          <p:spTgt spid="79"/>
                                        </p:tgtEl>
                                        <p:attrNameLst>
                                          <p:attrName>style.visibility</p:attrName>
                                        </p:attrNameLst>
                                      </p:cBhvr>
                                      <p:to>
                                        <p:strVal val="visible"/>
                                      </p:to>
                                    </p:set>
                                    <p:animEffect transition="in" filter="wipe(right)">
                                      <p:cBhvr>
                                        <p:cTn id="41" dur="500"/>
                                        <p:tgtEl>
                                          <p:spTgt spid="79"/>
                                        </p:tgtEl>
                                      </p:cBhvr>
                                    </p:animEffect>
                                  </p:childTnLst>
                                </p:cTn>
                              </p:par>
                            </p:childTnLst>
                          </p:cTn>
                        </p:par>
                        <p:par>
                          <p:cTn id="42" fill="hold">
                            <p:stCondLst>
                              <p:cond delay="5915"/>
                            </p:stCondLst>
                            <p:childTnLst>
                              <p:par>
                                <p:cTn id="43" presetID="22" presetClass="entr" presetSubtype="2" fill="hold" grpId="0" nodeType="afterEffect">
                                  <p:stCondLst>
                                    <p:cond delay="0"/>
                                  </p:stCondLst>
                                  <p:iterate type="lt">
                                    <p:tmPct val="4878"/>
                                  </p:iterate>
                                  <p:childTnLst>
                                    <p:set>
                                      <p:cBhvr>
                                        <p:cTn id="44" dur="1" fill="hold">
                                          <p:stCondLst>
                                            <p:cond delay="0"/>
                                          </p:stCondLst>
                                        </p:cTn>
                                        <p:tgtEl>
                                          <p:spTgt spid="80"/>
                                        </p:tgtEl>
                                        <p:attrNameLst>
                                          <p:attrName>style.visibility</p:attrName>
                                        </p:attrNameLst>
                                      </p:cBhvr>
                                      <p:to>
                                        <p:strVal val="visible"/>
                                      </p:to>
                                    </p:set>
                                    <p:animEffect transition="in" filter="wipe(right)">
                                      <p:cBhvr>
                                        <p:cTn id="45" dur="500"/>
                                        <p:tgtEl>
                                          <p:spTgt spid="80"/>
                                        </p:tgtEl>
                                      </p:cBhvr>
                                    </p:animEffect>
                                  </p:childTnLst>
                                </p:cTn>
                              </p:par>
                            </p:childTnLst>
                          </p:cTn>
                        </p:par>
                        <p:par>
                          <p:cTn id="46" fill="hold">
                            <p:stCondLst>
                              <p:cond delay="6854"/>
                            </p:stCondLst>
                            <p:childTnLst>
                              <p:par>
                                <p:cTn id="47" presetID="22" presetClass="entr" presetSubtype="2" fill="hold" grpId="0" nodeType="afterEffect">
                                  <p:stCondLst>
                                    <p:cond delay="0"/>
                                  </p:stCondLst>
                                  <p:iterate type="lt">
                                    <p:tmPct val="4878"/>
                                  </p:iterate>
                                  <p:childTnLst>
                                    <p:set>
                                      <p:cBhvr>
                                        <p:cTn id="48" dur="1" fill="hold">
                                          <p:stCondLst>
                                            <p:cond delay="0"/>
                                          </p:stCondLst>
                                        </p:cTn>
                                        <p:tgtEl>
                                          <p:spTgt spid="82"/>
                                        </p:tgtEl>
                                        <p:attrNameLst>
                                          <p:attrName>style.visibility</p:attrName>
                                        </p:attrNameLst>
                                      </p:cBhvr>
                                      <p:to>
                                        <p:strVal val="visible"/>
                                      </p:to>
                                    </p:set>
                                    <p:animEffect transition="in" filter="wipe(right)">
                                      <p:cBhvr>
                                        <p:cTn id="49" dur="500"/>
                                        <p:tgtEl>
                                          <p:spTgt spid="82"/>
                                        </p:tgtEl>
                                      </p:cBhvr>
                                    </p:animEffect>
                                  </p:childTnLst>
                                </p:cTn>
                              </p:par>
                            </p:childTnLst>
                          </p:cTn>
                        </p:par>
                        <p:par>
                          <p:cTn id="50" fill="hold">
                            <p:stCondLst>
                              <p:cond delay="7622"/>
                            </p:stCondLst>
                            <p:childTnLst>
                              <p:par>
                                <p:cTn id="51" presetID="22" presetClass="entr" presetSubtype="2" fill="hold" grpId="0" nodeType="afterEffect">
                                  <p:stCondLst>
                                    <p:cond delay="0"/>
                                  </p:stCondLst>
                                  <p:iterate type="lt">
                                    <p:tmPct val="4878"/>
                                  </p:iterate>
                                  <p:childTnLst>
                                    <p:set>
                                      <p:cBhvr>
                                        <p:cTn id="52" dur="1" fill="hold">
                                          <p:stCondLst>
                                            <p:cond delay="0"/>
                                          </p:stCondLst>
                                        </p:cTn>
                                        <p:tgtEl>
                                          <p:spTgt spid="15"/>
                                        </p:tgtEl>
                                        <p:attrNameLst>
                                          <p:attrName>style.visibility</p:attrName>
                                        </p:attrNameLst>
                                      </p:cBhvr>
                                      <p:to>
                                        <p:strVal val="visible"/>
                                      </p:to>
                                    </p:set>
                                    <p:animEffect transition="in" filter="wipe(right)">
                                      <p:cBhvr>
                                        <p:cTn id="5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p:bldP spid="35" grpId="0"/>
      <p:bldP spid="40" grpId="0"/>
      <p:bldP spid="77" grpId="0"/>
      <p:bldP spid="78" grpId="0"/>
      <p:bldP spid="79" grpId="0"/>
      <p:bldP spid="80" grpId="0"/>
      <p:bldP spid="82" grpId="0"/>
      <p:bldP spid="1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任意多边形 32"/>
          <p:cNvSpPr/>
          <p:nvPr/>
        </p:nvSpPr>
        <p:spPr>
          <a:xfrm rot="5400000" flipV="1">
            <a:off x="3506723" y="-4243298"/>
            <a:ext cx="2135322" cy="9170427"/>
          </a:xfrm>
          <a:custGeom>
            <a:avLst/>
            <a:gdLst>
              <a:gd name="connsiteX0" fmla="*/ 0 w 2837789"/>
              <a:gd name="connsiteY0" fmla="*/ 0 h 8001905"/>
              <a:gd name="connsiteX1" fmla="*/ 2837788 w 2837789"/>
              <a:gd name="connsiteY1" fmla="*/ 0 h 8001905"/>
              <a:gd name="connsiteX2" fmla="*/ 2837788 w 2837789"/>
              <a:gd name="connsiteY2" fmla="*/ 1968500 h 8001905"/>
              <a:gd name="connsiteX3" fmla="*/ 2837789 w 2837789"/>
              <a:gd name="connsiteY3" fmla="*/ 1968500 h 8001905"/>
              <a:gd name="connsiteX4" fmla="*/ 2837789 w 2837789"/>
              <a:gd name="connsiteY4" fmla="*/ 2363879 h 8001905"/>
              <a:gd name="connsiteX5" fmla="*/ 2618085 w 2837789"/>
              <a:gd name="connsiteY5" fmla="*/ 2386026 h 8001905"/>
              <a:gd name="connsiteX6" fmla="*/ 1747634 w 2837789"/>
              <a:gd name="connsiteY6" fmla="*/ 3454034 h 8001905"/>
              <a:gd name="connsiteX7" fmla="*/ 2618085 w 2837789"/>
              <a:gd name="connsiteY7" fmla="*/ 4522042 h 8001905"/>
              <a:gd name="connsiteX8" fmla="*/ 2837789 w 2837789"/>
              <a:gd name="connsiteY8" fmla="*/ 4544190 h 8001905"/>
              <a:gd name="connsiteX9" fmla="*/ 2837789 w 2837789"/>
              <a:gd name="connsiteY9" fmla="*/ 6858000 h 8001905"/>
              <a:gd name="connsiteX10" fmla="*/ 2837788 w 2837789"/>
              <a:gd name="connsiteY10" fmla="*/ 6858000 h 8001905"/>
              <a:gd name="connsiteX11" fmla="*/ 2837788 w 2837789"/>
              <a:gd name="connsiteY11" fmla="*/ 8001905 h 8001905"/>
              <a:gd name="connsiteX12" fmla="*/ 0 w 2837789"/>
              <a:gd name="connsiteY12" fmla="*/ 8001905 h 8001905"/>
              <a:gd name="connsiteX13" fmla="*/ 0 w 2837789"/>
              <a:gd name="connsiteY13" fmla="*/ 6858000 h 8001905"/>
              <a:gd name="connsiteX14" fmla="*/ 0 w 2837789"/>
              <a:gd name="connsiteY14" fmla="*/ 6376305 h 8001905"/>
              <a:gd name="connsiteX15" fmla="*/ 0 w 2837789"/>
              <a:gd name="connsiteY15" fmla="*/ 2133600 h 8001905"/>
              <a:gd name="connsiteX16" fmla="*/ 0 w 2837789"/>
              <a:gd name="connsiteY16" fmla="*/ 1968500 h 8001905"/>
              <a:gd name="connsiteX0" fmla="*/ 0 w 2847096"/>
              <a:gd name="connsiteY0" fmla="*/ 1 h 10682288"/>
              <a:gd name="connsiteX1" fmla="*/ 2847095 w 2847096"/>
              <a:gd name="connsiteY1" fmla="*/ 2680383 h 10682288"/>
              <a:gd name="connsiteX2" fmla="*/ 2847095 w 2847096"/>
              <a:gd name="connsiteY2" fmla="*/ 4648883 h 10682288"/>
              <a:gd name="connsiteX3" fmla="*/ 2847096 w 2847096"/>
              <a:gd name="connsiteY3" fmla="*/ 4648883 h 10682288"/>
              <a:gd name="connsiteX4" fmla="*/ 2847096 w 2847096"/>
              <a:gd name="connsiteY4" fmla="*/ 5044262 h 10682288"/>
              <a:gd name="connsiteX5" fmla="*/ 2627392 w 2847096"/>
              <a:gd name="connsiteY5" fmla="*/ 5066409 h 10682288"/>
              <a:gd name="connsiteX6" fmla="*/ 1756941 w 2847096"/>
              <a:gd name="connsiteY6" fmla="*/ 6134417 h 10682288"/>
              <a:gd name="connsiteX7" fmla="*/ 2627392 w 2847096"/>
              <a:gd name="connsiteY7" fmla="*/ 7202425 h 10682288"/>
              <a:gd name="connsiteX8" fmla="*/ 2847096 w 2847096"/>
              <a:gd name="connsiteY8" fmla="*/ 7224573 h 10682288"/>
              <a:gd name="connsiteX9" fmla="*/ 2847096 w 2847096"/>
              <a:gd name="connsiteY9" fmla="*/ 9538383 h 10682288"/>
              <a:gd name="connsiteX10" fmla="*/ 2847095 w 2847096"/>
              <a:gd name="connsiteY10" fmla="*/ 9538383 h 10682288"/>
              <a:gd name="connsiteX11" fmla="*/ 2847095 w 2847096"/>
              <a:gd name="connsiteY11" fmla="*/ 10682288 h 10682288"/>
              <a:gd name="connsiteX12" fmla="*/ 9307 w 2847096"/>
              <a:gd name="connsiteY12" fmla="*/ 10682288 h 10682288"/>
              <a:gd name="connsiteX13" fmla="*/ 9307 w 2847096"/>
              <a:gd name="connsiteY13" fmla="*/ 9538383 h 10682288"/>
              <a:gd name="connsiteX14" fmla="*/ 9307 w 2847096"/>
              <a:gd name="connsiteY14" fmla="*/ 9056688 h 10682288"/>
              <a:gd name="connsiteX15" fmla="*/ 9307 w 2847096"/>
              <a:gd name="connsiteY15" fmla="*/ 4813983 h 10682288"/>
              <a:gd name="connsiteX16" fmla="*/ 9307 w 2847096"/>
              <a:gd name="connsiteY16" fmla="*/ 4648883 h 10682288"/>
              <a:gd name="connsiteX17" fmla="*/ 0 w 2847096"/>
              <a:gd name="connsiteY17" fmla="*/ 1 h 10682288"/>
              <a:gd name="connsiteX0" fmla="*/ 0 w 2847096"/>
              <a:gd name="connsiteY0" fmla="*/ 0 h 10682287"/>
              <a:gd name="connsiteX1" fmla="*/ 2847095 w 2847096"/>
              <a:gd name="connsiteY1" fmla="*/ 27924 h 10682287"/>
              <a:gd name="connsiteX2" fmla="*/ 2847095 w 2847096"/>
              <a:gd name="connsiteY2" fmla="*/ 4648882 h 10682287"/>
              <a:gd name="connsiteX3" fmla="*/ 2847096 w 2847096"/>
              <a:gd name="connsiteY3" fmla="*/ 4648882 h 10682287"/>
              <a:gd name="connsiteX4" fmla="*/ 2847096 w 2847096"/>
              <a:gd name="connsiteY4" fmla="*/ 5044261 h 10682287"/>
              <a:gd name="connsiteX5" fmla="*/ 2627392 w 2847096"/>
              <a:gd name="connsiteY5" fmla="*/ 5066408 h 10682287"/>
              <a:gd name="connsiteX6" fmla="*/ 1756941 w 2847096"/>
              <a:gd name="connsiteY6" fmla="*/ 6134416 h 10682287"/>
              <a:gd name="connsiteX7" fmla="*/ 2627392 w 2847096"/>
              <a:gd name="connsiteY7" fmla="*/ 7202424 h 10682287"/>
              <a:gd name="connsiteX8" fmla="*/ 2847096 w 2847096"/>
              <a:gd name="connsiteY8" fmla="*/ 7224572 h 10682287"/>
              <a:gd name="connsiteX9" fmla="*/ 2847096 w 2847096"/>
              <a:gd name="connsiteY9" fmla="*/ 9538382 h 10682287"/>
              <a:gd name="connsiteX10" fmla="*/ 2847095 w 2847096"/>
              <a:gd name="connsiteY10" fmla="*/ 9538382 h 10682287"/>
              <a:gd name="connsiteX11" fmla="*/ 2847095 w 2847096"/>
              <a:gd name="connsiteY11" fmla="*/ 10682287 h 10682287"/>
              <a:gd name="connsiteX12" fmla="*/ 9307 w 2847096"/>
              <a:gd name="connsiteY12" fmla="*/ 10682287 h 10682287"/>
              <a:gd name="connsiteX13" fmla="*/ 9307 w 2847096"/>
              <a:gd name="connsiteY13" fmla="*/ 9538382 h 10682287"/>
              <a:gd name="connsiteX14" fmla="*/ 9307 w 2847096"/>
              <a:gd name="connsiteY14" fmla="*/ 9056687 h 10682287"/>
              <a:gd name="connsiteX15" fmla="*/ 9307 w 2847096"/>
              <a:gd name="connsiteY15" fmla="*/ 4813982 h 10682287"/>
              <a:gd name="connsiteX16" fmla="*/ 9307 w 2847096"/>
              <a:gd name="connsiteY16" fmla="*/ 4648882 h 10682287"/>
              <a:gd name="connsiteX17" fmla="*/ 0 w 2847096"/>
              <a:gd name="connsiteY17" fmla="*/ 0 h 10682287"/>
              <a:gd name="connsiteX0" fmla="*/ 9307 w 2837789"/>
              <a:gd name="connsiteY0" fmla="*/ 0 h 10663676"/>
              <a:gd name="connsiteX1" fmla="*/ 2837788 w 2837789"/>
              <a:gd name="connsiteY1" fmla="*/ 9313 h 10663676"/>
              <a:gd name="connsiteX2" fmla="*/ 2837788 w 2837789"/>
              <a:gd name="connsiteY2" fmla="*/ 4630271 h 10663676"/>
              <a:gd name="connsiteX3" fmla="*/ 2837789 w 2837789"/>
              <a:gd name="connsiteY3" fmla="*/ 4630271 h 10663676"/>
              <a:gd name="connsiteX4" fmla="*/ 2837789 w 2837789"/>
              <a:gd name="connsiteY4" fmla="*/ 5025650 h 10663676"/>
              <a:gd name="connsiteX5" fmla="*/ 2618085 w 2837789"/>
              <a:gd name="connsiteY5" fmla="*/ 5047797 h 10663676"/>
              <a:gd name="connsiteX6" fmla="*/ 1747634 w 2837789"/>
              <a:gd name="connsiteY6" fmla="*/ 6115805 h 10663676"/>
              <a:gd name="connsiteX7" fmla="*/ 2618085 w 2837789"/>
              <a:gd name="connsiteY7" fmla="*/ 7183813 h 10663676"/>
              <a:gd name="connsiteX8" fmla="*/ 2837789 w 2837789"/>
              <a:gd name="connsiteY8" fmla="*/ 7205961 h 10663676"/>
              <a:gd name="connsiteX9" fmla="*/ 2837789 w 2837789"/>
              <a:gd name="connsiteY9" fmla="*/ 9519771 h 10663676"/>
              <a:gd name="connsiteX10" fmla="*/ 2837788 w 2837789"/>
              <a:gd name="connsiteY10" fmla="*/ 9519771 h 10663676"/>
              <a:gd name="connsiteX11" fmla="*/ 2837788 w 2837789"/>
              <a:gd name="connsiteY11" fmla="*/ 10663676 h 10663676"/>
              <a:gd name="connsiteX12" fmla="*/ 0 w 2837789"/>
              <a:gd name="connsiteY12" fmla="*/ 10663676 h 10663676"/>
              <a:gd name="connsiteX13" fmla="*/ 0 w 2837789"/>
              <a:gd name="connsiteY13" fmla="*/ 9519771 h 10663676"/>
              <a:gd name="connsiteX14" fmla="*/ 0 w 2837789"/>
              <a:gd name="connsiteY14" fmla="*/ 9038076 h 10663676"/>
              <a:gd name="connsiteX15" fmla="*/ 0 w 2837789"/>
              <a:gd name="connsiteY15" fmla="*/ 4795371 h 10663676"/>
              <a:gd name="connsiteX16" fmla="*/ 0 w 2837789"/>
              <a:gd name="connsiteY16" fmla="*/ 4630271 h 10663676"/>
              <a:gd name="connsiteX17" fmla="*/ 9307 w 2837789"/>
              <a:gd name="connsiteY17" fmla="*/ 0 h 10663676"/>
              <a:gd name="connsiteX0" fmla="*/ 9307 w 2837789"/>
              <a:gd name="connsiteY0" fmla="*/ 0 h 12199313"/>
              <a:gd name="connsiteX1" fmla="*/ 2837788 w 2837789"/>
              <a:gd name="connsiteY1" fmla="*/ 9313 h 12199313"/>
              <a:gd name="connsiteX2" fmla="*/ 2837788 w 2837789"/>
              <a:gd name="connsiteY2" fmla="*/ 4630271 h 12199313"/>
              <a:gd name="connsiteX3" fmla="*/ 2837789 w 2837789"/>
              <a:gd name="connsiteY3" fmla="*/ 4630271 h 12199313"/>
              <a:gd name="connsiteX4" fmla="*/ 2837789 w 2837789"/>
              <a:gd name="connsiteY4" fmla="*/ 5025650 h 12199313"/>
              <a:gd name="connsiteX5" fmla="*/ 2618085 w 2837789"/>
              <a:gd name="connsiteY5" fmla="*/ 5047797 h 12199313"/>
              <a:gd name="connsiteX6" fmla="*/ 1747634 w 2837789"/>
              <a:gd name="connsiteY6" fmla="*/ 6115805 h 12199313"/>
              <a:gd name="connsiteX7" fmla="*/ 2618085 w 2837789"/>
              <a:gd name="connsiteY7" fmla="*/ 7183813 h 12199313"/>
              <a:gd name="connsiteX8" fmla="*/ 2837789 w 2837789"/>
              <a:gd name="connsiteY8" fmla="*/ 7205961 h 12199313"/>
              <a:gd name="connsiteX9" fmla="*/ 2837789 w 2837789"/>
              <a:gd name="connsiteY9" fmla="*/ 9519771 h 12199313"/>
              <a:gd name="connsiteX10" fmla="*/ 2837788 w 2837789"/>
              <a:gd name="connsiteY10" fmla="*/ 9519771 h 12199313"/>
              <a:gd name="connsiteX11" fmla="*/ 2828480 w 2837789"/>
              <a:gd name="connsiteY11" fmla="*/ 12199313 h 12199313"/>
              <a:gd name="connsiteX12" fmla="*/ 0 w 2837789"/>
              <a:gd name="connsiteY12" fmla="*/ 10663676 h 12199313"/>
              <a:gd name="connsiteX13" fmla="*/ 0 w 2837789"/>
              <a:gd name="connsiteY13" fmla="*/ 9519771 h 12199313"/>
              <a:gd name="connsiteX14" fmla="*/ 0 w 2837789"/>
              <a:gd name="connsiteY14" fmla="*/ 9038076 h 12199313"/>
              <a:gd name="connsiteX15" fmla="*/ 0 w 2837789"/>
              <a:gd name="connsiteY15" fmla="*/ 4795371 h 12199313"/>
              <a:gd name="connsiteX16" fmla="*/ 0 w 2837789"/>
              <a:gd name="connsiteY16" fmla="*/ 4630271 h 12199313"/>
              <a:gd name="connsiteX17" fmla="*/ 9307 w 2837789"/>
              <a:gd name="connsiteY17" fmla="*/ 0 h 12199313"/>
              <a:gd name="connsiteX0" fmla="*/ 9307 w 2837789"/>
              <a:gd name="connsiteY0" fmla="*/ 0 h 12227236"/>
              <a:gd name="connsiteX1" fmla="*/ 2837788 w 2837789"/>
              <a:gd name="connsiteY1" fmla="*/ 9313 h 12227236"/>
              <a:gd name="connsiteX2" fmla="*/ 2837788 w 2837789"/>
              <a:gd name="connsiteY2" fmla="*/ 4630271 h 12227236"/>
              <a:gd name="connsiteX3" fmla="*/ 2837789 w 2837789"/>
              <a:gd name="connsiteY3" fmla="*/ 4630271 h 12227236"/>
              <a:gd name="connsiteX4" fmla="*/ 2837789 w 2837789"/>
              <a:gd name="connsiteY4" fmla="*/ 5025650 h 12227236"/>
              <a:gd name="connsiteX5" fmla="*/ 2618085 w 2837789"/>
              <a:gd name="connsiteY5" fmla="*/ 5047797 h 12227236"/>
              <a:gd name="connsiteX6" fmla="*/ 1747634 w 2837789"/>
              <a:gd name="connsiteY6" fmla="*/ 6115805 h 12227236"/>
              <a:gd name="connsiteX7" fmla="*/ 2618085 w 2837789"/>
              <a:gd name="connsiteY7" fmla="*/ 7183813 h 12227236"/>
              <a:gd name="connsiteX8" fmla="*/ 2837789 w 2837789"/>
              <a:gd name="connsiteY8" fmla="*/ 7205961 h 12227236"/>
              <a:gd name="connsiteX9" fmla="*/ 2837789 w 2837789"/>
              <a:gd name="connsiteY9" fmla="*/ 9519771 h 12227236"/>
              <a:gd name="connsiteX10" fmla="*/ 2837788 w 2837789"/>
              <a:gd name="connsiteY10" fmla="*/ 9519771 h 12227236"/>
              <a:gd name="connsiteX11" fmla="*/ 2828480 w 2837789"/>
              <a:gd name="connsiteY11" fmla="*/ 12227236 h 12227236"/>
              <a:gd name="connsiteX12" fmla="*/ 0 w 2837789"/>
              <a:gd name="connsiteY12" fmla="*/ 10663676 h 12227236"/>
              <a:gd name="connsiteX13" fmla="*/ 0 w 2837789"/>
              <a:gd name="connsiteY13" fmla="*/ 9519771 h 12227236"/>
              <a:gd name="connsiteX14" fmla="*/ 0 w 2837789"/>
              <a:gd name="connsiteY14" fmla="*/ 9038076 h 12227236"/>
              <a:gd name="connsiteX15" fmla="*/ 0 w 2837789"/>
              <a:gd name="connsiteY15" fmla="*/ 4795371 h 12227236"/>
              <a:gd name="connsiteX16" fmla="*/ 0 w 2837789"/>
              <a:gd name="connsiteY16" fmla="*/ 4630271 h 12227236"/>
              <a:gd name="connsiteX17" fmla="*/ 9307 w 2837789"/>
              <a:gd name="connsiteY17" fmla="*/ 0 h 12227236"/>
              <a:gd name="connsiteX0" fmla="*/ 18614 w 2847096"/>
              <a:gd name="connsiteY0" fmla="*/ 0 h 12227236"/>
              <a:gd name="connsiteX1" fmla="*/ 2847095 w 2847096"/>
              <a:gd name="connsiteY1" fmla="*/ 9313 h 12227236"/>
              <a:gd name="connsiteX2" fmla="*/ 2847095 w 2847096"/>
              <a:gd name="connsiteY2" fmla="*/ 4630271 h 12227236"/>
              <a:gd name="connsiteX3" fmla="*/ 2847096 w 2847096"/>
              <a:gd name="connsiteY3" fmla="*/ 4630271 h 12227236"/>
              <a:gd name="connsiteX4" fmla="*/ 2847096 w 2847096"/>
              <a:gd name="connsiteY4" fmla="*/ 5025650 h 12227236"/>
              <a:gd name="connsiteX5" fmla="*/ 2627392 w 2847096"/>
              <a:gd name="connsiteY5" fmla="*/ 5047797 h 12227236"/>
              <a:gd name="connsiteX6" fmla="*/ 1756941 w 2847096"/>
              <a:gd name="connsiteY6" fmla="*/ 6115805 h 12227236"/>
              <a:gd name="connsiteX7" fmla="*/ 2627392 w 2847096"/>
              <a:gd name="connsiteY7" fmla="*/ 7183813 h 12227236"/>
              <a:gd name="connsiteX8" fmla="*/ 2847096 w 2847096"/>
              <a:gd name="connsiteY8" fmla="*/ 7205961 h 12227236"/>
              <a:gd name="connsiteX9" fmla="*/ 2847096 w 2847096"/>
              <a:gd name="connsiteY9" fmla="*/ 9519771 h 12227236"/>
              <a:gd name="connsiteX10" fmla="*/ 2847095 w 2847096"/>
              <a:gd name="connsiteY10" fmla="*/ 9519771 h 12227236"/>
              <a:gd name="connsiteX11" fmla="*/ 2837787 w 2847096"/>
              <a:gd name="connsiteY11" fmla="*/ 12227236 h 12227236"/>
              <a:gd name="connsiteX12" fmla="*/ 0 w 2847096"/>
              <a:gd name="connsiteY12" fmla="*/ 12217927 h 12227236"/>
              <a:gd name="connsiteX13" fmla="*/ 9307 w 2847096"/>
              <a:gd name="connsiteY13" fmla="*/ 9519771 h 12227236"/>
              <a:gd name="connsiteX14" fmla="*/ 9307 w 2847096"/>
              <a:gd name="connsiteY14" fmla="*/ 9038076 h 12227236"/>
              <a:gd name="connsiteX15" fmla="*/ 9307 w 2847096"/>
              <a:gd name="connsiteY15" fmla="*/ 4795371 h 12227236"/>
              <a:gd name="connsiteX16" fmla="*/ 9307 w 2847096"/>
              <a:gd name="connsiteY16" fmla="*/ 4630271 h 12227236"/>
              <a:gd name="connsiteX17" fmla="*/ 18614 w 2847096"/>
              <a:gd name="connsiteY17" fmla="*/ 0 h 1222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47096" h="12227236">
                <a:moveTo>
                  <a:pt x="18614" y="0"/>
                </a:moveTo>
                <a:lnTo>
                  <a:pt x="2847095" y="9313"/>
                </a:lnTo>
                <a:lnTo>
                  <a:pt x="2847095" y="4630271"/>
                </a:lnTo>
                <a:lnTo>
                  <a:pt x="2847096" y="4630271"/>
                </a:lnTo>
                <a:lnTo>
                  <a:pt x="2847096" y="5025650"/>
                </a:lnTo>
                <a:lnTo>
                  <a:pt x="2627392" y="5047797"/>
                </a:lnTo>
                <a:cubicBezTo>
                  <a:pt x="2130627" y="5149451"/>
                  <a:pt x="1756941" y="5588989"/>
                  <a:pt x="1756941" y="6115805"/>
                </a:cubicBezTo>
                <a:cubicBezTo>
                  <a:pt x="1756941" y="6642623"/>
                  <a:pt x="2130627" y="7082160"/>
                  <a:pt x="2627392" y="7183813"/>
                </a:cubicBezTo>
                <a:lnTo>
                  <a:pt x="2847096" y="7205961"/>
                </a:lnTo>
                <a:lnTo>
                  <a:pt x="2847096" y="9519771"/>
                </a:lnTo>
                <a:lnTo>
                  <a:pt x="2847095" y="9519771"/>
                </a:lnTo>
                <a:cubicBezTo>
                  <a:pt x="2843992" y="10412952"/>
                  <a:pt x="2840890" y="11334055"/>
                  <a:pt x="2837787" y="12227236"/>
                </a:cubicBezTo>
                <a:lnTo>
                  <a:pt x="0" y="12217927"/>
                </a:lnTo>
                <a:cubicBezTo>
                  <a:pt x="3102" y="11318542"/>
                  <a:pt x="6205" y="10419156"/>
                  <a:pt x="9307" y="9519771"/>
                </a:cubicBezTo>
                <a:lnTo>
                  <a:pt x="9307" y="9038076"/>
                </a:lnTo>
                <a:lnTo>
                  <a:pt x="9307" y="4795371"/>
                </a:lnTo>
                <a:lnTo>
                  <a:pt x="9307" y="4630271"/>
                </a:lnTo>
                <a:cubicBezTo>
                  <a:pt x="9307" y="3974104"/>
                  <a:pt x="18614" y="656167"/>
                  <a:pt x="18614" y="0"/>
                </a:cubicBezTo>
                <a:close/>
              </a:path>
            </a:pathLst>
          </a:custGeom>
          <a:solidFill>
            <a:srgbClr val="005A9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34" name="文本框 17"/>
          <p:cNvSpPr txBox="1"/>
          <p:nvPr/>
        </p:nvSpPr>
        <p:spPr>
          <a:xfrm>
            <a:off x="2952218" y="2355726"/>
            <a:ext cx="3239569" cy="523220"/>
          </a:xfrm>
          <a:prstGeom prst="rect">
            <a:avLst/>
          </a:prstGeom>
          <a:noFill/>
        </p:spPr>
        <p:txBody>
          <a:bodyPr wrap="square" rtlCol="0">
            <a:spAutoFit/>
          </a:bodyPr>
          <a:lstStyle/>
          <a:p>
            <a:pPr algn="ctr"/>
            <a:r>
              <a:rPr lang="zh-CN" altLang="en-US" sz="2800" b="1" dirty="0" smtClean="0">
                <a:solidFill>
                  <a:schemeClr val="tx1">
                    <a:lumMod val="75000"/>
                    <a:lumOff val="25000"/>
                  </a:schemeClr>
                </a:solidFill>
                <a:latin typeface="微软雅黑" panose="020B0503020204020204" pitchFamily="34" charset="-122"/>
                <a:ea typeface="微软雅黑" panose="020B0503020204020204" pitchFamily="34" charset="-122"/>
              </a:rPr>
              <a:t>思想</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19"/>
          <p:cNvSpPr txBox="1"/>
          <p:nvPr/>
        </p:nvSpPr>
        <p:spPr bwMode="auto">
          <a:xfrm>
            <a:off x="3247098" y="3100631"/>
            <a:ext cx="2188998"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1</a:t>
            </a:r>
            <a:r>
              <a:rPr lang="zh-CN" altLang="en-US" sz="1000" dirty="0" smtClean="0">
                <a:solidFill>
                  <a:schemeClr val="tx1">
                    <a:lumMod val="75000"/>
                    <a:lumOff val="25000"/>
                  </a:schemeClr>
                </a:solidFill>
                <a:latin typeface="微软雅黑" pitchFamily="34" charset="-122"/>
                <a:ea typeface="微软雅黑" pitchFamily="34" charset="-122"/>
              </a:rPr>
              <a:t>）组织生命力的管理思想</a:t>
            </a:r>
            <a:endParaRPr lang="en-US" altLang="zh-CN" sz="1000" dirty="0">
              <a:solidFill>
                <a:schemeClr val="tx1">
                  <a:lumMod val="75000"/>
                  <a:lumOff val="25000"/>
                </a:schemeClr>
              </a:solidFill>
              <a:latin typeface="微软雅黑" pitchFamily="34" charset="-122"/>
              <a:ea typeface="微软雅黑" pitchFamily="34" charset="-122"/>
            </a:endParaRPr>
          </a:p>
        </p:txBody>
      </p:sp>
      <p:cxnSp>
        <p:nvCxnSpPr>
          <p:cNvPr id="36" name="直接连接符 35"/>
          <p:cNvCxnSpPr/>
          <p:nvPr/>
        </p:nvCxnSpPr>
        <p:spPr>
          <a:xfrm>
            <a:off x="1835696" y="3003798"/>
            <a:ext cx="5472608"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3912643" y="752739"/>
            <a:ext cx="1314630" cy="1314956"/>
            <a:chOff x="1041891" y="2887277"/>
            <a:chExt cx="1036261" cy="1036518"/>
          </a:xfrm>
        </p:grpSpPr>
        <p:sp>
          <p:nvSpPr>
            <p:cNvPr id="38" name="Oval 53"/>
            <p:cNvSpPr>
              <a:spLocks noChangeArrowheads="1"/>
            </p:cNvSpPr>
            <p:nvPr/>
          </p:nvSpPr>
          <p:spPr bwMode="auto">
            <a:xfrm>
              <a:off x="1041891" y="2887277"/>
              <a:ext cx="1036261" cy="1036518"/>
            </a:xfrm>
            <a:prstGeom prst="ellipse">
              <a:avLst/>
            </a:prstGeom>
            <a:solidFill>
              <a:srgbClr val="005A9E"/>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sz="4400">
                <a:latin typeface="微软雅黑" panose="020B0503020204020204" pitchFamily="34" charset="-122"/>
                <a:ea typeface="微软雅黑" panose="020B0503020204020204" pitchFamily="34" charset="-122"/>
              </a:endParaRPr>
            </a:p>
          </p:txBody>
        </p:sp>
        <p:sp>
          <p:nvSpPr>
            <p:cNvPr id="39" name="Text Box 58"/>
            <p:cNvSpPr txBox="1">
              <a:spLocks noChangeArrowheads="1"/>
            </p:cNvSpPr>
            <p:nvPr/>
          </p:nvSpPr>
          <p:spPr bwMode="auto">
            <a:xfrm>
              <a:off x="1177282" y="3069495"/>
              <a:ext cx="782803" cy="636840"/>
            </a:xfrm>
            <a:prstGeom prst="rect">
              <a:avLst/>
            </a:prstGeom>
            <a:noFill/>
            <a:ln w="9525">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580" tIns="34290" rIns="68580" bIns="34290">
              <a:spAutoFit/>
            </a:bodyPr>
            <a:lstStyle/>
            <a:p>
              <a:pPr algn="ctr"/>
              <a:r>
                <a:rPr lang="en-US" altLang="zh-CN" sz="4800" b="1" dirty="0" smtClean="0">
                  <a:solidFill>
                    <a:schemeClr val="bg1"/>
                  </a:solidFill>
                  <a:latin typeface="微软雅黑" panose="020B0503020204020204" pitchFamily="34" charset="-122"/>
                  <a:ea typeface="微软雅黑" panose="020B0503020204020204" pitchFamily="34" charset="-122"/>
                </a:rPr>
                <a:t>05</a:t>
              </a:r>
              <a:endParaRPr lang="en-US" altLang="zh-CN" sz="4800" b="1" dirty="0">
                <a:solidFill>
                  <a:schemeClr val="bg1"/>
                </a:solidFill>
                <a:latin typeface="微软雅黑" panose="020B0503020204020204" pitchFamily="34" charset="-122"/>
                <a:ea typeface="微软雅黑" panose="020B0503020204020204" pitchFamily="34" charset="-122"/>
              </a:endParaRPr>
            </a:p>
          </p:txBody>
        </p:sp>
      </p:grpSp>
      <p:sp>
        <p:nvSpPr>
          <p:cNvPr id="40" name="文本框 19"/>
          <p:cNvSpPr txBox="1"/>
          <p:nvPr/>
        </p:nvSpPr>
        <p:spPr bwMode="auto">
          <a:xfrm>
            <a:off x="3247098" y="3324968"/>
            <a:ext cx="1439167"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2</a:t>
            </a:r>
            <a:r>
              <a:rPr lang="zh-CN" altLang="en-US" sz="1000" dirty="0" smtClean="0">
                <a:solidFill>
                  <a:schemeClr val="tx1">
                    <a:lumMod val="75000"/>
                    <a:lumOff val="25000"/>
                  </a:schemeClr>
                </a:solidFill>
                <a:latin typeface="微软雅黑" pitchFamily="34" charset="-122"/>
                <a:ea typeface="微软雅黑" pitchFamily="34" charset="-122"/>
              </a:rPr>
              <a:t>）协同管控思想</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10" name="文本框 19"/>
          <p:cNvSpPr txBox="1"/>
          <p:nvPr/>
        </p:nvSpPr>
        <p:spPr bwMode="auto">
          <a:xfrm>
            <a:off x="3239249" y="3579862"/>
            <a:ext cx="1439167" cy="238270"/>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3</a:t>
            </a:r>
            <a:r>
              <a:rPr lang="zh-CN" altLang="en-US" sz="1000" dirty="0" smtClean="0">
                <a:solidFill>
                  <a:schemeClr val="tx1">
                    <a:lumMod val="75000"/>
                    <a:lumOff val="25000"/>
                  </a:schemeClr>
                </a:solidFill>
                <a:latin typeface="微软雅黑" pitchFamily="34" charset="-122"/>
                <a:ea typeface="微软雅黑" pitchFamily="34" charset="-122"/>
              </a:rPr>
              <a:t>）规范的制定</a:t>
            </a:r>
            <a:endParaRPr lang="en-US" altLang="zh-CN" sz="10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4061365869"/>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7" presetClass="entr" presetSubtype="0"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900" decel="100000" fill="hold"/>
                                        <p:tgtEl>
                                          <p:spTgt spid="37"/>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37"/>
                                        </p:tgtEl>
                                        <p:attrNameLst>
                                          <p:attrName>ppt_y</p:attrName>
                                        </p:attrNameLst>
                                      </p:cBhvr>
                                      <p:tavLst>
                                        <p:tav tm="0">
                                          <p:val>
                                            <p:strVal val="#ppt_y-.03"/>
                                          </p:val>
                                        </p:tav>
                                        <p:tav tm="100000">
                                          <p:val>
                                            <p:strVal val="#ppt_y"/>
                                          </p:val>
                                        </p:tav>
                                      </p:tavLst>
                                    </p:anim>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wipe(left)">
                                      <p:cBhvr>
                                        <p:cTn id="19" dur="500"/>
                                        <p:tgtEl>
                                          <p:spTgt spid="34"/>
                                        </p:tgtEl>
                                      </p:cBhvr>
                                    </p:animEffect>
                                  </p:childTnLst>
                                </p:cTn>
                              </p:par>
                              <p:par>
                                <p:cTn id="20" presetID="1" presetClass="entr" presetSubtype="0" fill="hold" nodeType="withEffect">
                                  <p:stCondLst>
                                    <p:cond delay="0"/>
                                  </p:stCondLst>
                                  <p:childTnLst>
                                    <p:set>
                                      <p:cBhvr>
                                        <p:cTn id="21" dur="1" fill="hold">
                                          <p:stCondLst>
                                            <p:cond delay="0"/>
                                          </p:stCondLst>
                                        </p:cTn>
                                        <p:tgtEl>
                                          <p:spTgt spid="36"/>
                                        </p:tgtEl>
                                        <p:attrNameLst>
                                          <p:attrName>style.visibility</p:attrName>
                                        </p:attrNameLst>
                                      </p:cBhvr>
                                      <p:to>
                                        <p:strVal val="visible"/>
                                      </p:to>
                                    </p:set>
                                  </p:childTnLst>
                                </p:cTn>
                              </p:par>
                            </p:childTnLst>
                          </p:cTn>
                        </p:par>
                        <p:par>
                          <p:cTn id="22" fill="hold">
                            <p:stCondLst>
                              <p:cond delay="2000"/>
                            </p:stCondLst>
                            <p:childTnLst>
                              <p:par>
                                <p:cTn id="23" presetID="22" presetClass="entr" presetSubtype="2" fill="hold" grpId="0" nodeType="afterEffect">
                                  <p:stCondLst>
                                    <p:cond delay="0"/>
                                  </p:stCondLst>
                                  <p:iterate type="lt">
                                    <p:tmPct val="4878"/>
                                  </p:iterate>
                                  <p:childTnLst>
                                    <p:set>
                                      <p:cBhvr>
                                        <p:cTn id="24" dur="1" fill="hold">
                                          <p:stCondLst>
                                            <p:cond delay="0"/>
                                          </p:stCondLst>
                                        </p:cTn>
                                        <p:tgtEl>
                                          <p:spTgt spid="35"/>
                                        </p:tgtEl>
                                        <p:attrNameLst>
                                          <p:attrName>style.visibility</p:attrName>
                                        </p:attrNameLst>
                                      </p:cBhvr>
                                      <p:to>
                                        <p:strVal val="visible"/>
                                      </p:to>
                                    </p:set>
                                    <p:animEffect transition="in" filter="wipe(right)">
                                      <p:cBhvr>
                                        <p:cTn id="25" dur="500"/>
                                        <p:tgtEl>
                                          <p:spTgt spid="35"/>
                                        </p:tgtEl>
                                      </p:cBhvr>
                                    </p:animEffect>
                                  </p:childTnLst>
                                </p:cTn>
                              </p:par>
                            </p:childTnLst>
                          </p:cTn>
                        </p:par>
                        <p:par>
                          <p:cTn id="26" fill="hold">
                            <p:stCondLst>
                              <p:cond delay="2768"/>
                            </p:stCondLst>
                            <p:childTnLst>
                              <p:par>
                                <p:cTn id="27" presetID="22" presetClass="entr" presetSubtype="2" fill="hold" grpId="0" nodeType="afterEffect">
                                  <p:stCondLst>
                                    <p:cond delay="0"/>
                                  </p:stCondLst>
                                  <p:iterate type="lt">
                                    <p:tmPct val="4878"/>
                                  </p:iterate>
                                  <p:childTnLst>
                                    <p:set>
                                      <p:cBhvr>
                                        <p:cTn id="28" dur="1" fill="hold">
                                          <p:stCondLst>
                                            <p:cond delay="0"/>
                                          </p:stCondLst>
                                        </p:cTn>
                                        <p:tgtEl>
                                          <p:spTgt spid="40"/>
                                        </p:tgtEl>
                                        <p:attrNameLst>
                                          <p:attrName>style.visibility</p:attrName>
                                        </p:attrNameLst>
                                      </p:cBhvr>
                                      <p:to>
                                        <p:strVal val="visible"/>
                                      </p:to>
                                    </p:set>
                                    <p:animEffect transition="in" filter="wipe(right)">
                                      <p:cBhvr>
                                        <p:cTn id="29" dur="500"/>
                                        <p:tgtEl>
                                          <p:spTgt spid="40"/>
                                        </p:tgtEl>
                                      </p:cBhvr>
                                    </p:animEffect>
                                  </p:childTnLst>
                                </p:cTn>
                              </p:par>
                            </p:childTnLst>
                          </p:cTn>
                        </p:par>
                        <p:par>
                          <p:cTn id="30" fill="hold">
                            <p:stCondLst>
                              <p:cond delay="3439"/>
                            </p:stCondLst>
                            <p:childTnLst>
                              <p:par>
                                <p:cTn id="31" presetID="22" presetClass="entr" presetSubtype="2" fill="hold" grpId="0" nodeType="afterEffect">
                                  <p:stCondLst>
                                    <p:cond delay="0"/>
                                  </p:stCondLst>
                                  <p:iterate type="lt">
                                    <p:tmPct val="4878"/>
                                  </p:iterate>
                                  <p:childTnLst>
                                    <p:set>
                                      <p:cBhvr>
                                        <p:cTn id="32" dur="1" fill="hold">
                                          <p:stCondLst>
                                            <p:cond delay="0"/>
                                          </p:stCondLst>
                                        </p:cTn>
                                        <p:tgtEl>
                                          <p:spTgt spid="10"/>
                                        </p:tgtEl>
                                        <p:attrNameLst>
                                          <p:attrName>style.visibility</p:attrName>
                                        </p:attrNameLst>
                                      </p:cBhvr>
                                      <p:to>
                                        <p:strVal val="visible"/>
                                      </p:to>
                                    </p:set>
                                    <p:animEffect transition="in" filter="wipe(right)">
                                      <p:cBhvr>
                                        <p:cTn id="3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p:bldP spid="35" grpId="0"/>
      <p:bldP spid="40" grpId="0"/>
      <p:bldP spid="1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45827"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1" y="219078"/>
            <a:ext cx="3225431" cy="315463"/>
          </a:xfrm>
          <a:prstGeom prst="rect">
            <a:avLst/>
          </a:prstGeom>
          <a:noFill/>
        </p:spPr>
        <p:txBody>
          <a:bodyPr wrap="square" lIns="68571" tIns="34286" rIns="68571" bIns="34286" rtlCol="0">
            <a:spAutoFit/>
          </a:bodyPr>
          <a:lstStyle/>
          <a:p>
            <a:r>
              <a:rPr lang="zh-CN" altLang="en-US" sz="1600" dirty="0" smtClean="0">
                <a:solidFill>
                  <a:schemeClr val="tx1">
                    <a:lumMod val="85000"/>
                    <a:lumOff val="15000"/>
                  </a:schemeClr>
                </a:solidFill>
                <a:latin typeface="微软雅黑" pitchFamily="34" charset="-122"/>
                <a:ea typeface="微软雅黑" pitchFamily="34" charset="-122"/>
              </a:rPr>
              <a:t>如何理解组织管理生命力</a:t>
            </a:r>
            <a:endParaRPr lang="zh-CN" altLang="en-US" sz="1600" dirty="0">
              <a:solidFill>
                <a:schemeClr val="tx1">
                  <a:lumMod val="85000"/>
                  <a:lumOff val="15000"/>
                </a:schemeClr>
              </a:solidFill>
              <a:latin typeface="微软雅黑" pitchFamily="34" charset="-122"/>
              <a:ea typeface="微软雅黑" pitchFamily="34" charset="-122"/>
            </a:endParaRPr>
          </a:p>
        </p:txBody>
      </p:sp>
      <p:cxnSp>
        <p:nvCxnSpPr>
          <p:cNvPr id="45" name="直接连接符 44"/>
          <p:cNvCxnSpPr/>
          <p:nvPr/>
        </p:nvCxnSpPr>
        <p:spPr>
          <a:xfrm>
            <a:off x="2411760" y="1574814"/>
            <a:ext cx="1943156"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46"/>
          <p:cNvCxnSpPr/>
          <p:nvPr/>
        </p:nvCxnSpPr>
        <p:spPr>
          <a:xfrm>
            <a:off x="1259632" y="2490828"/>
            <a:ext cx="3095284"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49" name="直接连接符 48"/>
          <p:cNvCxnSpPr/>
          <p:nvPr/>
        </p:nvCxnSpPr>
        <p:spPr>
          <a:xfrm>
            <a:off x="1187624" y="4123254"/>
            <a:ext cx="3240360"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50" name="TextBox 49"/>
          <p:cNvSpPr txBox="1"/>
          <p:nvPr/>
        </p:nvSpPr>
        <p:spPr>
          <a:xfrm>
            <a:off x="4499992" y="3435846"/>
            <a:ext cx="3532913" cy="1273213"/>
          </a:xfrm>
          <a:prstGeom prst="rect">
            <a:avLst/>
          </a:prstGeom>
          <a:noFill/>
        </p:spPr>
        <p:txBody>
          <a:bodyPr wrap="square" lIns="72178" tIns="36090" rIns="72178" bIns="36090" rtlCol="0">
            <a:spAutoFit/>
          </a:bodyPr>
          <a:lstStyle/>
          <a:p>
            <a:pPr>
              <a:lnSpc>
                <a:spcPct val="130000"/>
              </a:lnSpc>
            </a:pPr>
            <a:r>
              <a:rPr lang="zh-CN" altLang="en-US" sz="1200" dirty="0" smtClean="0"/>
              <a:t>组织</a:t>
            </a:r>
            <a:r>
              <a:rPr lang="zh-CN" altLang="en-US" sz="1200" dirty="0"/>
              <a:t>高绩效协同管理系统的建设目标</a:t>
            </a:r>
            <a:r>
              <a:rPr lang="zh-CN" altLang="en-US" sz="1200" dirty="0" smtClean="0"/>
              <a:t>：</a:t>
            </a:r>
            <a:endParaRPr lang="en-US" altLang="zh-CN" sz="1200" dirty="0" smtClean="0"/>
          </a:p>
          <a:p>
            <a:pPr>
              <a:lnSpc>
                <a:spcPct val="130000"/>
              </a:lnSpc>
            </a:pPr>
            <a:r>
              <a:rPr lang="zh-CN" altLang="en-US" sz="1200" dirty="0" smtClean="0"/>
              <a:t>实现</a:t>
            </a:r>
            <a:r>
              <a:rPr lang="zh-CN" altLang="en-US" sz="1200" dirty="0"/>
              <a:t>组织自我更新能力</a:t>
            </a:r>
            <a:r>
              <a:rPr lang="zh-CN" altLang="en-US" sz="1200" dirty="0" smtClean="0"/>
              <a:t>；</a:t>
            </a:r>
            <a:endParaRPr lang="en-US" altLang="zh-CN" sz="1200" dirty="0" smtClean="0"/>
          </a:p>
          <a:p>
            <a:pPr>
              <a:lnSpc>
                <a:spcPct val="130000"/>
              </a:lnSpc>
            </a:pPr>
            <a:r>
              <a:rPr lang="zh-CN" altLang="en-US" sz="1200" dirty="0" smtClean="0"/>
              <a:t>实现</a:t>
            </a:r>
            <a:r>
              <a:rPr lang="en-US" altLang="zh-CN" sz="1200" dirty="0"/>
              <a:t>OA</a:t>
            </a:r>
            <a:r>
              <a:rPr lang="zh-CN" altLang="en-US" sz="1200" dirty="0"/>
              <a:t>单据流向协同信息流的转变 </a:t>
            </a:r>
            <a:r>
              <a:rPr lang="zh-CN" altLang="en-US" sz="1200" dirty="0" smtClean="0"/>
              <a:t>；</a:t>
            </a:r>
            <a:endParaRPr lang="en-US" altLang="zh-CN" sz="1200" dirty="0" smtClean="0"/>
          </a:p>
          <a:p>
            <a:pPr>
              <a:lnSpc>
                <a:spcPct val="130000"/>
              </a:lnSpc>
            </a:pPr>
            <a:r>
              <a:rPr lang="zh-CN" altLang="en-US" sz="1200" dirty="0" smtClean="0"/>
              <a:t>实现</a:t>
            </a:r>
            <a:r>
              <a:rPr lang="zh-CN" altLang="en-US" sz="1200" dirty="0"/>
              <a:t>组织知识积累方式和应用方式的重要转变 </a:t>
            </a:r>
            <a:r>
              <a:rPr lang="zh-CN" altLang="en-US" sz="1200" dirty="0" smtClean="0"/>
              <a:t>；</a:t>
            </a:r>
            <a:endParaRPr lang="en-US" altLang="zh-CN" sz="1200" dirty="0" smtClean="0"/>
          </a:p>
          <a:p>
            <a:pPr>
              <a:lnSpc>
                <a:spcPct val="130000"/>
              </a:lnSpc>
            </a:pPr>
            <a:r>
              <a:rPr lang="zh-CN" altLang="en-US" sz="1200" dirty="0" smtClean="0"/>
              <a:t>实现</a:t>
            </a:r>
            <a:r>
              <a:rPr lang="zh-CN" altLang="en-US" sz="1200" dirty="0"/>
              <a:t>日常沟通向事项沟通协作</a:t>
            </a:r>
            <a:r>
              <a:rPr lang="en-US" altLang="zh-CN" sz="1200" dirty="0"/>
              <a:t>PDCA</a:t>
            </a:r>
            <a:r>
              <a:rPr lang="zh-CN" altLang="en-US" sz="1200" dirty="0"/>
              <a:t>化转变 。</a:t>
            </a:r>
          </a:p>
        </p:txBody>
      </p:sp>
      <p:sp>
        <p:nvSpPr>
          <p:cNvPr id="55" name="TextBox 54"/>
          <p:cNvSpPr txBox="1"/>
          <p:nvPr/>
        </p:nvSpPr>
        <p:spPr>
          <a:xfrm>
            <a:off x="2413880" y="2139702"/>
            <a:ext cx="1992426" cy="319106"/>
          </a:xfrm>
          <a:prstGeom prst="rect">
            <a:avLst/>
          </a:prstGeom>
          <a:noFill/>
        </p:spPr>
        <p:txBody>
          <a:bodyPr wrap="none" lIns="72178" tIns="36090" rIns="72178" bIns="36090" rtlCol="0">
            <a:spAutoFit/>
          </a:bodyPr>
          <a:lstStyle/>
          <a:p>
            <a:pPr algn="ctr"/>
            <a:r>
              <a:rPr lang="zh-CN" altLang="en-US" sz="1600" b="1" dirty="0" smtClean="0">
                <a:solidFill>
                  <a:srgbClr val="005696"/>
                </a:solidFill>
                <a:latin typeface="微软雅黑"/>
                <a:ea typeface="微软雅黑"/>
              </a:rPr>
              <a:t>有生命力的管理体系</a:t>
            </a:r>
            <a:endParaRPr lang="zh-CN" altLang="en-US" sz="1600" b="1" dirty="0">
              <a:solidFill>
                <a:srgbClr val="005696"/>
              </a:solidFill>
              <a:latin typeface="微软雅黑"/>
              <a:ea typeface="微软雅黑"/>
            </a:endParaRPr>
          </a:p>
        </p:txBody>
      </p:sp>
      <p:sp>
        <p:nvSpPr>
          <p:cNvPr id="59" name="TextBox 58"/>
          <p:cNvSpPr txBox="1"/>
          <p:nvPr/>
        </p:nvSpPr>
        <p:spPr>
          <a:xfrm>
            <a:off x="2773920" y="1215650"/>
            <a:ext cx="1582056" cy="319106"/>
          </a:xfrm>
          <a:prstGeom prst="rect">
            <a:avLst/>
          </a:prstGeom>
          <a:noFill/>
        </p:spPr>
        <p:txBody>
          <a:bodyPr wrap="none" lIns="72178" tIns="36090" rIns="72178" bIns="36090" rtlCol="0">
            <a:spAutoFit/>
          </a:bodyPr>
          <a:lstStyle/>
          <a:p>
            <a:pPr algn="ctr"/>
            <a:r>
              <a:rPr lang="zh-CN" altLang="en-US" sz="1600" b="1" dirty="0" smtClean="0">
                <a:solidFill>
                  <a:srgbClr val="005696"/>
                </a:solidFill>
                <a:latin typeface="微软雅黑"/>
                <a:ea typeface="微软雅黑"/>
              </a:rPr>
              <a:t>组织和业务发展</a:t>
            </a:r>
            <a:endParaRPr lang="zh-CN" altLang="en-US" sz="1600" b="1" dirty="0">
              <a:solidFill>
                <a:srgbClr val="005696"/>
              </a:solidFill>
              <a:latin typeface="微软雅黑"/>
              <a:ea typeface="微软雅黑"/>
            </a:endParaRPr>
          </a:p>
        </p:txBody>
      </p:sp>
      <p:pic>
        <p:nvPicPr>
          <p:cNvPr id="31"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4427984" y="1131590"/>
            <a:ext cx="4485965" cy="830997"/>
          </a:xfrm>
          <a:prstGeom prst="rect">
            <a:avLst/>
          </a:prstGeom>
        </p:spPr>
        <p:txBody>
          <a:bodyPr wrap="square">
            <a:spAutoFit/>
          </a:bodyPr>
          <a:lstStyle/>
          <a:p>
            <a:r>
              <a:rPr lang="zh-CN" altLang="en-US" sz="1200" dirty="0"/>
              <a:t>众所周知一个单体人员是有生命的，同样对于一个组织、以及组织中的部门、岗位也同样是有生命力的。一个组织从起初的创业组建，到可以持续发展和创新不断提升，都会体现该组织的生命力的强弱。</a:t>
            </a:r>
          </a:p>
        </p:txBody>
      </p:sp>
      <p:sp>
        <p:nvSpPr>
          <p:cNvPr id="4" name="矩形 3"/>
          <p:cNvSpPr/>
          <p:nvPr/>
        </p:nvSpPr>
        <p:spPr>
          <a:xfrm>
            <a:off x="4427984" y="2211710"/>
            <a:ext cx="4485965" cy="830997"/>
          </a:xfrm>
          <a:prstGeom prst="rect">
            <a:avLst/>
          </a:prstGeom>
        </p:spPr>
        <p:txBody>
          <a:bodyPr wrap="square">
            <a:spAutoFit/>
          </a:bodyPr>
          <a:lstStyle/>
          <a:p>
            <a:r>
              <a:rPr lang="zh-CN" altLang="en-US" sz="1200" dirty="0"/>
              <a:t>管理的方式方法、管理的模式，因为随着不同时代的变迁和外部环境的变化，相应的管理体系也需要跟随着</a:t>
            </a:r>
            <a:r>
              <a:rPr lang="zh-CN" altLang="en-US" sz="1200" dirty="0" smtClean="0"/>
              <a:t>变化，</a:t>
            </a:r>
            <a:r>
              <a:rPr lang="zh-CN" altLang="en-US" sz="1200" dirty="0"/>
              <a:t>即如何可持续性提升组织的管理生命力，或者是说建设有自我发展的生命力的运营管理</a:t>
            </a:r>
            <a:r>
              <a:rPr lang="zh-CN" altLang="en-US" sz="1200" dirty="0" smtClean="0"/>
              <a:t>体系。</a:t>
            </a:r>
            <a:endParaRPr lang="zh-CN" altLang="en-US" dirty="0"/>
          </a:p>
        </p:txBody>
      </p:sp>
      <p:sp>
        <p:nvSpPr>
          <p:cNvPr id="34" name="Freeform 5"/>
          <p:cNvSpPr>
            <a:spLocks/>
          </p:cNvSpPr>
          <p:nvPr/>
        </p:nvSpPr>
        <p:spPr bwMode="auto">
          <a:xfrm>
            <a:off x="633280" y="991269"/>
            <a:ext cx="1536700" cy="3668713"/>
          </a:xfrm>
          <a:custGeom>
            <a:avLst/>
            <a:gdLst/>
            <a:ahLst/>
            <a:cxnLst/>
            <a:rect l="l" t="t" r="r" b="b"/>
            <a:pathLst>
              <a:path w="1536700" h="3668713">
                <a:moveTo>
                  <a:pt x="196789" y="0"/>
                </a:moveTo>
                <a:lnTo>
                  <a:pt x="978699" y="0"/>
                </a:lnTo>
                <a:lnTo>
                  <a:pt x="982663" y="0"/>
                </a:lnTo>
                <a:lnTo>
                  <a:pt x="982663" y="401"/>
                </a:lnTo>
                <a:cubicBezTo>
                  <a:pt x="1135160" y="1079"/>
                  <a:pt x="1273070" y="63504"/>
                  <a:pt x="1373318" y="163655"/>
                </a:cubicBezTo>
                <a:cubicBezTo>
                  <a:pt x="1474168" y="264940"/>
                  <a:pt x="1536700" y="404607"/>
                  <a:pt x="1536700" y="558933"/>
                </a:cubicBezTo>
                <a:cubicBezTo>
                  <a:pt x="1536700" y="712993"/>
                  <a:pt x="1474168" y="852926"/>
                  <a:pt x="1373318" y="953945"/>
                </a:cubicBezTo>
                <a:cubicBezTo>
                  <a:pt x="1272202" y="1054963"/>
                  <a:pt x="1132768" y="1117600"/>
                  <a:pt x="978699" y="1117600"/>
                </a:cubicBezTo>
                <a:lnTo>
                  <a:pt x="977900" y="1117600"/>
                </a:lnTo>
                <a:lnTo>
                  <a:pt x="556679" y="1117600"/>
                </a:lnTo>
                <a:cubicBezTo>
                  <a:pt x="476645" y="1117871"/>
                  <a:pt x="404309" y="1150571"/>
                  <a:pt x="351679" y="1202999"/>
                </a:cubicBezTo>
                <a:cubicBezTo>
                  <a:pt x="298967" y="1256040"/>
                  <a:pt x="266222" y="1329072"/>
                  <a:pt x="266222" y="1409833"/>
                </a:cubicBezTo>
                <a:cubicBezTo>
                  <a:pt x="266222" y="1490595"/>
                  <a:pt x="298967" y="1563627"/>
                  <a:pt x="351679" y="1616401"/>
                </a:cubicBezTo>
                <a:cubicBezTo>
                  <a:pt x="404427" y="1669212"/>
                  <a:pt x="476967" y="1701677"/>
                  <a:pt x="557213" y="1701855"/>
                </a:cubicBezTo>
                <a:lnTo>
                  <a:pt x="557213" y="1701800"/>
                </a:lnTo>
                <a:lnTo>
                  <a:pt x="978699" y="1701800"/>
                </a:lnTo>
                <a:lnTo>
                  <a:pt x="982663" y="1701800"/>
                </a:lnTo>
                <a:lnTo>
                  <a:pt x="982663" y="1702201"/>
                </a:lnTo>
                <a:cubicBezTo>
                  <a:pt x="1135160" y="1702879"/>
                  <a:pt x="1273070" y="1765289"/>
                  <a:pt x="1373318" y="1865416"/>
                </a:cubicBezTo>
                <a:cubicBezTo>
                  <a:pt x="1474168" y="1966677"/>
                  <a:pt x="1536700" y="2106311"/>
                  <a:pt x="1536700" y="2260600"/>
                </a:cubicBezTo>
                <a:cubicBezTo>
                  <a:pt x="1536700" y="2414890"/>
                  <a:pt x="1474168" y="2554523"/>
                  <a:pt x="1373318" y="2655517"/>
                </a:cubicBezTo>
                <a:cubicBezTo>
                  <a:pt x="1272202" y="2756778"/>
                  <a:pt x="1132768" y="2819400"/>
                  <a:pt x="978699" y="2819400"/>
                </a:cubicBezTo>
                <a:lnTo>
                  <a:pt x="977900" y="2819400"/>
                </a:lnTo>
                <a:lnTo>
                  <a:pt x="552450" y="2819400"/>
                </a:lnTo>
                <a:lnTo>
                  <a:pt x="552450" y="2819385"/>
                </a:lnTo>
                <a:cubicBezTo>
                  <a:pt x="474092" y="2820390"/>
                  <a:pt x="403379" y="2852806"/>
                  <a:pt x="351679" y="2904481"/>
                </a:cubicBezTo>
                <a:cubicBezTo>
                  <a:pt x="298967" y="2957168"/>
                  <a:pt x="266222" y="3030079"/>
                  <a:pt x="266222" y="3110707"/>
                </a:cubicBezTo>
                <a:cubicBezTo>
                  <a:pt x="266222" y="3191334"/>
                  <a:pt x="298967" y="3264245"/>
                  <a:pt x="351679" y="3316932"/>
                </a:cubicBezTo>
                <a:cubicBezTo>
                  <a:pt x="404658" y="3369886"/>
                  <a:pt x="477602" y="3402616"/>
                  <a:pt x="558268" y="3402616"/>
                </a:cubicBezTo>
                <a:lnTo>
                  <a:pt x="558800" y="3402616"/>
                </a:lnTo>
                <a:lnTo>
                  <a:pt x="558800" y="3403600"/>
                </a:lnTo>
                <a:lnTo>
                  <a:pt x="1343112" y="3403600"/>
                </a:lnTo>
                <a:lnTo>
                  <a:pt x="1428750" y="3536157"/>
                </a:lnTo>
                <a:lnTo>
                  <a:pt x="1343112" y="3668713"/>
                </a:lnTo>
                <a:lnTo>
                  <a:pt x="558800" y="3668713"/>
                </a:lnTo>
                <a:lnTo>
                  <a:pt x="558268" y="3668713"/>
                </a:lnTo>
                <a:lnTo>
                  <a:pt x="557212" y="3668713"/>
                </a:lnTo>
                <a:lnTo>
                  <a:pt x="557212" y="3668607"/>
                </a:lnTo>
                <a:cubicBezTo>
                  <a:pt x="403488" y="3668427"/>
                  <a:pt x="264394" y="3605950"/>
                  <a:pt x="163460" y="3505329"/>
                </a:cubicBezTo>
                <a:cubicBezTo>
                  <a:pt x="62562" y="3404212"/>
                  <a:pt x="0" y="3264777"/>
                  <a:pt x="0" y="3110707"/>
                </a:cubicBezTo>
                <a:cubicBezTo>
                  <a:pt x="0" y="2956636"/>
                  <a:pt x="62562" y="2817201"/>
                  <a:pt x="163460" y="2716350"/>
                </a:cubicBezTo>
                <a:cubicBezTo>
                  <a:pt x="263349" y="2616508"/>
                  <a:pt x="400614" y="2554283"/>
                  <a:pt x="552450" y="2553287"/>
                </a:cubicBezTo>
                <a:lnTo>
                  <a:pt x="552450" y="2552700"/>
                </a:lnTo>
                <a:lnTo>
                  <a:pt x="558268" y="2552700"/>
                </a:lnTo>
                <a:lnTo>
                  <a:pt x="977900" y="2552700"/>
                </a:lnTo>
                <a:lnTo>
                  <a:pt x="977900" y="2552924"/>
                </a:lnTo>
                <a:lnTo>
                  <a:pt x="978699" y="2552924"/>
                </a:lnTo>
                <a:cubicBezTo>
                  <a:pt x="1059325" y="2552924"/>
                  <a:pt x="1132235" y="2520148"/>
                  <a:pt x="1185188" y="2467119"/>
                </a:cubicBezTo>
                <a:cubicBezTo>
                  <a:pt x="1237875" y="2414357"/>
                  <a:pt x="1270605" y="2341342"/>
                  <a:pt x="1270605" y="2260600"/>
                </a:cubicBezTo>
                <a:cubicBezTo>
                  <a:pt x="1270605" y="2179858"/>
                  <a:pt x="1237875" y="2106844"/>
                  <a:pt x="1185188" y="2054081"/>
                </a:cubicBezTo>
                <a:cubicBezTo>
                  <a:pt x="1132721" y="2001539"/>
                  <a:pt x="1060661" y="1968879"/>
                  <a:pt x="980914" y="1968500"/>
                </a:cubicBezTo>
                <a:lnTo>
                  <a:pt x="558800" y="1968500"/>
                </a:lnTo>
                <a:lnTo>
                  <a:pt x="558268" y="1968500"/>
                </a:lnTo>
                <a:lnTo>
                  <a:pt x="557213" y="1968500"/>
                </a:lnTo>
                <a:lnTo>
                  <a:pt x="557213" y="1968394"/>
                </a:lnTo>
                <a:cubicBezTo>
                  <a:pt x="403489" y="1968215"/>
                  <a:pt x="264394" y="1905899"/>
                  <a:pt x="163460" y="1804845"/>
                </a:cubicBezTo>
                <a:cubicBezTo>
                  <a:pt x="62562" y="1703826"/>
                  <a:pt x="0" y="1564160"/>
                  <a:pt x="0" y="1409833"/>
                </a:cubicBezTo>
                <a:cubicBezTo>
                  <a:pt x="0" y="1255507"/>
                  <a:pt x="62562" y="1115840"/>
                  <a:pt x="163460" y="1014555"/>
                </a:cubicBezTo>
                <a:cubicBezTo>
                  <a:pt x="263349" y="914810"/>
                  <a:pt x="400614" y="852486"/>
                  <a:pt x="552450" y="851488"/>
                </a:cubicBezTo>
                <a:lnTo>
                  <a:pt x="552450" y="850900"/>
                </a:lnTo>
                <a:lnTo>
                  <a:pt x="558268" y="850900"/>
                </a:lnTo>
                <a:lnTo>
                  <a:pt x="977900" y="850900"/>
                </a:lnTo>
                <a:lnTo>
                  <a:pt x="977900" y="851061"/>
                </a:lnTo>
                <a:lnTo>
                  <a:pt x="978699" y="851061"/>
                </a:lnTo>
                <a:cubicBezTo>
                  <a:pt x="1059325" y="851061"/>
                  <a:pt x="1132235" y="818276"/>
                  <a:pt x="1185188" y="765501"/>
                </a:cubicBezTo>
                <a:cubicBezTo>
                  <a:pt x="1237875" y="712726"/>
                  <a:pt x="1270605" y="639428"/>
                  <a:pt x="1270605" y="558933"/>
                </a:cubicBezTo>
                <a:cubicBezTo>
                  <a:pt x="1270605" y="478172"/>
                  <a:pt x="1237875" y="405140"/>
                  <a:pt x="1185188" y="352099"/>
                </a:cubicBezTo>
                <a:cubicBezTo>
                  <a:pt x="1132583" y="299671"/>
                  <a:pt x="1060283" y="266971"/>
                  <a:pt x="980287" y="266700"/>
                </a:cubicBezTo>
                <a:lnTo>
                  <a:pt x="196789" y="266700"/>
                </a:lnTo>
                <a:lnTo>
                  <a:pt x="111125" y="13335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35" name="Oval 13"/>
          <p:cNvSpPr>
            <a:spLocks noChangeArrowheads="1"/>
          </p:cNvSpPr>
          <p:nvPr/>
        </p:nvSpPr>
        <p:spPr bwMode="auto">
          <a:xfrm>
            <a:off x="1690554" y="1235426"/>
            <a:ext cx="629288" cy="629286"/>
          </a:xfrm>
          <a:prstGeom prst="ellipse">
            <a:avLst/>
          </a:prstGeom>
          <a:solidFill>
            <a:srgbClr val="005696"/>
          </a:solidFill>
          <a:ln w="19050">
            <a:solidFill>
              <a:srgbClr val="005696"/>
            </a:solidFill>
          </a:ln>
        </p:spPr>
        <p:txBody>
          <a:bodyPr vert="horz" wrap="square" lIns="0" tIns="0" rIns="0" bIns="0" numCol="1" anchor="t" anchorCtr="0" compatLnSpc="1">
            <a:prstTxWarp prst="textNoShape">
              <a:avLst/>
            </a:prstTxWarp>
          </a:bodyPr>
          <a:lstStyle/>
          <a:p>
            <a:pPr algn="ctr">
              <a:lnSpc>
                <a:spcPct val="150000"/>
              </a:lnSpc>
            </a:pPr>
            <a:endParaRPr lang="en-US" altLang="zh-CN" b="1" dirty="0" smtClean="0">
              <a:solidFill>
                <a:schemeClr val="bg1"/>
              </a:solidFill>
              <a:latin typeface="微软雅黑"/>
              <a:ea typeface="微软雅黑"/>
            </a:endParaRPr>
          </a:p>
        </p:txBody>
      </p:sp>
      <p:sp>
        <p:nvSpPr>
          <p:cNvPr id="36" name="Oval 13"/>
          <p:cNvSpPr>
            <a:spLocks noChangeArrowheads="1"/>
          </p:cNvSpPr>
          <p:nvPr/>
        </p:nvSpPr>
        <p:spPr bwMode="auto">
          <a:xfrm>
            <a:off x="467544" y="2066006"/>
            <a:ext cx="629288" cy="629286"/>
          </a:xfrm>
          <a:prstGeom prst="ellipse">
            <a:avLst/>
          </a:prstGeom>
          <a:solidFill>
            <a:srgbClr val="005696"/>
          </a:solidFill>
          <a:ln w="19050">
            <a:solidFill>
              <a:srgbClr val="005696"/>
            </a:solidFill>
          </a:ln>
        </p:spPr>
        <p:txBody>
          <a:bodyPr vert="horz" wrap="square" lIns="0" tIns="0" rIns="0" bIns="0" numCol="1" anchor="t" anchorCtr="0" compatLnSpc="1">
            <a:prstTxWarp prst="textNoShape">
              <a:avLst/>
            </a:prstTxWarp>
          </a:bodyPr>
          <a:lstStyle/>
          <a:p>
            <a:pPr algn="ctr">
              <a:lnSpc>
                <a:spcPct val="150000"/>
              </a:lnSpc>
            </a:pPr>
            <a:endParaRPr lang="en-US" altLang="zh-CN" b="1" dirty="0" smtClean="0">
              <a:solidFill>
                <a:schemeClr val="bg1"/>
              </a:solidFill>
              <a:latin typeface="微软雅黑"/>
              <a:ea typeface="微软雅黑"/>
            </a:endParaRPr>
          </a:p>
        </p:txBody>
      </p:sp>
      <p:sp>
        <p:nvSpPr>
          <p:cNvPr id="38" name="Oval 13"/>
          <p:cNvSpPr>
            <a:spLocks noChangeArrowheads="1"/>
          </p:cNvSpPr>
          <p:nvPr/>
        </p:nvSpPr>
        <p:spPr bwMode="auto">
          <a:xfrm>
            <a:off x="467544" y="3772886"/>
            <a:ext cx="629288" cy="629286"/>
          </a:xfrm>
          <a:prstGeom prst="ellipse">
            <a:avLst/>
          </a:prstGeom>
          <a:solidFill>
            <a:srgbClr val="005696"/>
          </a:solidFill>
          <a:ln w="19050">
            <a:solidFill>
              <a:srgbClr val="005696"/>
            </a:solidFill>
          </a:ln>
        </p:spPr>
        <p:txBody>
          <a:bodyPr vert="horz" wrap="square" lIns="0" tIns="0" rIns="0" bIns="0" numCol="1" anchor="t" anchorCtr="0" compatLnSpc="1">
            <a:prstTxWarp prst="textNoShape">
              <a:avLst/>
            </a:prstTxWarp>
          </a:bodyPr>
          <a:lstStyle/>
          <a:p>
            <a:pPr algn="ctr">
              <a:lnSpc>
                <a:spcPct val="150000"/>
              </a:lnSpc>
            </a:pPr>
            <a:endParaRPr lang="en-US" altLang="zh-CN" b="1" dirty="0" smtClean="0">
              <a:solidFill>
                <a:schemeClr val="bg1"/>
              </a:solidFill>
              <a:latin typeface="微软雅黑"/>
              <a:ea typeface="微软雅黑"/>
            </a:endParaRPr>
          </a:p>
        </p:txBody>
      </p:sp>
      <p:grpSp>
        <p:nvGrpSpPr>
          <p:cNvPr id="60" name="组合 59"/>
          <p:cNvGrpSpPr/>
          <p:nvPr/>
        </p:nvGrpSpPr>
        <p:grpSpPr>
          <a:xfrm>
            <a:off x="599945" y="3935041"/>
            <a:ext cx="364486" cy="304976"/>
            <a:chOff x="4178300" y="4422775"/>
            <a:chExt cx="388938" cy="325438"/>
          </a:xfrm>
          <a:solidFill>
            <a:srgbClr val="1E90B4"/>
          </a:solidFill>
        </p:grpSpPr>
        <p:sp>
          <p:nvSpPr>
            <p:cNvPr id="61" name="Freeform 5"/>
            <p:cNvSpPr>
              <a:spLocks noEditPoints="1"/>
            </p:cNvSpPr>
            <p:nvPr/>
          </p:nvSpPr>
          <p:spPr bwMode="auto">
            <a:xfrm>
              <a:off x="4330700" y="4530725"/>
              <a:ext cx="236538" cy="217488"/>
            </a:xfrm>
            <a:custGeom>
              <a:avLst/>
              <a:gdLst>
                <a:gd name="T0" fmla="*/ 742 w 744"/>
                <a:gd name="T1" fmla="*/ 283 h 683"/>
                <a:gd name="T2" fmla="*/ 727 w 744"/>
                <a:gd name="T3" fmla="*/ 221 h 683"/>
                <a:gd name="T4" fmla="*/ 699 w 744"/>
                <a:gd name="T5" fmla="*/ 164 h 683"/>
                <a:gd name="T6" fmla="*/ 659 w 744"/>
                <a:gd name="T7" fmla="*/ 114 h 683"/>
                <a:gd name="T8" fmla="*/ 608 w 744"/>
                <a:gd name="T9" fmla="*/ 72 h 683"/>
                <a:gd name="T10" fmla="*/ 549 w 744"/>
                <a:gd name="T11" fmla="*/ 37 h 683"/>
                <a:gd name="T12" fmla="*/ 483 w 744"/>
                <a:gd name="T13" fmla="*/ 14 h 683"/>
                <a:gd name="T14" fmla="*/ 410 w 744"/>
                <a:gd name="T15" fmla="*/ 1 h 683"/>
                <a:gd name="T16" fmla="*/ 353 w 744"/>
                <a:gd name="T17" fmla="*/ 0 h 683"/>
                <a:gd name="T18" fmla="*/ 278 w 744"/>
                <a:gd name="T19" fmla="*/ 9 h 683"/>
                <a:gd name="T20" fmla="*/ 210 w 744"/>
                <a:gd name="T21" fmla="*/ 30 h 683"/>
                <a:gd name="T22" fmla="*/ 148 w 744"/>
                <a:gd name="T23" fmla="*/ 63 h 683"/>
                <a:gd name="T24" fmla="*/ 96 w 744"/>
                <a:gd name="T25" fmla="*/ 102 h 683"/>
                <a:gd name="T26" fmla="*/ 53 w 744"/>
                <a:gd name="T27" fmla="*/ 151 h 683"/>
                <a:gd name="T28" fmla="*/ 22 w 744"/>
                <a:gd name="T29" fmla="*/ 206 h 683"/>
                <a:gd name="T30" fmla="*/ 3 w 744"/>
                <a:gd name="T31" fmla="*/ 267 h 683"/>
                <a:gd name="T32" fmla="*/ 0 w 744"/>
                <a:gd name="T33" fmla="*/ 316 h 683"/>
                <a:gd name="T34" fmla="*/ 7 w 744"/>
                <a:gd name="T35" fmla="*/ 379 h 683"/>
                <a:gd name="T36" fmla="*/ 29 w 744"/>
                <a:gd name="T37" fmla="*/ 438 h 683"/>
                <a:gd name="T38" fmla="*/ 62 w 744"/>
                <a:gd name="T39" fmla="*/ 492 h 683"/>
                <a:gd name="T40" fmla="*/ 108 w 744"/>
                <a:gd name="T41" fmla="*/ 538 h 683"/>
                <a:gd name="T42" fmla="*/ 163 w 744"/>
                <a:gd name="T43" fmla="*/ 577 h 683"/>
                <a:gd name="T44" fmla="*/ 226 w 744"/>
                <a:gd name="T45" fmla="*/ 606 h 683"/>
                <a:gd name="T46" fmla="*/ 297 w 744"/>
                <a:gd name="T47" fmla="*/ 625 h 683"/>
                <a:gd name="T48" fmla="*/ 371 w 744"/>
                <a:gd name="T49" fmla="*/ 631 h 683"/>
                <a:gd name="T50" fmla="*/ 462 w 744"/>
                <a:gd name="T51" fmla="*/ 621 h 683"/>
                <a:gd name="T52" fmla="*/ 593 w 744"/>
                <a:gd name="T53" fmla="*/ 569 h 683"/>
                <a:gd name="T54" fmla="*/ 656 w 744"/>
                <a:gd name="T55" fmla="*/ 520 h 683"/>
                <a:gd name="T56" fmla="*/ 703 w 744"/>
                <a:gd name="T57" fmla="*/ 459 h 683"/>
                <a:gd name="T58" fmla="*/ 734 w 744"/>
                <a:gd name="T59" fmla="*/ 390 h 683"/>
                <a:gd name="T60" fmla="*/ 744 w 744"/>
                <a:gd name="T61" fmla="*/ 316 h 683"/>
                <a:gd name="T62" fmla="*/ 248 w 744"/>
                <a:gd name="T63" fmla="*/ 273 h 683"/>
                <a:gd name="T64" fmla="*/ 217 w 744"/>
                <a:gd name="T65" fmla="*/ 252 h 683"/>
                <a:gd name="T66" fmla="*/ 208 w 744"/>
                <a:gd name="T67" fmla="*/ 224 h 683"/>
                <a:gd name="T68" fmla="*/ 223 w 744"/>
                <a:gd name="T69" fmla="*/ 187 h 683"/>
                <a:gd name="T70" fmla="*/ 257 w 744"/>
                <a:gd name="T71" fmla="*/ 173 h 683"/>
                <a:gd name="T72" fmla="*/ 285 w 744"/>
                <a:gd name="T73" fmla="*/ 182 h 683"/>
                <a:gd name="T74" fmla="*/ 306 w 744"/>
                <a:gd name="T75" fmla="*/ 213 h 683"/>
                <a:gd name="T76" fmla="*/ 304 w 744"/>
                <a:gd name="T77" fmla="*/ 242 h 683"/>
                <a:gd name="T78" fmla="*/ 277 w 744"/>
                <a:gd name="T79" fmla="*/ 269 h 683"/>
                <a:gd name="T80" fmla="*/ 499 w 744"/>
                <a:gd name="T81" fmla="*/ 274 h 683"/>
                <a:gd name="T82" fmla="*/ 471 w 744"/>
                <a:gd name="T83" fmla="*/ 264 h 683"/>
                <a:gd name="T84" fmla="*/ 450 w 744"/>
                <a:gd name="T85" fmla="*/ 233 h 683"/>
                <a:gd name="T86" fmla="*/ 453 w 744"/>
                <a:gd name="T87" fmla="*/ 204 h 683"/>
                <a:gd name="T88" fmla="*/ 479 w 744"/>
                <a:gd name="T89" fmla="*/ 177 h 683"/>
                <a:gd name="T90" fmla="*/ 509 w 744"/>
                <a:gd name="T91" fmla="*/ 173 h 683"/>
                <a:gd name="T92" fmla="*/ 541 w 744"/>
                <a:gd name="T93" fmla="*/ 194 h 683"/>
                <a:gd name="T94" fmla="*/ 549 w 744"/>
                <a:gd name="T95" fmla="*/ 224 h 683"/>
                <a:gd name="T96" fmla="*/ 534 w 744"/>
                <a:gd name="T97" fmla="*/ 259 h 683"/>
                <a:gd name="T98" fmla="*/ 499 w 744"/>
                <a:gd name="T99" fmla="*/ 274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44" h="683">
                  <a:moveTo>
                    <a:pt x="744" y="316"/>
                  </a:moveTo>
                  <a:lnTo>
                    <a:pt x="744" y="316"/>
                  </a:lnTo>
                  <a:lnTo>
                    <a:pt x="743" y="299"/>
                  </a:lnTo>
                  <a:lnTo>
                    <a:pt x="742" y="283"/>
                  </a:lnTo>
                  <a:lnTo>
                    <a:pt x="739" y="267"/>
                  </a:lnTo>
                  <a:lnTo>
                    <a:pt x="736" y="252"/>
                  </a:lnTo>
                  <a:lnTo>
                    <a:pt x="732" y="236"/>
                  </a:lnTo>
                  <a:lnTo>
                    <a:pt x="727" y="221"/>
                  </a:lnTo>
                  <a:lnTo>
                    <a:pt x="721" y="206"/>
                  </a:lnTo>
                  <a:lnTo>
                    <a:pt x="715" y="192"/>
                  </a:lnTo>
                  <a:lnTo>
                    <a:pt x="707" y="178"/>
                  </a:lnTo>
                  <a:lnTo>
                    <a:pt x="699" y="164"/>
                  </a:lnTo>
                  <a:lnTo>
                    <a:pt x="689" y="151"/>
                  </a:lnTo>
                  <a:lnTo>
                    <a:pt x="680" y="138"/>
                  </a:lnTo>
                  <a:lnTo>
                    <a:pt x="670" y="127"/>
                  </a:lnTo>
                  <a:lnTo>
                    <a:pt x="659" y="114"/>
                  </a:lnTo>
                  <a:lnTo>
                    <a:pt x="648" y="102"/>
                  </a:lnTo>
                  <a:lnTo>
                    <a:pt x="635" y="92"/>
                  </a:lnTo>
                  <a:lnTo>
                    <a:pt x="622" y="81"/>
                  </a:lnTo>
                  <a:lnTo>
                    <a:pt x="608" y="72"/>
                  </a:lnTo>
                  <a:lnTo>
                    <a:pt x="594" y="63"/>
                  </a:lnTo>
                  <a:lnTo>
                    <a:pt x="579" y="53"/>
                  </a:lnTo>
                  <a:lnTo>
                    <a:pt x="564" y="45"/>
                  </a:lnTo>
                  <a:lnTo>
                    <a:pt x="549" y="37"/>
                  </a:lnTo>
                  <a:lnTo>
                    <a:pt x="533" y="30"/>
                  </a:lnTo>
                  <a:lnTo>
                    <a:pt x="516" y="24"/>
                  </a:lnTo>
                  <a:lnTo>
                    <a:pt x="499" y="18"/>
                  </a:lnTo>
                  <a:lnTo>
                    <a:pt x="483" y="14"/>
                  </a:lnTo>
                  <a:lnTo>
                    <a:pt x="464" y="9"/>
                  </a:lnTo>
                  <a:lnTo>
                    <a:pt x="447" y="5"/>
                  </a:lnTo>
                  <a:lnTo>
                    <a:pt x="428" y="3"/>
                  </a:lnTo>
                  <a:lnTo>
                    <a:pt x="410" y="1"/>
                  </a:lnTo>
                  <a:lnTo>
                    <a:pt x="391" y="0"/>
                  </a:lnTo>
                  <a:lnTo>
                    <a:pt x="371" y="0"/>
                  </a:lnTo>
                  <a:lnTo>
                    <a:pt x="371" y="0"/>
                  </a:lnTo>
                  <a:lnTo>
                    <a:pt x="353" y="0"/>
                  </a:lnTo>
                  <a:lnTo>
                    <a:pt x="333" y="1"/>
                  </a:lnTo>
                  <a:lnTo>
                    <a:pt x="314" y="3"/>
                  </a:lnTo>
                  <a:lnTo>
                    <a:pt x="297" y="5"/>
                  </a:lnTo>
                  <a:lnTo>
                    <a:pt x="278" y="9"/>
                  </a:lnTo>
                  <a:lnTo>
                    <a:pt x="261" y="14"/>
                  </a:lnTo>
                  <a:lnTo>
                    <a:pt x="244" y="18"/>
                  </a:lnTo>
                  <a:lnTo>
                    <a:pt x="226" y="24"/>
                  </a:lnTo>
                  <a:lnTo>
                    <a:pt x="210" y="30"/>
                  </a:lnTo>
                  <a:lnTo>
                    <a:pt x="194" y="37"/>
                  </a:lnTo>
                  <a:lnTo>
                    <a:pt x="179" y="45"/>
                  </a:lnTo>
                  <a:lnTo>
                    <a:pt x="163" y="53"/>
                  </a:lnTo>
                  <a:lnTo>
                    <a:pt x="148" y="63"/>
                  </a:lnTo>
                  <a:lnTo>
                    <a:pt x="134" y="72"/>
                  </a:lnTo>
                  <a:lnTo>
                    <a:pt x="122" y="81"/>
                  </a:lnTo>
                  <a:lnTo>
                    <a:pt x="108" y="92"/>
                  </a:lnTo>
                  <a:lnTo>
                    <a:pt x="96" y="102"/>
                  </a:lnTo>
                  <a:lnTo>
                    <a:pt x="84" y="114"/>
                  </a:lnTo>
                  <a:lnTo>
                    <a:pt x="73" y="127"/>
                  </a:lnTo>
                  <a:lnTo>
                    <a:pt x="62" y="138"/>
                  </a:lnTo>
                  <a:lnTo>
                    <a:pt x="53" y="151"/>
                  </a:lnTo>
                  <a:lnTo>
                    <a:pt x="44" y="164"/>
                  </a:lnTo>
                  <a:lnTo>
                    <a:pt x="36" y="178"/>
                  </a:lnTo>
                  <a:lnTo>
                    <a:pt x="29" y="192"/>
                  </a:lnTo>
                  <a:lnTo>
                    <a:pt x="22" y="206"/>
                  </a:lnTo>
                  <a:lnTo>
                    <a:pt x="16" y="221"/>
                  </a:lnTo>
                  <a:lnTo>
                    <a:pt x="11" y="236"/>
                  </a:lnTo>
                  <a:lnTo>
                    <a:pt x="7" y="252"/>
                  </a:lnTo>
                  <a:lnTo>
                    <a:pt x="3" y="267"/>
                  </a:lnTo>
                  <a:lnTo>
                    <a:pt x="1" y="283"/>
                  </a:lnTo>
                  <a:lnTo>
                    <a:pt x="0" y="299"/>
                  </a:lnTo>
                  <a:lnTo>
                    <a:pt x="0" y="316"/>
                  </a:lnTo>
                  <a:lnTo>
                    <a:pt x="0" y="316"/>
                  </a:lnTo>
                  <a:lnTo>
                    <a:pt x="0" y="331"/>
                  </a:lnTo>
                  <a:lnTo>
                    <a:pt x="1" y="347"/>
                  </a:lnTo>
                  <a:lnTo>
                    <a:pt x="3" y="363"/>
                  </a:lnTo>
                  <a:lnTo>
                    <a:pt x="7" y="379"/>
                  </a:lnTo>
                  <a:lnTo>
                    <a:pt x="11" y="394"/>
                  </a:lnTo>
                  <a:lnTo>
                    <a:pt x="16" y="409"/>
                  </a:lnTo>
                  <a:lnTo>
                    <a:pt x="22" y="424"/>
                  </a:lnTo>
                  <a:lnTo>
                    <a:pt x="29" y="438"/>
                  </a:lnTo>
                  <a:lnTo>
                    <a:pt x="36" y="452"/>
                  </a:lnTo>
                  <a:lnTo>
                    <a:pt x="44" y="466"/>
                  </a:lnTo>
                  <a:lnTo>
                    <a:pt x="53" y="479"/>
                  </a:lnTo>
                  <a:lnTo>
                    <a:pt x="62" y="492"/>
                  </a:lnTo>
                  <a:lnTo>
                    <a:pt x="73" y="505"/>
                  </a:lnTo>
                  <a:lnTo>
                    <a:pt x="84" y="516"/>
                  </a:lnTo>
                  <a:lnTo>
                    <a:pt x="96" y="528"/>
                  </a:lnTo>
                  <a:lnTo>
                    <a:pt x="108" y="538"/>
                  </a:lnTo>
                  <a:lnTo>
                    <a:pt x="122" y="549"/>
                  </a:lnTo>
                  <a:lnTo>
                    <a:pt x="134" y="559"/>
                  </a:lnTo>
                  <a:lnTo>
                    <a:pt x="148" y="569"/>
                  </a:lnTo>
                  <a:lnTo>
                    <a:pt x="163" y="577"/>
                  </a:lnTo>
                  <a:lnTo>
                    <a:pt x="179" y="585"/>
                  </a:lnTo>
                  <a:lnTo>
                    <a:pt x="194" y="593"/>
                  </a:lnTo>
                  <a:lnTo>
                    <a:pt x="210" y="600"/>
                  </a:lnTo>
                  <a:lnTo>
                    <a:pt x="226" y="606"/>
                  </a:lnTo>
                  <a:lnTo>
                    <a:pt x="244" y="612"/>
                  </a:lnTo>
                  <a:lnTo>
                    <a:pt x="261" y="617"/>
                  </a:lnTo>
                  <a:lnTo>
                    <a:pt x="278" y="621"/>
                  </a:lnTo>
                  <a:lnTo>
                    <a:pt x="297" y="625"/>
                  </a:lnTo>
                  <a:lnTo>
                    <a:pt x="314" y="627"/>
                  </a:lnTo>
                  <a:lnTo>
                    <a:pt x="333" y="629"/>
                  </a:lnTo>
                  <a:lnTo>
                    <a:pt x="353" y="631"/>
                  </a:lnTo>
                  <a:lnTo>
                    <a:pt x="371" y="631"/>
                  </a:lnTo>
                  <a:lnTo>
                    <a:pt x="371" y="631"/>
                  </a:lnTo>
                  <a:lnTo>
                    <a:pt x="403" y="629"/>
                  </a:lnTo>
                  <a:lnTo>
                    <a:pt x="433" y="627"/>
                  </a:lnTo>
                  <a:lnTo>
                    <a:pt x="462" y="621"/>
                  </a:lnTo>
                  <a:lnTo>
                    <a:pt x="491" y="614"/>
                  </a:lnTo>
                  <a:lnTo>
                    <a:pt x="635" y="683"/>
                  </a:lnTo>
                  <a:lnTo>
                    <a:pt x="593" y="569"/>
                  </a:lnTo>
                  <a:lnTo>
                    <a:pt x="593" y="569"/>
                  </a:lnTo>
                  <a:lnTo>
                    <a:pt x="610" y="557"/>
                  </a:lnTo>
                  <a:lnTo>
                    <a:pt x="626" y="545"/>
                  </a:lnTo>
                  <a:lnTo>
                    <a:pt x="641" y="533"/>
                  </a:lnTo>
                  <a:lnTo>
                    <a:pt x="656" y="520"/>
                  </a:lnTo>
                  <a:lnTo>
                    <a:pt x="669" y="506"/>
                  </a:lnTo>
                  <a:lnTo>
                    <a:pt x="681" y="491"/>
                  </a:lnTo>
                  <a:lnTo>
                    <a:pt x="693" y="475"/>
                  </a:lnTo>
                  <a:lnTo>
                    <a:pt x="703" y="459"/>
                  </a:lnTo>
                  <a:lnTo>
                    <a:pt x="713" y="443"/>
                  </a:lnTo>
                  <a:lnTo>
                    <a:pt x="721" y="425"/>
                  </a:lnTo>
                  <a:lnTo>
                    <a:pt x="728" y="408"/>
                  </a:lnTo>
                  <a:lnTo>
                    <a:pt x="734" y="390"/>
                  </a:lnTo>
                  <a:lnTo>
                    <a:pt x="738" y="372"/>
                  </a:lnTo>
                  <a:lnTo>
                    <a:pt x="741" y="353"/>
                  </a:lnTo>
                  <a:lnTo>
                    <a:pt x="743" y="334"/>
                  </a:lnTo>
                  <a:lnTo>
                    <a:pt x="744" y="316"/>
                  </a:lnTo>
                  <a:lnTo>
                    <a:pt x="744" y="316"/>
                  </a:lnTo>
                  <a:close/>
                  <a:moveTo>
                    <a:pt x="257" y="274"/>
                  </a:moveTo>
                  <a:lnTo>
                    <a:pt x="257" y="274"/>
                  </a:lnTo>
                  <a:lnTo>
                    <a:pt x="248" y="273"/>
                  </a:lnTo>
                  <a:lnTo>
                    <a:pt x="239" y="269"/>
                  </a:lnTo>
                  <a:lnTo>
                    <a:pt x="230" y="264"/>
                  </a:lnTo>
                  <a:lnTo>
                    <a:pt x="223" y="259"/>
                  </a:lnTo>
                  <a:lnTo>
                    <a:pt x="217" y="252"/>
                  </a:lnTo>
                  <a:lnTo>
                    <a:pt x="212" y="242"/>
                  </a:lnTo>
                  <a:lnTo>
                    <a:pt x="209" y="233"/>
                  </a:lnTo>
                  <a:lnTo>
                    <a:pt x="208" y="224"/>
                  </a:lnTo>
                  <a:lnTo>
                    <a:pt x="208" y="224"/>
                  </a:lnTo>
                  <a:lnTo>
                    <a:pt x="209" y="213"/>
                  </a:lnTo>
                  <a:lnTo>
                    <a:pt x="212" y="204"/>
                  </a:lnTo>
                  <a:lnTo>
                    <a:pt x="217" y="194"/>
                  </a:lnTo>
                  <a:lnTo>
                    <a:pt x="223" y="187"/>
                  </a:lnTo>
                  <a:lnTo>
                    <a:pt x="230" y="182"/>
                  </a:lnTo>
                  <a:lnTo>
                    <a:pt x="239" y="177"/>
                  </a:lnTo>
                  <a:lnTo>
                    <a:pt x="248" y="173"/>
                  </a:lnTo>
                  <a:lnTo>
                    <a:pt x="257" y="173"/>
                  </a:lnTo>
                  <a:lnTo>
                    <a:pt x="257" y="173"/>
                  </a:lnTo>
                  <a:lnTo>
                    <a:pt x="268" y="173"/>
                  </a:lnTo>
                  <a:lnTo>
                    <a:pt x="277" y="177"/>
                  </a:lnTo>
                  <a:lnTo>
                    <a:pt x="285" y="182"/>
                  </a:lnTo>
                  <a:lnTo>
                    <a:pt x="293" y="187"/>
                  </a:lnTo>
                  <a:lnTo>
                    <a:pt x="299" y="194"/>
                  </a:lnTo>
                  <a:lnTo>
                    <a:pt x="304" y="204"/>
                  </a:lnTo>
                  <a:lnTo>
                    <a:pt x="306" y="213"/>
                  </a:lnTo>
                  <a:lnTo>
                    <a:pt x="307" y="224"/>
                  </a:lnTo>
                  <a:lnTo>
                    <a:pt x="307" y="224"/>
                  </a:lnTo>
                  <a:lnTo>
                    <a:pt x="306" y="233"/>
                  </a:lnTo>
                  <a:lnTo>
                    <a:pt x="304" y="242"/>
                  </a:lnTo>
                  <a:lnTo>
                    <a:pt x="299" y="252"/>
                  </a:lnTo>
                  <a:lnTo>
                    <a:pt x="293" y="259"/>
                  </a:lnTo>
                  <a:lnTo>
                    <a:pt x="285" y="264"/>
                  </a:lnTo>
                  <a:lnTo>
                    <a:pt x="277" y="269"/>
                  </a:lnTo>
                  <a:lnTo>
                    <a:pt x="268" y="273"/>
                  </a:lnTo>
                  <a:lnTo>
                    <a:pt x="257" y="274"/>
                  </a:lnTo>
                  <a:lnTo>
                    <a:pt x="257" y="274"/>
                  </a:lnTo>
                  <a:close/>
                  <a:moveTo>
                    <a:pt x="499" y="274"/>
                  </a:moveTo>
                  <a:lnTo>
                    <a:pt x="499" y="274"/>
                  </a:lnTo>
                  <a:lnTo>
                    <a:pt x="489" y="273"/>
                  </a:lnTo>
                  <a:lnTo>
                    <a:pt x="479" y="269"/>
                  </a:lnTo>
                  <a:lnTo>
                    <a:pt x="471" y="264"/>
                  </a:lnTo>
                  <a:lnTo>
                    <a:pt x="464" y="259"/>
                  </a:lnTo>
                  <a:lnTo>
                    <a:pt x="457" y="252"/>
                  </a:lnTo>
                  <a:lnTo>
                    <a:pt x="453" y="242"/>
                  </a:lnTo>
                  <a:lnTo>
                    <a:pt x="450" y="233"/>
                  </a:lnTo>
                  <a:lnTo>
                    <a:pt x="449" y="224"/>
                  </a:lnTo>
                  <a:lnTo>
                    <a:pt x="449" y="224"/>
                  </a:lnTo>
                  <a:lnTo>
                    <a:pt x="450" y="213"/>
                  </a:lnTo>
                  <a:lnTo>
                    <a:pt x="453" y="204"/>
                  </a:lnTo>
                  <a:lnTo>
                    <a:pt x="457" y="194"/>
                  </a:lnTo>
                  <a:lnTo>
                    <a:pt x="464" y="187"/>
                  </a:lnTo>
                  <a:lnTo>
                    <a:pt x="471" y="182"/>
                  </a:lnTo>
                  <a:lnTo>
                    <a:pt x="479" y="177"/>
                  </a:lnTo>
                  <a:lnTo>
                    <a:pt x="489" y="173"/>
                  </a:lnTo>
                  <a:lnTo>
                    <a:pt x="499" y="173"/>
                  </a:lnTo>
                  <a:lnTo>
                    <a:pt x="499" y="173"/>
                  </a:lnTo>
                  <a:lnTo>
                    <a:pt x="509" y="173"/>
                  </a:lnTo>
                  <a:lnTo>
                    <a:pt x="519" y="177"/>
                  </a:lnTo>
                  <a:lnTo>
                    <a:pt x="527" y="182"/>
                  </a:lnTo>
                  <a:lnTo>
                    <a:pt x="534" y="187"/>
                  </a:lnTo>
                  <a:lnTo>
                    <a:pt x="541" y="194"/>
                  </a:lnTo>
                  <a:lnTo>
                    <a:pt x="545" y="204"/>
                  </a:lnTo>
                  <a:lnTo>
                    <a:pt x="548" y="213"/>
                  </a:lnTo>
                  <a:lnTo>
                    <a:pt x="549" y="224"/>
                  </a:lnTo>
                  <a:lnTo>
                    <a:pt x="549" y="224"/>
                  </a:lnTo>
                  <a:lnTo>
                    <a:pt x="548" y="233"/>
                  </a:lnTo>
                  <a:lnTo>
                    <a:pt x="545" y="242"/>
                  </a:lnTo>
                  <a:lnTo>
                    <a:pt x="541" y="252"/>
                  </a:lnTo>
                  <a:lnTo>
                    <a:pt x="534" y="259"/>
                  </a:lnTo>
                  <a:lnTo>
                    <a:pt x="527" y="264"/>
                  </a:lnTo>
                  <a:lnTo>
                    <a:pt x="519" y="269"/>
                  </a:lnTo>
                  <a:lnTo>
                    <a:pt x="509" y="273"/>
                  </a:lnTo>
                  <a:lnTo>
                    <a:pt x="499" y="274"/>
                  </a:lnTo>
                  <a:lnTo>
                    <a:pt x="499" y="27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62" name="Freeform 6"/>
            <p:cNvSpPr>
              <a:spLocks noEditPoints="1"/>
            </p:cNvSpPr>
            <p:nvPr/>
          </p:nvSpPr>
          <p:spPr bwMode="auto">
            <a:xfrm>
              <a:off x="4178300" y="4422775"/>
              <a:ext cx="282575" cy="260350"/>
            </a:xfrm>
            <a:custGeom>
              <a:avLst/>
              <a:gdLst>
                <a:gd name="T0" fmla="*/ 456 w 889"/>
                <a:gd name="T1" fmla="*/ 620 h 821"/>
                <a:gd name="T2" fmla="*/ 473 w 889"/>
                <a:gd name="T3" fmla="*/ 555 h 821"/>
                <a:gd name="T4" fmla="*/ 503 w 889"/>
                <a:gd name="T5" fmla="*/ 494 h 821"/>
                <a:gd name="T6" fmla="*/ 546 w 889"/>
                <a:gd name="T7" fmla="*/ 441 h 821"/>
                <a:gd name="T8" fmla="*/ 599 w 889"/>
                <a:gd name="T9" fmla="*/ 395 h 821"/>
                <a:gd name="T10" fmla="*/ 663 w 889"/>
                <a:gd name="T11" fmla="*/ 358 h 821"/>
                <a:gd name="T12" fmla="*/ 734 w 889"/>
                <a:gd name="T13" fmla="*/ 334 h 821"/>
                <a:gd name="T14" fmla="*/ 812 w 889"/>
                <a:gd name="T15" fmla="*/ 320 h 821"/>
                <a:gd name="T16" fmla="*/ 871 w 889"/>
                <a:gd name="T17" fmla="*/ 318 h 821"/>
                <a:gd name="T18" fmla="*/ 881 w 889"/>
                <a:gd name="T19" fmla="*/ 286 h 821"/>
                <a:gd name="T20" fmla="*/ 855 w 889"/>
                <a:gd name="T21" fmla="*/ 223 h 821"/>
                <a:gd name="T22" fmla="*/ 816 w 889"/>
                <a:gd name="T23" fmla="*/ 166 h 821"/>
                <a:gd name="T24" fmla="*/ 768 w 889"/>
                <a:gd name="T25" fmla="*/ 114 h 821"/>
                <a:gd name="T26" fmla="*/ 708 w 889"/>
                <a:gd name="T27" fmla="*/ 71 h 821"/>
                <a:gd name="T28" fmla="*/ 642 w 889"/>
                <a:gd name="T29" fmla="*/ 37 h 821"/>
                <a:gd name="T30" fmla="*/ 568 w 889"/>
                <a:gd name="T31" fmla="*/ 14 h 821"/>
                <a:gd name="T32" fmla="*/ 489 w 889"/>
                <a:gd name="T33" fmla="*/ 1 h 821"/>
                <a:gd name="T34" fmla="*/ 424 w 889"/>
                <a:gd name="T35" fmla="*/ 0 h 821"/>
                <a:gd name="T36" fmla="*/ 336 w 889"/>
                <a:gd name="T37" fmla="*/ 12 h 821"/>
                <a:gd name="T38" fmla="*/ 253 w 889"/>
                <a:gd name="T39" fmla="*/ 37 h 821"/>
                <a:gd name="T40" fmla="*/ 180 w 889"/>
                <a:gd name="T41" fmla="*/ 76 h 821"/>
                <a:gd name="T42" fmla="*/ 116 w 889"/>
                <a:gd name="T43" fmla="*/ 125 h 821"/>
                <a:gd name="T44" fmla="*/ 65 w 889"/>
                <a:gd name="T45" fmla="*/ 183 h 821"/>
                <a:gd name="T46" fmla="*/ 27 w 889"/>
                <a:gd name="T47" fmla="*/ 248 h 821"/>
                <a:gd name="T48" fmla="*/ 5 w 889"/>
                <a:gd name="T49" fmla="*/ 322 h 821"/>
                <a:gd name="T50" fmla="*/ 0 w 889"/>
                <a:gd name="T51" fmla="*/ 379 h 821"/>
                <a:gd name="T52" fmla="*/ 13 w 889"/>
                <a:gd name="T53" fmla="*/ 470 h 821"/>
                <a:gd name="T54" fmla="*/ 49 w 889"/>
                <a:gd name="T55" fmla="*/ 553 h 821"/>
                <a:gd name="T56" fmla="*/ 106 w 889"/>
                <a:gd name="T57" fmla="*/ 625 h 821"/>
                <a:gd name="T58" fmla="*/ 180 w 889"/>
                <a:gd name="T59" fmla="*/ 684 h 821"/>
                <a:gd name="T60" fmla="*/ 339 w 889"/>
                <a:gd name="T61" fmla="*/ 747 h 821"/>
                <a:gd name="T62" fmla="*/ 447 w 889"/>
                <a:gd name="T63" fmla="*/ 759 h 821"/>
                <a:gd name="T64" fmla="*/ 460 w 889"/>
                <a:gd name="T65" fmla="*/ 708 h 821"/>
                <a:gd name="T66" fmla="*/ 584 w 889"/>
                <a:gd name="T67" fmla="*/ 209 h 821"/>
                <a:gd name="T68" fmla="*/ 618 w 889"/>
                <a:gd name="T69" fmla="*/ 219 h 821"/>
                <a:gd name="T70" fmla="*/ 642 w 889"/>
                <a:gd name="T71" fmla="*/ 257 h 821"/>
                <a:gd name="T72" fmla="*/ 639 w 889"/>
                <a:gd name="T73" fmla="*/ 293 h 821"/>
                <a:gd name="T74" fmla="*/ 607 w 889"/>
                <a:gd name="T75" fmla="*/ 324 h 821"/>
                <a:gd name="T76" fmla="*/ 571 w 889"/>
                <a:gd name="T77" fmla="*/ 328 h 821"/>
                <a:gd name="T78" fmla="*/ 534 w 889"/>
                <a:gd name="T79" fmla="*/ 302 h 821"/>
                <a:gd name="T80" fmla="*/ 524 w 889"/>
                <a:gd name="T81" fmla="*/ 268 h 821"/>
                <a:gd name="T82" fmla="*/ 541 w 889"/>
                <a:gd name="T83" fmla="*/ 226 h 821"/>
                <a:gd name="T84" fmla="*/ 584 w 889"/>
                <a:gd name="T85" fmla="*/ 209 h 821"/>
                <a:gd name="T86" fmla="*/ 282 w 889"/>
                <a:gd name="T87" fmla="*/ 328 h 821"/>
                <a:gd name="T88" fmla="*/ 244 w 889"/>
                <a:gd name="T89" fmla="*/ 302 h 821"/>
                <a:gd name="T90" fmla="*/ 235 w 889"/>
                <a:gd name="T91" fmla="*/ 268 h 821"/>
                <a:gd name="T92" fmla="*/ 252 w 889"/>
                <a:gd name="T93" fmla="*/ 226 h 821"/>
                <a:gd name="T94" fmla="*/ 294 w 889"/>
                <a:gd name="T95" fmla="*/ 209 h 821"/>
                <a:gd name="T96" fmla="*/ 327 w 889"/>
                <a:gd name="T97" fmla="*/ 219 h 821"/>
                <a:gd name="T98" fmla="*/ 353 w 889"/>
                <a:gd name="T99" fmla="*/ 257 h 821"/>
                <a:gd name="T100" fmla="*/ 350 w 889"/>
                <a:gd name="T101" fmla="*/ 293 h 821"/>
                <a:gd name="T102" fmla="*/ 317 w 889"/>
                <a:gd name="T103" fmla="*/ 324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89" h="821">
                  <a:moveTo>
                    <a:pt x="454" y="655"/>
                  </a:moveTo>
                  <a:lnTo>
                    <a:pt x="454" y="655"/>
                  </a:lnTo>
                  <a:lnTo>
                    <a:pt x="455" y="638"/>
                  </a:lnTo>
                  <a:lnTo>
                    <a:pt x="456" y="620"/>
                  </a:lnTo>
                  <a:lnTo>
                    <a:pt x="459" y="604"/>
                  </a:lnTo>
                  <a:lnTo>
                    <a:pt x="462" y="588"/>
                  </a:lnTo>
                  <a:lnTo>
                    <a:pt x="467" y="571"/>
                  </a:lnTo>
                  <a:lnTo>
                    <a:pt x="473" y="555"/>
                  </a:lnTo>
                  <a:lnTo>
                    <a:pt x="478" y="539"/>
                  </a:lnTo>
                  <a:lnTo>
                    <a:pt x="485" y="524"/>
                  </a:lnTo>
                  <a:lnTo>
                    <a:pt x="493" y="510"/>
                  </a:lnTo>
                  <a:lnTo>
                    <a:pt x="503" y="494"/>
                  </a:lnTo>
                  <a:lnTo>
                    <a:pt x="512" y="480"/>
                  </a:lnTo>
                  <a:lnTo>
                    <a:pt x="523" y="466"/>
                  </a:lnTo>
                  <a:lnTo>
                    <a:pt x="534" y="454"/>
                  </a:lnTo>
                  <a:lnTo>
                    <a:pt x="546" y="441"/>
                  </a:lnTo>
                  <a:lnTo>
                    <a:pt x="557" y="428"/>
                  </a:lnTo>
                  <a:lnTo>
                    <a:pt x="571" y="416"/>
                  </a:lnTo>
                  <a:lnTo>
                    <a:pt x="585" y="406"/>
                  </a:lnTo>
                  <a:lnTo>
                    <a:pt x="599" y="395"/>
                  </a:lnTo>
                  <a:lnTo>
                    <a:pt x="614" y="385"/>
                  </a:lnTo>
                  <a:lnTo>
                    <a:pt x="630" y="375"/>
                  </a:lnTo>
                  <a:lnTo>
                    <a:pt x="646" y="366"/>
                  </a:lnTo>
                  <a:lnTo>
                    <a:pt x="663" y="358"/>
                  </a:lnTo>
                  <a:lnTo>
                    <a:pt x="680" y="351"/>
                  </a:lnTo>
                  <a:lnTo>
                    <a:pt x="698" y="344"/>
                  </a:lnTo>
                  <a:lnTo>
                    <a:pt x="715" y="338"/>
                  </a:lnTo>
                  <a:lnTo>
                    <a:pt x="734" y="334"/>
                  </a:lnTo>
                  <a:lnTo>
                    <a:pt x="754" y="329"/>
                  </a:lnTo>
                  <a:lnTo>
                    <a:pt x="772" y="324"/>
                  </a:lnTo>
                  <a:lnTo>
                    <a:pt x="792" y="322"/>
                  </a:lnTo>
                  <a:lnTo>
                    <a:pt x="812" y="320"/>
                  </a:lnTo>
                  <a:lnTo>
                    <a:pt x="833" y="318"/>
                  </a:lnTo>
                  <a:lnTo>
                    <a:pt x="852" y="318"/>
                  </a:lnTo>
                  <a:lnTo>
                    <a:pt x="852" y="318"/>
                  </a:lnTo>
                  <a:lnTo>
                    <a:pt x="871" y="318"/>
                  </a:lnTo>
                  <a:lnTo>
                    <a:pt x="889" y="320"/>
                  </a:lnTo>
                  <a:lnTo>
                    <a:pt x="889" y="320"/>
                  </a:lnTo>
                  <a:lnTo>
                    <a:pt x="885" y="302"/>
                  </a:lnTo>
                  <a:lnTo>
                    <a:pt x="881" y="286"/>
                  </a:lnTo>
                  <a:lnTo>
                    <a:pt x="875" y="269"/>
                  </a:lnTo>
                  <a:lnTo>
                    <a:pt x="870" y="254"/>
                  </a:lnTo>
                  <a:lnTo>
                    <a:pt x="863" y="238"/>
                  </a:lnTo>
                  <a:lnTo>
                    <a:pt x="855" y="223"/>
                  </a:lnTo>
                  <a:lnTo>
                    <a:pt x="846" y="208"/>
                  </a:lnTo>
                  <a:lnTo>
                    <a:pt x="837" y="194"/>
                  </a:lnTo>
                  <a:lnTo>
                    <a:pt x="827" y="178"/>
                  </a:lnTo>
                  <a:lnTo>
                    <a:pt x="816" y="166"/>
                  </a:lnTo>
                  <a:lnTo>
                    <a:pt x="805" y="152"/>
                  </a:lnTo>
                  <a:lnTo>
                    <a:pt x="793" y="139"/>
                  </a:lnTo>
                  <a:lnTo>
                    <a:pt x="780" y="126"/>
                  </a:lnTo>
                  <a:lnTo>
                    <a:pt x="768" y="114"/>
                  </a:lnTo>
                  <a:lnTo>
                    <a:pt x="754" y="103"/>
                  </a:lnTo>
                  <a:lnTo>
                    <a:pt x="738" y="92"/>
                  </a:lnTo>
                  <a:lnTo>
                    <a:pt x="725" y="82"/>
                  </a:lnTo>
                  <a:lnTo>
                    <a:pt x="708" y="71"/>
                  </a:lnTo>
                  <a:lnTo>
                    <a:pt x="692" y="62"/>
                  </a:lnTo>
                  <a:lnTo>
                    <a:pt x="676" y="54"/>
                  </a:lnTo>
                  <a:lnTo>
                    <a:pt x="660" y="45"/>
                  </a:lnTo>
                  <a:lnTo>
                    <a:pt x="642" y="37"/>
                  </a:lnTo>
                  <a:lnTo>
                    <a:pt x="624" y="30"/>
                  </a:lnTo>
                  <a:lnTo>
                    <a:pt x="606" y="24"/>
                  </a:lnTo>
                  <a:lnTo>
                    <a:pt x="586" y="19"/>
                  </a:lnTo>
                  <a:lnTo>
                    <a:pt x="568" y="14"/>
                  </a:lnTo>
                  <a:lnTo>
                    <a:pt x="548" y="9"/>
                  </a:lnTo>
                  <a:lnTo>
                    <a:pt x="528" y="6"/>
                  </a:lnTo>
                  <a:lnTo>
                    <a:pt x="509" y="3"/>
                  </a:lnTo>
                  <a:lnTo>
                    <a:pt x="489" y="1"/>
                  </a:lnTo>
                  <a:lnTo>
                    <a:pt x="468" y="0"/>
                  </a:lnTo>
                  <a:lnTo>
                    <a:pt x="447" y="0"/>
                  </a:lnTo>
                  <a:lnTo>
                    <a:pt x="447" y="0"/>
                  </a:lnTo>
                  <a:lnTo>
                    <a:pt x="424" y="0"/>
                  </a:lnTo>
                  <a:lnTo>
                    <a:pt x="402" y="2"/>
                  </a:lnTo>
                  <a:lnTo>
                    <a:pt x="380" y="5"/>
                  </a:lnTo>
                  <a:lnTo>
                    <a:pt x="358" y="8"/>
                  </a:lnTo>
                  <a:lnTo>
                    <a:pt x="336" y="12"/>
                  </a:lnTo>
                  <a:lnTo>
                    <a:pt x="315" y="17"/>
                  </a:lnTo>
                  <a:lnTo>
                    <a:pt x="294" y="23"/>
                  </a:lnTo>
                  <a:lnTo>
                    <a:pt x="273" y="30"/>
                  </a:lnTo>
                  <a:lnTo>
                    <a:pt x="253" y="37"/>
                  </a:lnTo>
                  <a:lnTo>
                    <a:pt x="235" y="45"/>
                  </a:lnTo>
                  <a:lnTo>
                    <a:pt x="215" y="55"/>
                  </a:lnTo>
                  <a:lnTo>
                    <a:pt x="197" y="65"/>
                  </a:lnTo>
                  <a:lnTo>
                    <a:pt x="180" y="76"/>
                  </a:lnTo>
                  <a:lnTo>
                    <a:pt x="163" y="86"/>
                  </a:lnTo>
                  <a:lnTo>
                    <a:pt x="146" y="99"/>
                  </a:lnTo>
                  <a:lnTo>
                    <a:pt x="131" y="111"/>
                  </a:lnTo>
                  <a:lnTo>
                    <a:pt x="116" y="125"/>
                  </a:lnTo>
                  <a:lnTo>
                    <a:pt x="102" y="138"/>
                  </a:lnTo>
                  <a:lnTo>
                    <a:pt x="89" y="153"/>
                  </a:lnTo>
                  <a:lnTo>
                    <a:pt x="77" y="167"/>
                  </a:lnTo>
                  <a:lnTo>
                    <a:pt x="65" y="183"/>
                  </a:lnTo>
                  <a:lnTo>
                    <a:pt x="53" y="198"/>
                  </a:lnTo>
                  <a:lnTo>
                    <a:pt x="44" y="215"/>
                  </a:lnTo>
                  <a:lnTo>
                    <a:pt x="35" y="232"/>
                  </a:lnTo>
                  <a:lnTo>
                    <a:pt x="27" y="248"/>
                  </a:lnTo>
                  <a:lnTo>
                    <a:pt x="20" y="267"/>
                  </a:lnTo>
                  <a:lnTo>
                    <a:pt x="14" y="285"/>
                  </a:lnTo>
                  <a:lnTo>
                    <a:pt x="9" y="303"/>
                  </a:lnTo>
                  <a:lnTo>
                    <a:pt x="5" y="322"/>
                  </a:lnTo>
                  <a:lnTo>
                    <a:pt x="2" y="341"/>
                  </a:lnTo>
                  <a:lnTo>
                    <a:pt x="0" y="360"/>
                  </a:lnTo>
                  <a:lnTo>
                    <a:pt x="0" y="379"/>
                  </a:lnTo>
                  <a:lnTo>
                    <a:pt x="0" y="379"/>
                  </a:lnTo>
                  <a:lnTo>
                    <a:pt x="1" y="402"/>
                  </a:lnTo>
                  <a:lnTo>
                    <a:pt x="3" y="426"/>
                  </a:lnTo>
                  <a:lnTo>
                    <a:pt x="7" y="448"/>
                  </a:lnTo>
                  <a:lnTo>
                    <a:pt x="13" y="470"/>
                  </a:lnTo>
                  <a:lnTo>
                    <a:pt x="20" y="491"/>
                  </a:lnTo>
                  <a:lnTo>
                    <a:pt x="28" y="512"/>
                  </a:lnTo>
                  <a:lnTo>
                    <a:pt x="38" y="533"/>
                  </a:lnTo>
                  <a:lnTo>
                    <a:pt x="49" y="553"/>
                  </a:lnTo>
                  <a:lnTo>
                    <a:pt x="62" y="571"/>
                  </a:lnTo>
                  <a:lnTo>
                    <a:pt x="75" y="590"/>
                  </a:lnTo>
                  <a:lnTo>
                    <a:pt x="91" y="608"/>
                  </a:lnTo>
                  <a:lnTo>
                    <a:pt x="106" y="625"/>
                  </a:lnTo>
                  <a:lnTo>
                    <a:pt x="123" y="641"/>
                  </a:lnTo>
                  <a:lnTo>
                    <a:pt x="142" y="657"/>
                  </a:lnTo>
                  <a:lnTo>
                    <a:pt x="160" y="671"/>
                  </a:lnTo>
                  <a:lnTo>
                    <a:pt x="180" y="684"/>
                  </a:lnTo>
                  <a:lnTo>
                    <a:pt x="131" y="821"/>
                  </a:lnTo>
                  <a:lnTo>
                    <a:pt x="304" y="739"/>
                  </a:lnTo>
                  <a:lnTo>
                    <a:pt x="304" y="739"/>
                  </a:lnTo>
                  <a:lnTo>
                    <a:pt x="339" y="747"/>
                  </a:lnTo>
                  <a:lnTo>
                    <a:pt x="374" y="753"/>
                  </a:lnTo>
                  <a:lnTo>
                    <a:pt x="410" y="758"/>
                  </a:lnTo>
                  <a:lnTo>
                    <a:pt x="447" y="759"/>
                  </a:lnTo>
                  <a:lnTo>
                    <a:pt x="447" y="759"/>
                  </a:lnTo>
                  <a:lnTo>
                    <a:pt x="474" y="758"/>
                  </a:lnTo>
                  <a:lnTo>
                    <a:pt x="474" y="758"/>
                  </a:lnTo>
                  <a:lnTo>
                    <a:pt x="466" y="733"/>
                  </a:lnTo>
                  <a:lnTo>
                    <a:pt x="460" y="708"/>
                  </a:lnTo>
                  <a:lnTo>
                    <a:pt x="455" y="682"/>
                  </a:lnTo>
                  <a:lnTo>
                    <a:pt x="454" y="655"/>
                  </a:lnTo>
                  <a:lnTo>
                    <a:pt x="454" y="655"/>
                  </a:lnTo>
                  <a:close/>
                  <a:moveTo>
                    <a:pt x="584" y="209"/>
                  </a:moveTo>
                  <a:lnTo>
                    <a:pt x="584" y="209"/>
                  </a:lnTo>
                  <a:lnTo>
                    <a:pt x="596" y="210"/>
                  </a:lnTo>
                  <a:lnTo>
                    <a:pt x="607" y="213"/>
                  </a:lnTo>
                  <a:lnTo>
                    <a:pt x="618" y="219"/>
                  </a:lnTo>
                  <a:lnTo>
                    <a:pt x="626" y="226"/>
                  </a:lnTo>
                  <a:lnTo>
                    <a:pt x="634" y="236"/>
                  </a:lnTo>
                  <a:lnTo>
                    <a:pt x="639" y="245"/>
                  </a:lnTo>
                  <a:lnTo>
                    <a:pt x="642" y="257"/>
                  </a:lnTo>
                  <a:lnTo>
                    <a:pt x="643" y="268"/>
                  </a:lnTo>
                  <a:lnTo>
                    <a:pt x="643" y="268"/>
                  </a:lnTo>
                  <a:lnTo>
                    <a:pt x="642" y="281"/>
                  </a:lnTo>
                  <a:lnTo>
                    <a:pt x="639" y="293"/>
                  </a:lnTo>
                  <a:lnTo>
                    <a:pt x="634" y="302"/>
                  </a:lnTo>
                  <a:lnTo>
                    <a:pt x="626" y="311"/>
                  </a:lnTo>
                  <a:lnTo>
                    <a:pt x="618" y="318"/>
                  </a:lnTo>
                  <a:lnTo>
                    <a:pt x="607" y="324"/>
                  </a:lnTo>
                  <a:lnTo>
                    <a:pt x="596" y="328"/>
                  </a:lnTo>
                  <a:lnTo>
                    <a:pt x="584" y="329"/>
                  </a:lnTo>
                  <a:lnTo>
                    <a:pt x="584" y="329"/>
                  </a:lnTo>
                  <a:lnTo>
                    <a:pt x="571" y="328"/>
                  </a:lnTo>
                  <a:lnTo>
                    <a:pt x="561" y="324"/>
                  </a:lnTo>
                  <a:lnTo>
                    <a:pt x="550" y="318"/>
                  </a:lnTo>
                  <a:lnTo>
                    <a:pt x="541" y="311"/>
                  </a:lnTo>
                  <a:lnTo>
                    <a:pt x="534" y="302"/>
                  </a:lnTo>
                  <a:lnTo>
                    <a:pt x="528" y="293"/>
                  </a:lnTo>
                  <a:lnTo>
                    <a:pt x="525" y="281"/>
                  </a:lnTo>
                  <a:lnTo>
                    <a:pt x="524" y="268"/>
                  </a:lnTo>
                  <a:lnTo>
                    <a:pt x="524" y="268"/>
                  </a:lnTo>
                  <a:lnTo>
                    <a:pt x="525" y="257"/>
                  </a:lnTo>
                  <a:lnTo>
                    <a:pt x="528" y="245"/>
                  </a:lnTo>
                  <a:lnTo>
                    <a:pt x="534" y="236"/>
                  </a:lnTo>
                  <a:lnTo>
                    <a:pt x="541" y="226"/>
                  </a:lnTo>
                  <a:lnTo>
                    <a:pt x="550" y="219"/>
                  </a:lnTo>
                  <a:lnTo>
                    <a:pt x="561" y="213"/>
                  </a:lnTo>
                  <a:lnTo>
                    <a:pt x="571" y="210"/>
                  </a:lnTo>
                  <a:lnTo>
                    <a:pt x="584" y="209"/>
                  </a:lnTo>
                  <a:lnTo>
                    <a:pt x="584" y="209"/>
                  </a:lnTo>
                  <a:close/>
                  <a:moveTo>
                    <a:pt x="294" y="329"/>
                  </a:moveTo>
                  <a:lnTo>
                    <a:pt x="294" y="329"/>
                  </a:lnTo>
                  <a:lnTo>
                    <a:pt x="282" y="328"/>
                  </a:lnTo>
                  <a:lnTo>
                    <a:pt x="271" y="324"/>
                  </a:lnTo>
                  <a:lnTo>
                    <a:pt x="260" y="318"/>
                  </a:lnTo>
                  <a:lnTo>
                    <a:pt x="252" y="311"/>
                  </a:lnTo>
                  <a:lnTo>
                    <a:pt x="244" y="302"/>
                  </a:lnTo>
                  <a:lnTo>
                    <a:pt x="239" y="293"/>
                  </a:lnTo>
                  <a:lnTo>
                    <a:pt x="236" y="281"/>
                  </a:lnTo>
                  <a:lnTo>
                    <a:pt x="235" y="268"/>
                  </a:lnTo>
                  <a:lnTo>
                    <a:pt x="235" y="268"/>
                  </a:lnTo>
                  <a:lnTo>
                    <a:pt x="236" y="257"/>
                  </a:lnTo>
                  <a:lnTo>
                    <a:pt x="239" y="245"/>
                  </a:lnTo>
                  <a:lnTo>
                    <a:pt x="244" y="236"/>
                  </a:lnTo>
                  <a:lnTo>
                    <a:pt x="252" y="226"/>
                  </a:lnTo>
                  <a:lnTo>
                    <a:pt x="260" y="219"/>
                  </a:lnTo>
                  <a:lnTo>
                    <a:pt x="271" y="213"/>
                  </a:lnTo>
                  <a:lnTo>
                    <a:pt x="282" y="210"/>
                  </a:lnTo>
                  <a:lnTo>
                    <a:pt x="294" y="209"/>
                  </a:lnTo>
                  <a:lnTo>
                    <a:pt x="294" y="209"/>
                  </a:lnTo>
                  <a:lnTo>
                    <a:pt x="307" y="210"/>
                  </a:lnTo>
                  <a:lnTo>
                    <a:pt x="317" y="213"/>
                  </a:lnTo>
                  <a:lnTo>
                    <a:pt x="327" y="219"/>
                  </a:lnTo>
                  <a:lnTo>
                    <a:pt x="337" y="226"/>
                  </a:lnTo>
                  <a:lnTo>
                    <a:pt x="344" y="236"/>
                  </a:lnTo>
                  <a:lnTo>
                    <a:pt x="350" y="245"/>
                  </a:lnTo>
                  <a:lnTo>
                    <a:pt x="353" y="257"/>
                  </a:lnTo>
                  <a:lnTo>
                    <a:pt x="354" y="268"/>
                  </a:lnTo>
                  <a:lnTo>
                    <a:pt x="354" y="268"/>
                  </a:lnTo>
                  <a:lnTo>
                    <a:pt x="353" y="281"/>
                  </a:lnTo>
                  <a:lnTo>
                    <a:pt x="350" y="293"/>
                  </a:lnTo>
                  <a:lnTo>
                    <a:pt x="344" y="302"/>
                  </a:lnTo>
                  <a:lnTo>
                    <a:pt x="337" y="311"/>
                  </a:lnTo>
                  <a:lnTo>
                    <a:pt x="327" y="318"/>
                  </a:lnTo>
                  <a:lnTo>
                    <a:pt x="317" y="324"/>
                  </a:lnTo>
                  <a:lnTo>
                    <a:pt x="307" y="328"/>
                  </a:lnTo>
                  <a:lnTo>
                    <a:pt x="294" y="329"/>
                  </a:lnTo>
                  <a:lnTo>
                    <a:pt x="294" y="32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a:endParaRPr>
            </a:p>
          </p:txBody>
        </p:sp>
      </p:grpSp>
      <p:sp>
        <p:nvSpPr>
          <p:cNvPr id="63" name="Freeform 5"/>
          <p:cNvSpPr>
            <a:spLocks/>
          </p:cNvSpPr>
          <p:nvPr/>
        </p:nvSpPr>
        <p:spPr bwMode="auto">
          <a:xfrm>
            <a:off x="1827450" y="1370641"/>
            <a:ext cx="355496" cy="358859"/>
          </a:xfrm>
          <a:custGeom>
            <a:avLst/>
            <a:gdLst/>
            <a:ahLst/>
            <a:cxnLst/>
            <a:rect l="l" t="t" r="r" b="b"/>
            <a:pathLst>
              <a:path w="1009550" h="1019105">
                <a:moveTo>
                  <a:pt x="506769" y="481673"/>
                </a:moveTo>
                <a:cubicBezTo>
                  <a:pt x="512508" y="481836"/>
                  <a:pt x="515618" y="482073"/>
                  <a:pt x="515622" y="482073"/>
                </a:cubicBezTo>
                <a:cubicBezTo>
                  <a:pt x="500600" y="550346"/>
                  <a:pt x="583221" y="743787"/>
                  <a:pt x="564444" y="887919"/>
                </a:cubicBezTo>
                <a:cubicBezTo>
                  <a:pt x="553177" y="967571"/>
                  <a:pt x="448023" y="1032051"/>
                  <a:pt x="376668" y="1016879"/>
                </a:cubicBezTo>
                <a:cubicBezTo>
                  <a:pt x="271530" y="1001710"/>
                  <a:pt x="264005" y="887954"/>
                  <a:pt x="264003" y="887919"/>
                </a:cubicBezTo>
                <a:cubicBezTo>
                  <a:pt x="196404" y="895505"/>
                  <a:pt x="136316" y="868954"/>
                  <a:pt x="113783" y="823439"/>
                </a:cubicBezTo>
                <a:cubicBezTo>
                  <a:pt x="83738" y="762751"/>
                  <a:pt x="79983" y="660342"/>
                  <a:pt x="162604" y="595861"/>
                </a:cubicBezTo>
                <a:cubicBezTo>
                  <a:pt x="297333" y="483021"/>
                  <a:pt x="466566" y="480532"/>
                  <a:pt x="506769" y="481673"/>
                </a:cubicBezTo>
                <a:close/>
                <a:moveTo>
                  <a:pt x="803569" y="458221"/>
                </a:moveTo>
                <a:cubicBezTo>
                  <a:pt x="843740" y="458754"/>
                  <a:pt x="880387" y="462305"/>
                  <a:pt x="906697" y="470827"/>
                </a:cubicBezTo>
                <a:cubicBezTo>
                  <a:pt x="1008180" y="508702"/>
                  <a:pt x="1042008" y="629902"/>
                  <a:pt x="974353" y="705652"/>
                </a:cubicBezTo>
                <a:cubicBezTo>
                  <a:pt x="948047" y="735947"/>
                  <a:pt x="869138" y="728379"/>
                  <a:pt x="869111" y="728377"/>
                </a:cubicBezTo>
                <a:cubicBezTo>
                  <a:pt x="869118" y="728406"/>
                  <a:pt x="891655" y="811711"/>
                  <a:pt x="846559" y="860940"/>
                </a:cubicBezTo>
                <a:cubicBezTo>
                  <a:pt x="797696" y="910177"/>
                  <a:pt x="707489" y="917752"/>
                  <a:pt x="662385" y="860940"/>
                </a:cubicBezTo>
                <a:cubicBezTo>
                  <a:pt x="583454" y="766252"/>
                  <a:pt x="530833" y="501127"/>
                  <a:pt x="530833" y="482189"/>
                </a:cubicBezTo>
                <a:cubicBezTo>
                  <a:pt x="530874" y="482182"/>
                  <a:pt x="683074" y="456624"/>
                  <a:pt x="803569" y="458221"/>
                </a:cubicBezTo>
                <a:close/>
                <a:moveTo>
                  <a:pt x="324738" y="38090"/>
                </a:moveTo>
                <a:cubicBezTo>
                  <a:pt x="343703" y="39805"/>
                  <a:pt x="361496" y="44772"/>
                  <a:pt x="376480" y="53287"/>
                </a:cubicBezTo>
                <a:cubicBezTo>
                  <a:pt x="503838" y="128975"/>
                  <a:pt x="500100" y="458200"/>
                  <a:pt x="500100" y="458240"/>
                </a:cubicBezTo>
                <a:cubicBezTo>
                  <a:pt x="500072" y="458238"/>
                  <a:pt x="436405" y="454456"/>
                  <a:pt x="380227" y="458240"/>
                </a:cubicBezTo>
                <a:cubicBezTo>
                  <a:pt x="275337" y="465809"/>
                  <a:pt x="192924" y="492301"/>
                  <a:pt x="121750" y="484732"/>
                </a:cubicBezTo>
                <a:cubicBezTo>
                  <a:pt x="110511" y="484732"/>
                  <a:pt x="-16854" y="450670"/>
                  <a:pt x="1876" y="329563"/>
                </a:cubicBezTo>
                <a:cubicBezTo>
                  <a:pt x="20603" y="216044"/>
                  <a:pt x="140441" y="223592"/>
                  <a:pt x="140480" y="223594"/>
                </a:cubicBezTo>
                <a:cubicBezTo>
                  <a:pt x="129242" y="193318"/>
                  <a:pt x="132988" y="140333"/>
                  <a:pt x="166702" y="102487"/>
                </a:cubicBezTo>
                <a:cubicBezTo>
                  <a:pt x="200416" y="57072"/>
                  <a:pt x="267845" y="32945"/>
                  <a:pt x="324738" y="38090"/>
                </a:cubicBezTo>
                <a:close/>
                <a:moveTo>
                  <a:pt x="648144" y="11"/>
                </a:moveTo>
                <a:cubicBezTo>
                  <a:pt x="658363" y="-115"/>
                  <a:pt x="669305" y="893"/>
                  <a:pt x="681009" y="3263"/>
                </a:cubicBezTo>
                <a:cubicBezTo>
                  <a:pt x="763390" y="18430"/>
                  <a:pt x="755914" y="109422"/>
                  <a:pt x="755912" y="109449"/>
                </a:cubicBezTo>
                <a:cubicBezTo>
                  <a:pt x="755935" y="109439"/>
                  <a:pt x="819591" y="82909"/>
                  <a:pt x="879503" y="117034"/>
                </a:cubicBezTo>
                <a:cubicBezTo>
                  <a:pt x="920699" y="143580"/>
                  <a:pt x="1029309" y="348368"/>
                  <a:pt x="800854" y="397669"/>
                </a:cubicBezTo>
                <a:cubicBezTo>
                  <a:pt x="587423" y="443168"/>
                  <a:pt x="531225" y="462131"/>
                  <a:pt x="531202" y="462139"/>
                </a:cubicBezTo>
                <a:cubicBezTo>
                  <a:pt x="531197" y="462089"/>
                  <a:pt x="497499" y="166328"/>
                  <a:pt x="527457" y="90487"/>
                </a:cubicBezTo>
                <a:cubicBezTo>
                  <a:pt x="540565" y="57304"/>
                  <a:pt x="576613" y="893"/>
                  <a:pt x="648144" y="1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64" name="Freeform 9"/>
          <p:cNvSpPr>
            <a:spLocks/>
          </p:cNvSpPr>
          <p:nvPr/>
        </p:nvSpPr>
        <p:spPr bwMode="auto">
          <a:xfrm>
            <a:off x="528508" y="2234339"/>
            <a:ext cx="507360" cy="292620"/>
          </a:xfrm>
          <a:custGeom>
            <a:avLst/>
            <a:gdLst/>
            <a:ahLst/>
            <a:cxnLst/>
            <a:rect l="l" t="t" r="r" b="b"/>
            <a:pathLst>
              <a:path w="1406526" h="811213">
                <a:moveTo>
                  <a:pt x="998157" y="511175"/>
                </a:moveTo>
                <a:cubicBezTo>
                  <a:pt x="998166" y="511211"/>
                  <a:pt x="1016984" y="583355"/>
                  <a:pt x="1077167" y="659295"/>
                </a:cubicBezTo>
                <a:cubicBezTo>
                  <a:pt x="1099742" y="685881"/>
                  <a:pt x="1159940" y="735254"/>
                  <a:pt x="1193801" y="761840"/>
                </a:cubicBezTo>
                <a:cubicBezTo>
                  <a:pt x="1137365" y="792223"/>
                  <a:pt x="1073405" y="811213"/>
                  <a:pt x="1005682" y="811213"/>
                </a:cubicBezTo>
                <a:cubicBezTo>
                  <a:pt x="937959" y="811213"/>
                  <a:pt x="873999" y="792223"/>
                  <a:pt x="817563" y="761840"/>
                </a:cubicBezTo>
                <a:cubicBezTo>
                  <a:pt x="847662" y="739052"/>
                  <a:pt x="907860" y="689679"/>
                  <a:pt x="937959" y="651699"/>
                </a:cubicBezTo>
                <a:cubicBezTo>
                  <a:pt x="986858" y="587150"/>
                  <a:pt x="998151" y="511213"/>
                  <a:pt x="998157" y="511175"/>
                </a:cubicBezTo>
                <a:close/>
                <a:moveTo>
                  <a:pt x="393319" y="508000"/>
                </a:moveTo>
                <a:cubicBezTo>
                  <a:pt x="393333" y="508068"/>
                  <a:pt x="408396" y="583992"/>
                  <a:pt x="468567" y="656120"/>
                </a:cubicBezTo>
                <a:cubicBezTo>
                  <a:pt x="491141" y="686504"/>
                  <a:pt x="551339" y="732079"/>
                  <a:pt x="588963" y="762463"/>
                </a:cubicBezTo>
                <a:cubicBezTo>
                  <a:pt x="532528" y="789048"/>
                  <a:pt x="468567" y="808038"/>
                  <a:pt x="400844" y="808038"/>
                </a:cubicBezTo>
                <a:cubicBezTo>
                  <a:pt x="333121" y="808038"/>
                  <a:pt x="269160" y="789048"/>
                  <a:pt x="212725" y="758665"/>
                </a:cubicBezTo>
                <a:cubicBezTo>
                  <a:pt x="242824" y="735877"/>
                  <a:pt x="303022" y="690302"/>
                  <a:pt x="333121" y="648524"/>
                </a:cubicBezTo>
                <a:cubicBezTo>
                  <a:pt x="382018" y="583977"/>
                  <a:pt x="393313" y="508041"/>
                  <a:pt x="393319" y="508000"/>
                </a:cubicBezTo>
                <a:close/>
                <a:moveTo>
                  <a:pt x="1065213" y="3175"/>
                </a:moveTo>
                <a:cubicBezTo>
                  <a:pt x="1260249" y="29757"/>
                  <a:pt x="1406526" y="200639"/>
                  <a:pt x="1406526" y="405697"/>
                </a:cubicBezTo>
                <a:cubicBezTo>
                  <a:pt x="1406526" y="508226"/>
                  <a:pt x="1369019" y="599363"/>
                  <a:pt x="1305257" y="671513"/>
                </a:cubicBezTo>
                <a:cubicBezTo>
                  <a:pt x="1275252" y="660121"/>
                  <a:pt x="1211490" y="622147"/>
                  <a:pt x="1143978" y="519618"/>
                </a:cubicBezTo>
                <a:cubicBezTo>
                  <a:pt x="1072733" y="417116"/>
                  <a:pt x="1065217" y="295637"/>
                  <a:pt x="1065213" y="295573"/>
                </a:cubicBezTo>
                <a:cubicBezTo>
                  <a:pt x="1065213" y="295547"/>
                  <a:pt x="1065213" y="292795"/>
                  <a:pt x="1065213" y="3175"/>
                </a:cubicBezTo>
                <a:close/>
                <a:moveTo>
                  <a:pt x="933450" y="3175"/>
                </a:moveTo>
                <a:cubicBezTo>
                  <a:pt x="933450" y="3175"/>
                  <a:pt x="933450" y="3175"/>
                  <a:pt x="933450" y="299370"/>
                </a:cubicBezTo>
                <a:cubicBezTo>
                  <a:pt x="933450" y="299370"/>
                  <a:pt x="918497" y="432278"/>
                  <a:pt x="847469" y="534808"/>
                </a:cubicBezTo>
                <a:cubicBezTo>
                  <a:pt x="802609" y="603160"/>
                  <a:pt x="735320" y="648729"/>
                  <a:pt x="701675" y="671513"/>
                </a:cubicBezTo>
                <a:cubicBezTo>
                  <a:pt x="765226" y="599363"/>
                  <a:pt x="802609" y="504429"/>
                  <a:pt x="802609" y="401899"/>
                </a:cubicBezTo>
                <a:cubicBezTo>
                  <a:pt x="802609" y="299370"/>
                  <a:pt x="765226" y="208233"/>
                  <a:pt x="705414" y="136083"/>
                </a:cubicBezTo>
                <a:cubicBezTo>
                  <a:pt x="761488" y="67730"/>
                  <a:pt x="843731" y="22162"/>
                  <a:pt x="933450" y="3175"/>
                </a:cubicBezTo>
                <a:close/>
                <a:moveTo>
                  <a:pt x="330200" y="3175"/>
                </a:moveTo>
                <a:cubicBezTo>
                  <a:pt x="330200" y="3192"/>
                  <a:pt x="330200" y="5407"/>
                  <a:pt x="330200" y="298940"/>
                </a:cubicBezTo>
                <a:cubicBezTo>
                  <a:pt x="330189" y="299031"/>
                  <a:pt x="315165" y="427899"/>
                  <a:pt x="243897" y="530243"/>
                </a:cubicBezTo>
                <a:cubicBezTo>
                  <a:pt x="198870" y="598497"/>
                  <a:pt x="131329" y="647791"/>
                  <a:pt x="97559" y="666750"/>
                </a:cubicBezTo>
                <a:cubicBezTo>
                  <a:pt x="37522" y="594705"/>
                  <a:pt x="0" y="503700"/>
                  <a:pt x="0" y="401320"/>
                </a:cubicBezTo>
                <a:cubicBezTo>
                  <a:pt x="0" y="200352"/>
                  <a:pt x="142586" y="37302"/>
                  <a:pt x="330200" y="3175"/>
                </a:cubicBezTo>
                <a:close/>
                <a:moveTo>
                  <a:pt x="460375" y="0"/>
                </a:moveTo>
                <a:cubicBezTo>
                  <a:pt x="558165" y="15175"/>
                  <a:pt x="644672" y="64496"/>
                  <a:pt x="704850" y="136579"/>
                </a:cubicBezTo>
                <a:cubicBezTo>
                  <a:pt x="640911" y="208662"/>
                  <a:pt x="603299" y="299715"/>
                  <a:pt x="603299" y="405943"/>
                </a:cubicBezTo>
                <a:cubicBezTo>
                  <a:pt x="603299" y="504583"/>
                  <a:pt x="640911" y="599430"/>
                  <a:pt x="701089" y="671513"/>
                </a:cubicBezTo>
                <a:cubicBezTo>
                  <a:pt x="667239" y="656338"/>
                  <a:pt x="603299" y="618399"/>
                  <a:pt x="539359" y="519759"/>
                </a:cubicBezTo>
                <a:cubicBezTo>
                  <a:pt x="467917" y="413559"/>
                  <a:pt x="460379" y="292193"/>
                  <a:pt x="460375" y="292127"/>
                </a:cubicBezTo>
                <a:cubicBezTo>
                  <a:pt x="460375" y="292093"/>
                  <a:pt x="460375" y="288969"/>
                  <a:pt x="460375"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ea typeface="微软雅黑"/>
            </a:endParaRPr>
          </a:p>
        </p:txBody>
      </p:sp>
    </p:spTree>
    <p:extLst>
      <p:ext uri="{BB962C8B-B14F-4D97-AF65-F5344CB8AC3E}">
        <p14:creationId xmlns:p14="http://schemas.microsoft.com/office/powerpoint/2010/main" val="2804019618"/>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fade">
                                      <p:cBhvr>
                                        <p:cTn id="16" dur="500"/>
                                        <p:tgtEl>
                                          <p:spTgt spid="34"/>
                                        </p:tgtEl>
                                      </p:cBhvr>
                                    </p:animEffect>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grpId="0" nodeType="clickEffect">
                                  <p:stCondLst>
                                    <p:cond delay="0"/>
                                  </p:stCondLst>
                                  <p:childTnLst>
                                    <p:set>
                                      <p:cBhvr>
                                        <p:cTn id="20" dur="1" fill="hold">
                                          <p:stCondLst>
                                            <p:cond delay="0"/>
                                          </p:stCondLst>
                                        </p:cTn>
                                        <p:tgtEl>
                                          <p:spTgt spid="35"/>
                                        </p:tgtEl>
                                        <p:attrNameLst>
                                          <p:attrName>style.visibility</p:attrName>
                                        </p:attrNameLst>
                                      </p:cBhvr>
                                      <p:to>
                                        <p:strVal val="visible"/>
                                      </p:to>
                                    </p:set>
                                    <p:anim calcmode="lin" valueType="num">
                                      <p:cBhvr>
                                        <p:cTn id="21" dur="1000" fill="hold"/>
                                        <p:tgtEl>
                                          <p:spTgt spid="35"/>
                                        </p:tgtEl>
                                        <p:attrNameLst>
                                          <p:attrName>ppt_w</p:attrName>
                                        </p:attrNameLst>
                                      </p:cBhvr>
                                      <p:tavLst>
                                        <p:tav tm="0">
                                          <p:val>
                                            <p:fltVal val="0"/>
                                          </p:val>
                                        </p:tav>
                                        <p:tav tm="100000">
                                          <p:val>
                                            <p:strVal val="#ppt_w"/>
                                          </p:val>
                                        </p:tav>
                                      </p:tavLst>
                                    </p:anim>
                                    <p:anim calcmode="lin" valueType="num">
                                      <p:cBhvr>
                                        <p:cTn id="22" dur="1000" fill="hold"/>
                                        <p:tgtEl>
                                          <p:spTgt spid="35"/>
                                        </p:tgtEl>
                                        <p:attrNameLst>
                                          <p:attrName>ppt_h</p:attrName>
                                        </p:attrNameLst>
                                      </p:cBhvr>
                                      <p:tavLst>
                                        <p:tav tm="0">
                                          <p:val>
                                            <p:fltVal val="0"/>
                                          </p:val>
                                        </p:tav>
                                        <p:tav tm="100000">
                                          <p:val>
                                            <p:strVal val="#ppt_h"/>
                                          </p:val>
                                        </p:tav>
                                      </p:tavLst>
                                    </p:anim>
                                    <p:anim calcmode="lin" valueType="num">
                                      <p:cBhvr>
                                        <p:cTn id="23" dur="1000" fill="hold"/>
                                        <p:tgtEl>
                                          <p:spTgt spid="35"/>
                                        </p:tgtEl>
                                        <p:attrNameLst>
                                          <p:attrName>style.rotation</p:attrName>
                                        </p:attrNameLst>
                                      </p:cBhvr>
                                      <p:tavLst>
                                        <p:tav tm="0">
                                          <p:val>
                                            <p:fltVal val="90"/>
                                          </p:val>
                                        </p:tav>
                                        <p:tav tm="100000">
                                          <p:val>
                                            <p:fltVal val="0"/>
                                          </p:val>
                                        </p:tav>
                                      </p:tavLst>
                                    </p:anim>
                                    <p:animEffect transition="in" filter="fade">
                                      <p:cBhvr>
                                        <p:cTn id="24" dur="1000"/>
                                        <p:tgtEl>
                                          <p:spTgt spid="35"/>
                                        </p:tgtEl>
                                      </p:cBhvr>
                                    </p:animEffect>
                                  </p:childTnLst>
                                </p:cTn>
                              </p:par>
                              <p:par>
                                <p:cTn id="25" presetID="31" presetClass="entr" presetSubtype="0" fill="hold" grpId="0" nodeType="withEffect">
                                  <p:stCondLst>
                                    <p:cond delay="0"/>
                                  </p:stCondLst>
                                  <p:childTnLst>
                                    <p:set>
                                      <p:cBhvr>
                                        <p:cTn id="26" dur="1" fill="hold">
                                          <p:stCondLst>
                                            <p:cond delay="0"/>
                                          </p:stCondLst>
                                        </p:cTn>
                                        <p:tgtEl>
                                          <p:spTgt spid="59"/>
                                        </p:tgtEl>
                                        <p:attrNameLst>
                                          <p:attrName>style.visibility</p:attrName>
                                        </p:attrNameLst>
                                      </p:cBhvr>
                                      <p:to>
                                        <p:strVal val="visible"/>
                                      </p:to>
                                    </p:set>
                                    <p:anim calcmode="lin" valueType="num">
                                      <p:cBhvr>
                                        <p:cTn id="27" dur="1000" fill="hold"/>
                                        <p:tgtEl>
                                          <p:spTgt spid="59"/>
                                        </p:tgtEl>
                                        <p:attrNameLst>
                                          <p:attrName>ppt_w</p:attrName>
                                        </p:attrNameLst>
                                      </p:cBhvr>
                                      <p:tavLst>
                                        <p:tav tm="0">
                                          <p:val>
                                            <p:fltVal val="0"/>
                                          </p:val>
                                        </p:tav>
                                        <p:tav tm="100000">
                                          <p:val>
                                            <p:strVal val="#ppt_w"/>
                                          </p:val>
                                        </p:tav>
                                      </p:tavLst>
                                    </p:anim>
                                    <p:anim calcmode="lin" valueType="num">
                                      <p:cBhvr>
                                        <p:cTn id="28" dur="1000" fill="hold"/>
                                        <p:tgtEl>
                                          <p:spTgt spid="59"/>
                                        </p:tgtEl>
                                        <p:attrNameLst>
                                          <p:attrName>ppt_h</p:attrName>
                                        </p:attrNameLst>
                                      </p:cBhvr>
                                      <p:tavLst>
                                        <p:tav tm="0">
                                          <p:val>
                                            <p:fltVal val="0"/>
                                          </p:val>
                                        </p:tav>
                                        <p:tav tm="100000">
                                          <p:val>
                                            <p:strVal val="#ppt_h"/>
                                          </p:val>
                                        </p:tav>
                                      </p:tavLst>
                                    </p:anim>
                                    <p:anim calcmode="lin" valueType="num">
                                      <p:cBhvr>
                                        <p:cTn id="29" dur="1000" fill="hold"/>
                                        <p:tgtEl>
                                          <p:spTgt spid="59"/>
                                        </p:tgtEl>
                                        <p:attrNameLst>
                                          <p:attrName>style.rotation</p:attrName>
                                        </p:attrNameLst>
                                      </p:cBhvr>
                                      <p:tavLst>
                                        <p:tav tm="0">
                                          <p:val>
                                            <p:fltVal val="90"/>
                                          </p:val>
                                        </p:tav>
                                        <p:tav tm="100000">
                                          <p:val>
                                            <p:fltVal val="0"/>
                                          </p:val>
                                        </p:tav>
                                      </p:tavLst>
                                    </p:anim>
                                    <p:animEffect transition="in" filter="fade">
                                      <p:cBhvr>
                                        <p:cTn id="30" dur="1000"/>
                                        <p:tgtEl>
                                          <p:spTgt spid="59"/>
                                        </p:tgtEl>
                                      </p:cBhvr>
                                    </p:animEffect>
                                  </p:childTnLst>
                                </p:cTn>
                              </p:par>
                              <p:par>
                                <p:cTn id="31" presetID="31" presetClass="entr" presetSubtype="0" fill="hold" nodeType="withEffect">
                                  <p:stCondLst>
                                    <p:cond delay="0"/>
                                  </p:stCondLst>
                                  <p:childTnLst>
                                    <p:set>
                                      <p:cBhvr>
                                        <p:cTn id="32" dur="1" fill="hold">
                                          <p:stCondLst>
                                            <p:cond delay="0"/>
                                          </p:stCondLst>
                                        </p:cTn>
                                        <p:tgtEl>
                                          <p:spTgt spid="45"/>
                                        </p:tgtEl>
                                        <p:attrNameLst>
                                          <p:attrName>style.visibility</p:attrName>
                                        </p:attrNameLst>
                                      </p:cBhvr>
                                      <p:to>
                                        <p:strVal val="visible"/>
                                      </p:to>
                                    </p:set>
                                    <p:anim calcmode="lin" valueType="num">
                                      <p:cBhvr>
                                        <p:cTn id="33" dur="1000" fill="hold"/>
                                        <p:tgtEl>
                                          <p:spTgt spid="45"/>
                                        </p:tgtEl>
                                        <p:attrNameLst>
                                          <p:attrName>ppt_w</p:attrName>
                                        </p:attrNameLst>
                                      </p:cBhvr>
                                      <p:tavLst>
                                        <p:tav tm="0">
                                          <p:val>
                                            <p:fltVal val="0"/>
                                          </p:val>
                                        </p:tav>
                                        <p:tav tm="100000">
                                          <p:val>
                                            <p:strVal val="#ppt_w"/>
                                          </p:val>
                                        </p:tav>
                                      </p:tavLst>
                                    </p:anim>
                                    <p:anim calcmode="lin" valueType="num">
                                      <p:cBhvr>
                                        <p:cTn id="34" dur="1000" fill="hold"/>
                                        <p:tgtEl>
                                          <p:spTgt spid="45"/>
                                        </p:tgtEl>
                                        <p:attrNameLst>
                                          <p:attrName>ppt_h</p:attrName>
                                        </p:attrNameLst>
                                      </p:cBhvr>
                                      <p:tavLst>
                                        <p:tav tm="0">
                                          <p:val>
                                            <p:fltVal val="0"/>
                                          </p:val>
                                        </p:tav>
                                        <p:tav tm="100000">
                                          <p:val>
                                            <p:strVal val="#ppt_h"/>
                                          </p:val>
                                        </p:tav>
                                      </p:tavLst>
                                    </p:anim>
                                    <p:anim calcmode="lin" valueType="num">
                                      <p:cBhvr>
                                        <p:cTn id="35" dur="1000" fill="hold"/>
                                        <p:tgtEl>
                                          <p:spTgt spid="45"/>
                                        </p:tgtEl>
                                        <p:attrNameLst>
                                          <p:attrName>style.rotation</p:attrName>
                                        </p:attrNameLst>
                                      </p:cBhvr>
                                      <p:tavLst>
                                        <p:tav tm="0">
                                          <p:val>
                                            <p:fltVal val="90"/>
                                          </p:val>
                                        </p:tav>
                                        <p:tav tm="100000">
                                          <p:val>
                                            <p:fltVal val="0"/>
                                          </p:val>
                                        </p:tav>
                                      </p:tavLst>
                                    </p:anim>
                                    <p:animEffect transition="in" filter="fade">
                                      <p:cBhvr>
                                        <p:cTn id="36" dur="1000"/>
                                        <p:tgtEl>
                                          <p:spTgt spid="45"/>
                                        </p:tgtEl>
                                      </p:cBhvr>
                                    </p:animEffect>
                                  </p:childTnLst>
                                </p:cTn>
                              </p:par>
                              <p:par>
                                <p:cTn id="37" presetID="31" presetClass="entr" presetSubtype="0" fill="hold" grpId="0" nodeType="withEffect">
                                  <p:stCondLst>
                                    <p:cond delay="0"/>
                                  </p:stCondLst>
                                  <p:childTnLst>
                                    <p:set>
                                      <p:cBhvr>
                                        <p:cTn id="38" dur="1" fill="hold">
                                          <p:stCondLst>
                                            <p:cond delay="0"/>
                                          </p:stCondLst>
                                        </p:cTn>
                                        <p:tgtEl>
                                          <p:spTgt spid="3"/>
                                        </p:tgtEl>
                                        <p:attrNameLst>
                                          <p:attrName>style.visibility</p:attrName>
                                        </p:attrNameLst>
                                      </p:cBhvr>
                                      <p:to>
                                        <p:strVal val="visible"/>
                                      </p:to>
                                    </p:set>
                                    <p:anim calcmode="lin" valueType="num">
                                      <p:cBhvr>
                                        <p:cTn id="39" dur="1000" fill="hold"/>
                                        <p:tgtEl>
                                          <p:spTgt spid="3"/>
                                        </p:tgtEl>
                                        <p:attrNameLst>
                                          <p:attrName>ppt_w</p:attrName>
                                        </p:attrNameLst>
                                      </p:cBhvr>
                                      <p:tavLst>
                                        <p:tav tm="0">
                                          <p:val>
                                            <p:fltVal val="0"/>
                                          </p:val>
                                        </p:tav>
                                        <p:tav tm="100000">
                                          <p:val>
                                            <p:strVal val="#ppt_w"/>
                                          </p:val>
                                        </p:tav>
                                      </p:tavLst>
                                    </p:anim>
                                    <p:anim calcmode="lin" valueType="num">
                                      <p:cBhvr>
                                        <p:cTn id="40" dur="1000" fill="hold"/>
                                        <p:tgtEl>
                                          <p:spTgt spid="3"/>
                                        </p:tgtEl>
                                        <p:attrNameLst>
                                          <p:attrName>ppt_h</p:attrName>
                                        </p:attrNameLst>
                                      </p:cBhvr>
                                      <p:tavLst>
                                        <p:tav tm="0">
                                          <p:val>
                                            <p:fltVal val="0"/>
                                          </p:val>
                                        </p:tav>
                                        <p:tav tm="100000">
                                          <p:val>
                                            <p:strVal val="#ppt_h"/>
                                          </p:val>
                                        </p:tav>
                                      </p:tavLst>
                                    </p:anim>
                                    <p:anim calcmode="lin" valueType="num">
                                      <p:cBhvr>
                                        <p:cTn id="41" dur="1000" fill="hold"/>
                                        <p:tgtEl>
                                          <p:spTgt spid="3"/>
                                        </p:tgtEl>
                                        <p:attrNameLst>
                                          <p:attrName>style.rotation</p:attrName>
                                        </p:attrNameLst>
                                      </p:cBhvr>
                                      <p:tavLst>
                                        <p:tav tm="0">
                                          <p:val>
                                            <p:fltVal val="90"/>
                                          </p:val>
                                        </p:tav>
                                        <p:tav tm="100000">
                                          <p:val>
                                            <p:fltVal val="0"/>
                                          </p:val>
                                        </p:tav>
                                      </p:tavLst>
                                    </p:anim>
                                    <p:animEffect transition="in" filter="fade">
                                      <p:cBhvr>
                                        <p:cTn id="42" dur="1000"/>
                                        <p:tgtEl>
                                          <p:spTgt spid="3"/>
                                        </p:tgtEl>
                                      </p:cBhvr>
                                    </p:animEffect>
                                  </p:childTnLst>
                                </p:cTn>
                              </p:par>
                              <p:par>
                                <p:cTn id="43" presetID="31" presetClass="entr" presetSubtype="0" fill="hold" grpId="0" nodeType="withEffect">
                                  <p:stCondLst>
                                    <p:cond delay="0"/>
                                  </p:stCondLst>
                                  <p:childTnLst>
                                    <p:set>
                                      <p:cBhvr>
                                        <p:cTn id="44" dur="1" fill="hold">
                                          <p:stCondLst>
                                            <p:cond delay="0"/>
                                          </p:stCondLst>
                                        </p:cTn>
                                        <p:tgtEl>
                                          <p:spTgt spid="63"/>
                                        </p:tgtEl>
                                        <p:attrNameLst>
                                          <p:attrName>style.visibility</p:attrName>
                                        </p:attrNameLst>
                                      </p:cBhvr>
                                      <p:to>
                                        <p:strVal val="visible"/>
                                      </p:to>
                                    </p:set>
                                    <p:anim calcmode="lin" valueType="num">
                                      <p:cBhvr>
                                        <p:cTn id="45" dur="1000" fill="hold"/>
                                        <p:tgtEl>
                                          <p:spTgt spid="63"/>
                                        </p:tgtEl>
                                        <p:attrNameLst>
                                          <p:attrName>ppt_w</p:attrName>
                                        </p:attrNameLst>
                                      </p:cBhvr>
                                      <p:tavLst>
                                        <p:tav tm="0">
                                          <p:val>
                                            <p:fltVal val="0"/>
                                          </p:val>
                                        </p:tav>
                                        <p:tav tm="100000">
                                          <p:val>
                                            <p:strVal val="#ppt_w"/>
                                          </p:val>
                                        </p:tav>
                                      </p:tavLst>
                                    </p:anim>
                                    <p:anim calcmode="lin" valueType="num">
                                      <p:cBhvr>
                                        <p:cTn id="46" dur="1000" fill="hold"/>
                                        <p:tgtEl>
                                          <p:spTgt spid="63"/>
                                        </p:tgtEl>
                                        <p:attrNameLst>
                                          <p:attrName>ppt_h</p:attrName>
                                        </p:attrNameLst>
                                      </p:cBhvr>
                                      <p:tavLst>
                                        <p:tav tm="0">
                                          <p:val>
                                            <p:fltVal val="0"/>
                                          </p:val>
                                        </p:tav>
                                        <p:tav tm="100000">
                                          <p:val>
                                            <p:strVal val="#ppt_h"/>
                                          </p:val>
                                        </p:tav>
                                      </p:tavLst>
                                    </p:anim>
                                    <p:anim calcmode="lin" valueType="num">
                                      <p:cBhvr>
                                        <p:cTn id="47" dur="1000" fill="hold"/>
                                        <p:tgtEl>
                                          <p:spTgt spid="63"/>
                                        </p:tgtEl>
                                        <p:attrNameLst>
                                          <p:attrName>style.rotation</p:attrName>
                                        </p:attrNameLst>
                                      </p:cBhvr>
                                      <p:tavLst>
                                        <p:tav tm="0">
                                          <p:val>
                                            <p:fltVal val="90"/>
                                          </p:val>
                                        </p:tav>
                                        <p:tav tm="100000">
                                          <p:val>
                                            <p:fltVal val="0"/>
                                          </p:val>
                                        </p:tav>
                                      </p:tavLst>
                                    </p:anim>
                                    <p:animEffect transition="in" filter="fade">
                                      <p:cBhvr>
                                        <p:cTn id="48" dur="1000"/>
                                        <p:tgtEl>
                                          <p:spTgt spid="63"/>
                                        </p:tgtEl>
                                      </p:cBhvr>
                                    </p:animEffect>
                                  </p:childTnLst>
                                </p:cTn>
                              </p:par>
                            </p:childTnLst>
                          </p:cTn>
                        </p:par>
                      </p:childTnLst>
                    </p:cTn>
                  </p:par>
                  <p:par>
                    <p:cTn id="49" fill="hold">
                      <p:stCondLst>
                        <p:cond delay="indefinite"/>
                      </p:stCondLst>
                      <p:childTnLst>
                        <p:par>
                          <p:cTn id="50" fill="hold">
                            <p:stCondLst>
                              <p:cond delay="0"/>
                            </p:stCondLst>
                            <p:childTnLst>
                              <p:par>
                                <p:cTn id="51" presetID="31" presetClass="entr" presetSubtype="0" fill="hold" grpId="0" nodeType="clickEffect">
                                  <p:stCondLst>
                                    <p:cond delay="0"/>
                                  </p:stCondLst>
                                  <p:childTnLst>
                                    <p:set>
                                      <p:cBhvr>
                                        <p:cTn id="52" dur="1" fill="hold">
                                          <p:stCondLst>
                                            <p:cond delay="0"/>
                                          </p:stCondLst>
                                        </p:cTn>
                                        <p:tgtEl>
                                          <p:spTgt spid="36"/>
                                        </p:tgtEl>
                                        <p:attrNameLst>
                                          <p:attrName>style.visibility</p:attrName>
                                        </p:attrNameLst>
                                      </p:cBhvr>
                                      <p:to>
                                        <p:strVal val="visible"/>
                                      </p:to>
                                    </p:set>
                                    <p:anim calcmode="lin" valueType="num">
                                      <p:cBhvr>
                                        <p:cTn id="53" dur="1000" fill="hold"/>
                                        <p:tgtEl>
                                          <p:spTgt spid="36"/>
                                        </p:tgtEl>
                                        <p:attrNameLst>
                                          <p:attrName>ppt_w</p:attrName>
                                        </p:attrNameLst>
                                      </p:cBhvr>
                                      <p:tavLst>
                                        <p:tav tm="0">
                                          <p:val>
                                            <p:fltVal val="0"/>
                                          </p:val>
                                        </p:tav>
                                        <p:tav tm="100000">
                                          <p:val>
                                            <p:strVal val="#ppt_w"/>
                                          </p:val>
                                        </p:tav>
                                      </p:tavLst>
                                    </p:anim>
                                    <p:anim calcmode="lin" valueType="num">
                                      <p:cBhvr>
                                        <p:cTn id="54" dur="1000" fill="hold"/>
                                        <p:tgtEl>
                                          <p:spTgt spid="36"/>
                                        </p:tgtEl>
                                        <p:attrNameLst>
                                          <p:attrName>ppt_h</p:attrName>
                                        </p:attrNameLst>
                                      </p:cBhvr>
                                      <p:tavLst>
                                        <p:tav tm="0">
                                          <p:val>
                                            <p:fltVal val="0"/>
                                          </p:val>
                                        </p:tav>
                                        <p:tav tm="100000">
                                          <p:val>
                                            <p:strVal val="#ppt_h"/>
                                          </p:val>
                                        </p:tav>
                                      </p:tavLst>
                                    </p:anim>
                                    <p:anim calcmode="lin" valueType="num">
                                      <p:cBhvr>
                                        <p:cTn id="55" dur="1000" fill="hold"/>
                                        <p:tgtEl>
                                          <p:spTgt spid="36"/>
                                        </p:tgtEl>
                                        <p:attrNameLst>
                                          <p:attrName>style.rotation</p:attrName>
                                        </p:attrNameLst>
                                      </p:cBhvr>
                                      <p:tavLst>
                                        <p:tav tm="0">
                                          <p:val>
                                            <p:fltVal val="90"/>
                                          </p:val>
                                        </p:tav>
                                        <p:tav tm="100000">
                                          <p:val>
                                            <p:fltVal val="0"/>
                                          </p:val>
                                        </p:tav>
                                      </p:tavLst>
                                    </p:anim>
                                    <p:animEffect transition="in" filter="fade">
                                      <p:cBhvr>
                                        <p:cTn id="56" dur="1000"/>
                                        <p:tgtEl>
                                          <p:spTgt spid="36"/>
                                        </p:tgtEl>
                                      </p:cBhvr>
                                    </p:animEffect>
                                  </p:childTnLst>
                                </p:cTn>
                              </p:par>
                              <p:par>
                                <p:cTn id="57" presetID="31" presetClass="entr" presetSubtype="0" fill="hold" nodeType="withEffect">
                                  <p:stCondLst>
                                    <p:cond delay="0"/>
                                  </p:stCondLst>
                                  <p:childTnLst>
                                    <p:set>
                                      <p:cBhvr>
                                        <p:cTn id="58" dur="1" fill="hold">
                                          <p:stCondLst>
                                            <p:cond delay="0"/>
                                          </p:stCondLst>
                                        </p:cTn>
                                        <p:tgtEl>
                                          <p:spTgt spid="47"/>
                                        </p:tgtEl>
                                        <p:attrNameLst>
                                          <p:attrName>style.visibility</p:attrName>
                                        </p:attrNameLst>
                                      </p:cBhvr>
                                      <p:to>
                                        <p:strVal val="visible"/>
                                      </p:to>
                                    </p:set>
                                    <p:anim calcmode="lin" valueType="num">
                                      <p:cBhvr>
                                        <p:cTn id="59" dur="1000" fill="hold"/>
                                        <p:tgtEl>
                                          <p:spTgt spid="47"/>
                                        </p:tgtEl>
                                        <p:attrNameLst>
                                          <p:attrName>ppt_w</p:attrName>
                                        </p:attrNameLst>
                                      </p:cBhvr>
                                      <p:tavLst>
                                        <p:tav tm="0">
                                          <p:val>
                                            <p:fltVal val="0"/>
                                          </p:val>
                                        </p:tav>
                                        <p:tav tm="100000">
                                          <p:val>
                                            <p:strVal val="#ppt_w"/>
                                          </p:val>
                                        </p:tav>
                                      </p:tavLst>
                                    </p:anim>
                                    <p:anim calcmode="lin" valueType="num">
                                      <p:cBhvr>
                                        <p:cTn id="60" dur="1000" fill="hold"/>
                                        <p:tgtEl>
                                          <p:spTgt spid="47"/>
                                        </p:tgtEl>
                                        <p:attrNameLst>
                                          <p:attrName>ppt_h</p:attrName>
                                        </p:attrNameLst>
                                      </p:cBhvr>
                                      <p:tavLst>
                                        <p:tav tm="0">
                                          <p:val>
                                            <p:fltVal val="0"/>
                                          </p:val>
                                        </p:tav>
                                        <p:tav tm="100000">
                                          <p:val>
                                            <p:strVal val="#ppt_h"/>
                                          </p:val>
                                        </p:tav>
                                      </p:tavLst>
                                    </p:anim>
                                    <p:anim calcmode="lin" valueType="num">
                                      <p:cBhvr>
                                        <p:cTn id="61" dur="1000" fill="hold"/>
                                        <p:tgtEl>
                                          <p:spTgt spid="47"/>
                                        </p:tgtEl>
                                        <p:attrNameLst>
                                          <p:attrName>style.rotation</p:attrName>
                                        </p:attrNameLst>
                                      </p:cBhvr>
                                      <p:tavLst>
                                        <p:tav tm="0">
                                          <p:val>
                                            <p:fltVal val="90"/>
                                          </p:val>
                                        </p:tav>
                                        <p:tav tm="100000">
                                          <p:val>
                                            <p:fltVal val="0"/>
                                          </p:val>
                                        </p:tav>
                                      </p:tavLst>
                                    </p:anim>
                                    <p:animEffect transition="in" filter="fade">
                                      <p:cBhvr>
                                        <p:cTn id="62" dur="1000"/>
                                        <p:tgtEl>
                                          <p:spTgt spid="47"/>
                                        </p:tgtEl>
                                      </p:cBhvr>
                                    </p:animEffect>
                                  </p:childTnLst>
                                </p:cTn>
                              </p:par>
                              <p:par>
                                <p:cTn id="63" presetID="31" presetClass="entr" presetSubtype="0" fill="hold" grpId="0" nodeType="withEffect">
                                  <p:stCondLst>
                                    <p:cond delay="0"/>
                                  </p:stCondLst>
                                  <p:childTnLst>
                                    <p:set>
                                      <p:cBhvr>
                                        <p:cTn id="64" dur="1" fill="hold">
                                          <p:stCondLst>
                                            <p:cond delay="0"/>
                                          </p:stCondLst>
                                        </p:cTn>
                                        <p:tgtEl>
                                          <p:spTgt spid="55"/>
                                        </p:tgtEl>
                                        <p:attrNameLst>
                                          <p:attrName>style.visibility</p:attrName>
                                        </p:attrNameLst>
                                      </p:cBhvr>
                                      <p:to>
                                        <p:strVal val="visible"/>
                                      </p:to>
                                    </p:set>
                                    <p:anim calcmode="lin" valueType="num">
                                      <p:cBhvr>
                                        <p:cTn id="65" dur="1000" fill="hold"/>
                                        <p:tgtEl>
                                          <p:spTgt spid="55"/>
                                        </p:tgtEl>
                                        <p:attrNameLst>
                                          <p:attrName>ppt_w</p:attrName>
                                        </p:attrNameLst>
                                      </p:cBhvr>
                                      <p:tavLst>
                                        <p:tav tm="0">
                                          <p:val>
                                            <p:fltVal val="0"/>
                                          </p:val>
                                        </p:tav>
                                        <p:tav tm="100000">
                                          <p:val>
                                            <p:strVal val="#ppt_w"/>
                                          </p:val>
                                        </p:tav>
                                      </p:tavLst>
                                    </p:anim>
                                    <p:anim calcmode="lin" valueType="num">
                                      <p:cBhvr>
                                        <p:cTn id="66" dur="1000" fill="hold"/>
                                        <p:tgtEl>
                                          <p:spTgt spid="55"/>
                                        </p:tgtEl>
                                        <p:attrNameLst>
                                          <p:attrName>ppt_h</p:attrName>
                                        </p:attrNameLst>
                                      </p:cBhvr>
                                      <p:tavLst>
                                        <p:tav tm="0">
                                          <p:val>
                                            <p:fltVal val="0"/>
                                          </p:val>
                                        </p:tav>
                                        <p:tav tm="100000">
                                          <p:val>
                                            <p:strVal val="#ppt_h"/>
                                          </p:val>
                                        </p:tav>
                                      </p:tavLst>
                                    </p:anim>
                                    <p:anim calcmode="lin" valueType="num">
                                      <p:cBhvr>
                                        <p:cTn id="67" dur="1000" fill="hold"/>
                                        <p:tgtEl>
                                          <p:spTgt spid="55"/>
                                        </p:tgtEl>
                                        <p:attrNameLst>
                                          <p:attrName>style.rotation</p:attrName>
                                        </p:attrNameLst>
                                      </p:cBhvr>
                                      <p:tavLst>
                                        <p:tav tm="0">
                                          <p:val>
                                            <p:fltVal val="90"/>
                                          </p:val>
                                        </p:tav>
                                        <p:tav tm="100000">
                                          <p:val>
                                            <p:fltVal val="0"/>
                                          </p:val>
                                        </p:tav>
                                      </p:tavLst>
                                    </p:anim>
                                    <p:animEffect transition="in" filter="fade">
                                      <p:cBhvr>
                                        <p:cTn id="68" dur="1000"/>
                                        <p:tgtEl>
                                          <p:spTgt spid="55"/>
                                        </p:tgtEl>
                                      </p:cBhvr>
                                    </p:animEffect>
                                  </p:childTnLst>
                                </p:cTn>
                              </p:par>
                              <p:par>
                                <p:cTn id="69" presetID="31" presetClass="entr" presetSubtype="0" fill="hold" grpId="0" nodeType="withEffect">
                                  <p:stCondLst>
                                    <p:cond delay="0"/>
                                  </p:stCondLst>
                                  <p:childTnLst>
                                    <p:set>
                                      <p:cBhvr>
                                        <p:cTn id="70" dur="1" fill="hold">
                                          <p:stCondLst>
                                            <p:cond delay="0"/>
                                          </p:stCondLst>
                                        </p:cTn>
                                        <p:tgtEl>
                                          <p:spTgt spid="4"/>
                                        </p:tgtEl>
                                        <p:attrNameLst>
                                          <p:attrName>style.visibility</p:attrName>
                                        </p:attrNameLst>
                                      </p:cBhvr>
                                      <p:to>
                                        <p:strVal val="visible"/>
                                      </p:to>
                                    </p:set>
                                    <p:anim calcmode="lin" valueType="num">
                                      <p:cBhvr>
                                        <p:cTn id="71" dur="1000" fill="hold"/>
                                        <p:tgtEl>
                                          <p:spTgt spid="4"/>
                                        </p:tgtEl>
                                        <p:attrNameLst>
                                          <p:attrName>ppt_w</p:attrName>
                                        </p:attrNameLst>
                                      </p:cBhvr>
                                      <p:tavLst>
                                        <p:tav tm="0">
                                          <p:val>
                                            <p:fltVal val="0"/>
                                          </p:val>
                                        </p:tav>
                                        <p:tav tm="100000">
                                          <p:val>
                                            <p:strVal val="#ppt_w"/>
                                          </p:val>
                                        </p:tav>
                                      </p:tavLst>
                                    </p:anim>
                                    <p:anim calcmode="lin" valueType="num">
                                      <p:cBhvr>
                                        <p:cTn id="72" dur="1000" fill="hold"/>
                                        <p:tgtEl>
                                          <p:spTgt spid="4"/>
                                        </p:tgtEl>
                                        <p:attrNameLst>
                                          <p:attrName>ppt_h</p:attrName>
                                        </p:attrNameLst>
                                      </p:cBhvr>
                                      <p:tavLst>
                                        <p:tav tm="0">
                                          <p:val>
                                            <p:fltVal val="0"/>
                                          </p:val>
                                        </p:tav>
                                        <p:tav tm="100000">
                                          <p:val>
                                            <p:strVal val="#ppt_h"/>
                                          </p:val>
                                        </p:tav>
                                      </p:tavLst>
                                    </p:anim>
                                    <p:anim calcmode="lin" valueType="num">
                                      <p:cBhvr>
                                        <p:cTn id="73" dur="1000" fill="hold"/>
                                        <p:tgtEl>
                                          <p:spTgt spid="4"/>
                                        </p:tgtEl>
                                        <p:attrNameLst>
                                          <p:attrName>style.rotation</p:attrName>
                                        </p:attrNameLst>
                                      </p:cBhvr>
                                      <p:tavLst>
                                        <p:tav tm="0">
                                          <p:val>
                                            <p:fltVal val="90"/>
                                          </p:val>
                                        </p:tav>
                                        <p:tav tm="100000">
                                          <p:val>
                                            <p:fltVal val="0"/>
                                          </p:val>
                                        </p:tav>
                                      </p:tavLst>
                                    </p:anim>
                                    <p:animEffect transition="in" filter="fade">
                                      <p:cBhvr>
                                        <p:cTn id="74" dur="1000"/>
                                        <p:tgtEl>
                                          <p:spTgt spid="4"/>
                                        </p:tgtEl>
                                      </p:cBhvr>
                                    </p:animEffect>
                                  </p:childTnLst>
                                </p:cTn>
                              </p:par>
                              <p:par>
                                <p:cTn id="75" presetID="31" presetClass="entr" presetSubtype="0" fill="hold" grpId="0" nodeType="withEffect">
                                  <p:stCondLst>
                                    <p:cond delay="0"/>
                                  </p:stCondLst>
                                  <p:childTnLst>
                                    <p:set>
                                      <p:cBhvr>
                                        <p:cTn id="76" dur="1" fill="hold">
                                          <p:stCondLst>
                                            <p:cond delay="0"/>
                                          </p:stCondLst>
                                        </p:cTn>
                                        <p:tgtEl>
                                          <p:spTgt spid="64"/>
                                        </p:tgtEl>
                                        <p:attrNameLst>
                                          <p:attrName>style.visibility</p:attrName>
                                        </p:attrNameLst>
                                      </p:cBhvr>
                                      <p:to>
                                        <p:strVal val="visible"/>
                                      </p:to>
                                    </p:set>
                                    <p:anim calcmode="lin" valueType="num">
                                      <p:cBhvr>
                                        <p:cTn id="77" dur="1000" fill="hold"/>
                                        <p:tgtEl>
                                          <p:spTgt spid="64"/>
                                        </p:tgtEl>
                                        <p:attrNameLst>
                                          <p:attrName>ppt_w</p:attrName>
                                        </p:attrNameLst>
                                      </p:cBhvr>
                                      <p:tavLst>
                                        <p:tav tm="0">
                                          <p:val>
                                            <p:fltVal val="0"/>
                                          </p:val>
                                        </p:tav>
                                        <p:tav tm="100000">
                                          <p:val>
                                            <p:strVal val="#ppt_w"/>
                                          </p:val>
                                        </p:tav>
                                      </p:tavLst>
                                    </p:anim>
                                    <p:anim calcmode="lin" valueType="num">
                                      <p:cBhvr>
                                        <p:cTn id="78" dur="1000" fill="hold"/>
                                        <p:tgtEl>
                                          <p:spTgt spid="64"/>
                                        </p:tgtEl>
                                        <p:attrNameLst>
                                          <p:attrName>ppt_h</p:attrName>
                                        </p:attrNameLst>
                                      </p:cBhvr>
                                      <p:tavLst>
                                        <p:tav tm="0">
                                          <p:val>
                                            <p:fltVal val="0"/>
                                          </p:val>
                                        </p:tav>
                                        <p:tav tm="100000">
                                          <p:val>
                                            <p:strVal val="#ppt_h"/>
                                          </p:val>
                                        </p:tav>
                                      </p:tavLst>
                                    </p:anim>
                                    <p:anim calcmode="lin" valueType="num">
                                      <p:cBhvr>
                                        <p:cTn id="79" dur="1000" fill="hold"/>
                                        <p:tgtEl>
                                          <p:spTgt spid="64"/>
                                        </p:tgtEl>
                                        <p:attrNameLst>
                                          <p:attrName>style.rotation</p:attrName>
                                        </p:attrNameLst>
                                      </p:cBhvr>
                                      <p:tavLst>
                                        <p:tav tm="0">
                                          <p:val>
                                            <p:fltVal val="90"/>
                                          </p:val>
                                        </p:tav>
                                        <p:tav tm="100000">
                                          <p:val>
                                            <p:fltVal val="0"/>
                                          </p:val>
                                        </p:tav>
                                      </p:tavLst>
                                    </p:anim>
                                    <p:animEffect transition="in" filter="fade">
                                      <p:cBhvr>
                                        <p:cTn id="80" dur="1000"/>
                                        <p:tgtEl>
                                          <p:spTgt spid="64"/>
                                        </p:tgtEl>
                                      </p:cBhvr>
                                    </p:animEffect>
                                  </p:childTnLst>
                                </p:cTn>
                              </p:par>
                            </p:childTnLst>
                          </p:cTn>
                        </p:par>
                      </p:childTnLst>
                    </p:cTn>
                  </p:par>
                  <p:par>
                    <p:cTn id="81" fill="hold">
                      <p:stCondLst>
                        <p:cond delay="indefinite"/>
                      </p:stCondLst>
                      <p:childTnLst>
                        <p:par>
                          <p:cTn id="82" fill="hold">
                            <p:stCondLst>
                              <p:cond delay="0"/>
                            </p:stCondLst>
                            <p:childTnLst>
                              <p:par>
                                <p:cTn id="83" presetID="31" presetClass="entr" presetSubtype="0" fill="hold" nodeType="clickEffect">
                                  <p:stCondLst>
                                    <p:cond delay="0"/>
                                  </p:stCondLst>
                                  <p:childTnLst>
                                    <p:set>
                                      <p:cBhvr>
                                        <p:cTn id="84" dur="1" fill="hold">
                                          <p:stCondLst>
                                            <p:cond delay="0"/>
                                          </p:stCondLst>
                                        </p:cTn>
                                        <p:tgtEl>
                                          <p:spTgt spid="60"/>
                                        </p:tgtEl>
                                        <p:attrNameLst>
                                          <p:attrName>style.visibility</p:attrName>
                                        </p:attrNameLst>
                                      </p:cBhvr>
                                      <p:to>
                                        <p:strVal val="visible"/>
                                      </p:to>
                                    </p:set>
                                    <p:anim calcmode="lin" valueType="num">
                                      <p:cBhvr>
                                        <p:cTn id="85" dur="1000" fill="hold"/>
                                        <p:tgtEl>
                                          <p:spTgt spid="60"/>
                                        </p:tgtEl>
                                        <p:attrNameLst>
                                          <p:attrName>ppt_w</p:attrName>
                                        </p:attrNameLst>
                                      </p:cBhvr>
                                      <p:tavLst>
                                        <p:tav tm="0">
                                          <p:val>
                                            <p:fltVal val="0"/>
                                          </p:val>
                                        </p:tav>
                                        <p:tav tm="100000">
                                          <p:val>
                                            <p:strVal val="#ppt_w"/>
                                          </p:val>
                                        </p:tav>
                                      </p:tavLst>
                                    </p:anim>
                                    <p:anim calcmode="lin" valueType="num">
                                      <p:cBhvr>
                                        <p:cTn id="86" dur="1000" fill="hold"/>
                                        <p:tgtEl>
                                          <p:spTgt spid="60"/>
                                        </p:tgtEl>
                                        <p:attrNameLst>
                                          <p:attrName>ppt_h</p:attrName>
                                        </p:attrNameLst>
                                      </p:cBhvr>
                                      <p:tavLst>
                                        <p:tav tm="0">
                                          <p:val>
                                            <p:fltVal val="0"/>
                                          </p:val>
                                        </p:tav>
                                        <p:tav tm="100000">
                                          <p:val>
                                            <p:strVal val="#ppt_h"/>
                                          </p:val>
                                        </p:tav>
                                      </p:tavLst>
                                    </p:anim>
                                    <p:anim calcmode="lin" valueType="num">
                                      <p:cBhvr>
                                        <p:cTn id="87" dur="1000" fill="hold"/>
                                        <p:tgtEl>
                                          <p:spTgt spid="60"/>
                                        </p:tgtEl>
                                        <p:attrNameLst>
                                          <p:attrName>style.rotation</p:attrName>
                                        </p:attrNameLst>
                                      </p:cBhvr>
                                      <p:tavLst>
                                        <p:tav tm="0">
                                          <p:val>
                                            <p:fltVal val="90"/>
                                          </p:val>
                                        </p:tav>
                                        <p:tav tm="100000">
                                          <p:val>
                                            <p:fltVal val="0"/>
                                          </p:val>
                                        </p:tav>
                                      </p:tavLst>
                                    </p:anim>
                                    <p:animEffect transition="in" filter="fade">
                                      <p:cBhvr>
                                        <p:cTn id="88" dur="1000"/>
                                        <p:tgtEl>
                                          <p:spTgt spid="60"/>
                                        </p:tgtEl>
                                      </p:cBhvr>
                                    </p:animEffect>
                                  </p:childTnLst>
                                </p:cTn>
                              </p:par>
                              <p:par>
                                <p:cTn id="89" presetID="31" presetClass="entr" presetSubtype="0" fill="hold" nodeType="withEffect">
                                  <p:stCondLst>
                                    <p:cond delay="0"/>
                                  </p:stCondLst>
                                  <p:childTnLst>
                                    <p:set>
                                      <p:cBhvr>
                                        <p:cTn id="90" dur="1" fill="hold">
                                          <p:stCondLst>
                                            <p:cond delay="0"/>
                                          </p:stCondLst>
                                        </p:cTn>
                                        <p:tgtEl>
                                          <p:spTgt spid="49"/>
                                        </p:tgtEl>
                                        <p:attrNameLst>
                                          <p:attrName>style.visibility</p:attrName>
                                        </p:attrNameLst>
                                      </p:cBhvr>
                                      <p:to>
                                        <p:strVal val="visible"/>
                                      </p:to>
                                    </p:set>
                                    <p:anim calcmode="lin" valueType="num">
                                      <p:cBhvr>
                                        <p:cTn id="91" dur="1000" fill="hold"/>
                                        <p:tgtEl>
                                          <p:spTgt spid="49"/>
                                        </p:tgtEl>
                                        <p:attrNameLst>
                                          <p:attrName>ppt_w</p:attrName>
                                        </p:attrNameLst>
                                      </p:cBhvr>
                                      <p:tavLst>
                                        <p:tav tm="0">
                                          <p:val>
                                            <p:fltVal val="0"/>
                                          </p:val>
                                        </p:tav>
                                        <p:tav tm="100000">
                                          <p:val>
                                            <p:strVal val="#ppt_w"/>
                                          </p:val>
                                        </p:tav>
                                      </p:tavLst>
                                    </p:anim>
                                    <p:anim calcmode="lin" valueType="num">
                                      <p:cBhvr>
                                        <p:cTn id="92" dur="1000" fill="hold"/>
                                        <p:tgtEl>
                                          <p:spTgt spid="49"/>
                                        </p:tgtEl>
                                        <p:attrNameLst>
                                          <p:attrName>ppt_h</p:attrName>
                                        </p:attrNameLst>
                                      </p:cBhvr>
                                      <p:tavLst>
                                        <p:tav tm="0">
                                          <p:val>
                                            <p:fltVal val="0"/>
                                          </p:val>
                                        </p:tav>
                                        <p:tav tm="100000">
                                          <p:val>
                                            <p:strVal val="#ppt_h"/>
                                          </p:val>
                                        </p:tav>
                                      </p:tavLst>
                                    </p:anim>
                                    <p:anim calcmode="lin" valueType="num">
                                      <p:cBhvr>
                                        <p:cTn id="93" dur="1000" fill="hold"/>
                                        <p:tgtEl>
                                          <p:spTgt spid="49"/>
                                        </p:tgtEl>
                                        <p:attrNameLst>
                                          <p:attrName>style.rotation</p:attrName>
                                        </p:attrNameLst>
                                      </p:cBhvr>
                                      <p:tavLst>
                                        <p:tav tm="0">
                                          <p:val>
                                            <p:fltVal val="90"/>
                                          </p:val>
                                        </p:tav>
                                        <p:tav tm="100000">
                                          <p:val>
                                            <p:fltVal val="0"/>
                                          </p:val>
                                        </p:tav>
                                      </p:tavLst>
                                    </p:anim>
                                    <p:animEffect transition="in" filter="fade">
                                      <p:cBhvr>
                                        <p:cTn id="94" dur="1000"/>
                                        <p:tgtEl>
                                          <p:spTgt spid="49"/>
                                        </p:tgtEl>
                                      </p:cBhvr>
                                    </p:animEffect>
                                  </p:childTnLst>
                                </p:cTn>
                              </p:par>
                              <p:par>
                                <p:cTn id="95" presetID="31" presetClass="entr" presetSubtype="0" fill="hold" grpId="0" nodeType="withEffect">
                                  <p:stCondLst>
                                    <p:cond delay="0"/>
                                  </p:stCondLst>
                                  <p:childTnLst>
                                    <p:set>
                                      <p:cBhvr>
                                        <p:cTn id="96" dur="1" fill="hold">
                                          <p:stCondLst>
                                            <p:cond delay="0"/>
                                          </p:stCondLst>
                                        </p:cTn>
                                        <p:tgtEl>
                                          <p:spTgt spid="50"/>
                                        </p:tgtEl>
                                        <p:attrNameLst>
                                          <p:attrName>style.visibility</p:attrName>
                                        </p:attrNameLst>
                                      </p:cBhvr>
                                      <p:to>
                                        <p:strVal val="visible"/>
                                      </p:to>
                                    </p:set>
                                    <p:anim calcmode="lin" valueType="num">
                                      <p:cBhvr>
                                        <p:cTn id="97" dur="1000" fill="hold"/>
                                        <p:tgtEl>
                                          <p:spTgt spid="50"/>
                                        </p:tgtEl>
                                        <p:attrNameLst>
                                          <p:attrName>ppt_w</p:attrName>
                                        </p:attrNameLst>
                                      </p:cBhvr>
                                      <p:tavLst>
                                        <p:tav tm="0">
                                          <p:val>
                                            <p:fltVal val="0"/>
                                          </p:val>
                                        </p:tav>
                                        <p:tav tm="100000">
                                          <p:val>
                                            <p:strVal val="#ppt_w"/>
                                          </p:val>
                                        </p:tav>
                                      </p:tavLst>
                                    </p:anim>
                                    <p:anim calcmode="lin" valueType="num">
                                      <p:cBhvr>
                                        <p:cTn id="98" dur="1000" fill="hold"/>
                                        <p:tgtEl>
                                          <p:spTgt spid="50"/>
                                        </p:tgtEl>
                                        <p:attrNameLst>
                                          <p:attrName>ppt_h</p:attrName>
                                        </p:attrNameLst>
                                      </p:cBhvr>
                                      <p:tavLst>
                                        <p:tav tm="0">
                                          <p:val>
                                            <p:fltVal val="0"/>
                                          </p:val>
                                        </p:tav>
                                        <p:tav tm="100000">
                                          <p:val>
                                            <p:strVal val="#ppt_h"/>
                                          </p:val>
                                        </p:tav>
                                      </p:tavLst>
                                    </p:anim>
                                    <p:anim calcmode="lin" valueType="num">
                                      <p:cBhvr>
                                        <p:cTn id="99" dur="1000" fill="hold"/>
                                        <p:tgtEl>
                                          <p:spTgt spid="50"/>
                                        </p:tgtEl>
                                        <p:attrNameLst>
                                          <p:attrName>style.rotation</p:attrName>
                                        </p:attrNameLst>
                                      </p:cBhvr>
                                      <p:tavLst>
                                        <p:tav tm="0">
                                          <p:val>
                                            <p:fltVal val="90"/>
                                          </p:val>
                                        </p:tav>
                                        <p:tav tm="100000">
                                          <p:val>
                                            <p:fltVal val="0"/>
                                          </p:val>
                                        </p:tav>
                                      </p:tavLst>
                                    </p:anim>
                                    <p:animEffect transition="in" filter="fade">
                                      <p:cBhvr>
                                        <p:cTn id="100" dur="1000"/>
                                        <p:tgtEl>
                                          <p:spTgt spid="50"/>
                                        </p:tgtEl>
                                      </p:cBhvr>
                                    </p:animEffect>
                                  </p:childTnLst>
                                </p:cTn>
                              </p:par>
                              <p:par>
                                <p:cTn id="101" presetID="31" presetClass="entr" presetSubtype="0" fill="hold" grpId="0" nodeType="withEffect">
                                  <p:stCondLst>
                                    <p:cond delay="0"/>
                                  </p:stCondLst>
                                  <p:childTnLst>
                                    <p:set>
                                      <p:cBhvr>
                                        <p:cTn id="102" dur="1" fill="hold">
                                          <p:stCondLst>
                                            <p:cond delay="0"/>
                                          </p:stCondLst>
                                        </p:cTn>
                                        <p:tgtEl>
                                          <p:spTgt spid="38"/>
                                        </p:tgtEl>
                                        <p:attrNameLst>
                                          <p:attrName>style.visibility</p:attrName>
                                        </p:attrNameLst>
                                      </p:cBhvr>
                                      <p:to>
                                        <p:strVal val="visible"/>
                                      </p:to>
                                    </p:set>
                                    <p:anim calcmode="lin" valueType="num">
                                      <p:cBhvr>
                                        <p:cTn id="103" dur="1000" fill="hold"/>
                                        <p:tgtEl>
                                          <p:spTgt spid="38"/>
                                        </p:tgtEl>
                                        <p:attrNameLst>
                                          <p:attrName>ppt_w</p:attrName>
                                        </p:attrNameLst>
                                      </p:cBhvr>
                                      <p:tavLst>
                                        <p:tav tm="0">
                                          <p:val>
                                            <p:fltVal val="0"/>
                                          </p:val>
                                        </p:tav>
                                        <p:tav tm="100000">
                                          <p:val>
                                            <p:strVal val="#ppt_w"/>
                                          </p:val>
                                        </p:tav>
                                      </p:tavLst>
                                    </p:anim>
                                    <p:anim calcmode="lin" valueType="num">
                                      <p:cBhvr>
                                        <p:cTn id="104" dur="1000" fill="hold"/>
                                        <p:tgtEl>
                                          <p:spTgt spid="38"/>
                                        </p:tgtEl>
                                        <p:attrNameLst>
                                          <p:attrName>ppt_h</p:attrName>
                                        </p:attrNameLst>
                                      </p:cBhvr>
                                      <p:tavLst>
                                        <p:tav tm="0">
                                          <p:val>
                                            <p:fltVal val="0"/>
                                          </p:val>
                                        </p:tav>
                                        <p:tav tm="100000">
                                          <p:val>
                                            <p:strVal val="#ppt_h"/>
                                          </p:val>
                                        </p:tav>
                                      </p:tavLst>
                                    </p:anim>
                                    <p:anim calcmode="lin" valueType="num">
                                      <p:cBhvr>
                                        <p:cTn id="105" dur="1000" fill="hold"/>
                                        <p:tgtEl>
                                          <p:spTgt spid="38"/>
                                        </p:tgtEl>
                                        <p:attrNameLst>
                                          <p:attrName>style.rotation</p:attrName>
                                        </p:attrNameLst>
                                      </p:cBhvr>
                                      <p:tavLst>
                                        <p:tav tm="0">
                                          <p:val>
                                            <p:fltVal val="90"/>
                                          </p:val>
                                        </p:tav>
                                        <p:tav tm="100000">
                                          <p:val>
                                            <p:fltVal val="0"/>
                                          </p:val>
                                        </p:tav>
                                      </p:tavLst>
                                    </p:anim>
                                    <p:animEffect transition="in" filter="fade">
                                      <p:cBhvr>
                                        <p:cTn id="106"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50" grpId="0"/>
      <p:bldP spid="55" grpId="0"/>
      <p:bldP spid="59" grpId="0"/>
      <p:bldP spid="3" grpId="0"/>
      <p:bldP spid="4" grpId="0"/>
      <p:bldP spid="34" grpId="0" animBg="1"/>
      <p:bldP spid="35" grpId="0" animBg="1"/>
      <p:bldP spid="36" grpId="0" animBg="1"/>
      <p:bldP spid="38" grpId="0" animBg="1"/>
      <p:bldP spid="63" grpId="0" animBg="1"/>
      <p:bldP spid="6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13370"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2676920" cy="315463"/>
          </a:xfrm>
          <a:prstGeom prst="rect">
            <a:avLst/>
          </a:prstGeom>
          <a:noFill/>
        </p:spPr>
        <p:txBody>
          <a:bodyPr wrap="square" lIns="68571" tIns="34286" rIns="68571" bIns="34286" rtlCol="0">
            <a:spAutoFit/>
          </a:bodyPr>
          <a:lstStyle/>
          <a:p>
            <a:r>
              <a:rPr lang="zh-CN" altLang="en-US" sz="1600" dirty="0" smtClean="0">
                <a:solidFill>
                  <a:schemeClr val="tx1">
                    <a:lumMod val="85000"/>
                    <a:lumOff val="15000"/>
                  </a:schemeClr>
                </a:solidFill>
                <a:latin typeface="微软雅黑" pitchFamily="34" charset="-122"/>
                <a:ea typeface="微软雅黑" pitchFamily="34" charset="-122"/>
              </a:rPr>
              <a:t>组织生命力的思想体系</a:t>
            </a:r>
            <a:endParaRPr lang="zh-CN" altLang="en-US" sz="1600" dirty="0">
              <a:solidFill>
                <a:schemeClr val="tx1">
                  <a:lumMod val="85000"/>
                  <a:lumOff val="15000"/>
                </a:schemeClr>
              </a:solidFill>
              <a:latin typeface="微软雅黑" pitchFamily="34" charset="-122"/>
              <a:ea typeface="微软雅黑" pitchFamily="34" charset="-122"/>
            </a:endParaRPr>
          </a:p>
        </p:txBody>
      </p:sp>
      <p:pic>
        <p:nvPicPr>
          <p:cNvPr id="99"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710181"/>
            <a:ext cx="5349344" cy="43818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矩形 4"/>
          <p:cNvSpPr/>
          <p:nvPr/>
        </p:nvSpPr>
        <p:spPr>
          <a:xfrm>
            <a:off x="438152" y="987574"/>
            <a:ext cx="3053728" cy="923330"/>
          </a:xfrm>
          <a:prstGeom prst="rect">
            <a:avLst/>
          </a:prstGeom>
        </p:spPr>
        <p:txBody>
          <a:bodyPr wrap="square">
            <a:spAutoFit/>
          </a:bodyPr>
          <a:lstStyle/>
          <a:p>
            <a:r>
              <a:rPr lang="zh-CN" altLang="en-US" dirty="0"/>
              <a:t>部门及其下的岗位也会经历“建立→执行→反思→调整”的循环更新过程</a:t>
            </a:r>
          </a:p>
        </p:txBody>
      </p:sp>
      <p:sp>
        <p:nvSpPr>
          <p:cNvPr id="6" name="矩形 5"/>
          <p:cNvSpPr/>
          <p:nvPr/>
        </p:nvSpPr>
        <p:spPr>
          <a:xfrm>
            <a:off x="456197" y="2139702"/>
            <a:ext cx="2963675" cy="923330"/>
          </a:xfrm>
          <a:prstGeom prst="rect">
            <a:avLst/>
          </a:prstGeom>
        </p:spPr>
        <p:txBody>
          <a:bodyPr wrap="square">
            <a:spAutoFit/>
          </a:bodyPr>
          <a:lstStyle/>
          <a:p>
            <a:r>
              <a:rPr lang="zh-CN" altLang="en-US" dirty="0"/>
              <a:t>最终通过信息</a:t>
            </a:r>
            <a:r>
              <a:rPr lang="en-US" altLang="zh-CN" dirty="0"/>
              <a:t>+</a:t>
            </a:r>
            <a:r>
              <a:rPr lang="zh-CN" altLang="en-US" dirty="0"/>
              <a:t>流程</a:t>
            </a:r>
            <a:r>
              <a:rPr lang="en-US" altLang="zh-CN" dirty="0"/>
              <a:t>+</a:t>
            </a:r>
            <a:r>
              <a:rPr lang="zh-CN" altLang="en-US" dirty="0"/>
              <a:t>知识</a:t>
            </a:r>
            <a:r>
              <a:rPr lang="en-US" altLang="zh-CN" dirty="0"/>
              <a:t>+</a:t>
            </a:r>
            <a:r>
              <a:rPr lang="zh-CN" altLang="en-US" dirty="0"/>
              <a:t>协作等关键管理要素的组合和自动循环更新</a:t>
            </a:r>
          </a:p>
        </p:txBody>
      </p:sp>
    </p:spTree>
    <p:extLst>
      <p:ext uri="{BB962C8B-B14F-4D97-AF65-F5344CB8AC3E}">
        <p14:creationId xmlns:p14="http://schemas.microsoft.com/office/powerpoint/2010/main" val="1576600086"/>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anim calcmode="lin" valueType="num">
                                      <p:cBhvr>
                                        <p:cTn id="17" dur="1000" fill="hold"/>
                                        <p:tgtEl>
                                          <p:spTgt spid="5"/>
                                        </p:tgtEl>
                                        <p:attrNameLst>
                                          <p:attrName>ppt_x</p:attrName>
                                        </p:attrNameLst>
                                      </p:cBhvr>
                                      <p:tavLst>
                                        <p:tav tm="0">
                                          <p:val>
                                            <p:strVal val="#ppt_x"/>
                                          </p:val>
                                        </p:tav>
                                        <p:tav tm="100000">
                                          <p:val>
                                            <p:strVal val="#ppt_x"/>
                                          </p:val>
                                        </p:tav>
                                      </p:tavLst>
                                    </p:anim>
                                    <p:anim calcmode="lin" valueType="num">
                                      <p:cBhvr>
                                        <p:cTn id="1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31" presetClass="entr" presetSubtype="0" fill="hold" nodeType="clickEffect">
                                  <p:stCondLst>
                                    <p:cond delay="0"/>
                                  </p:stCondLst>
                                  <p:childTnLst>
                                    <p:set>
                                      <p:cBhvr>
                                        <p:cTn id="29" dur="1" fill="hold">
                                          <p:stCondLst>
                                            <p:cond delay="0"/>
                                          </p:stCondLst>
                                        </p:cTn>
                                        <p:tgtEl>
                                          <p:spTgt spid="2050"/>
                                        </p:tgtEl>
                                        <p:attrNameLst>
                                          <p:attrName>style.visibility</p:attrName>
                                        </p:attrNameLst>
                                      </p:cBhvr>
                                      <p:to>
                                        <p:strVal val="visible"/>
                                      </p:to>
                                    </p:set>
                                    <p:anim calcmode="lin" valueType="num">
                                      <p:cBhvr>
                                        <p:cTn id="30" dur="1000" fill="hold"/>
                                        <p:tgtEl>
                                          <p:spTgt spid="2050"/>
                                        </p:tgtEl>
                                        <p:attrNameLst>
                                          <p:attrName>ppt_w</p:attrName>
                                        </p:attrNameLst>
                                      </p:cBhvr>
                                      <p:tavLst>
                                        <p:tav tm="0">
                                          <p:val>
                                            <p:fltVal val="0"/>
                                          </p:val>
                                        </p:tav>
                                        <p:tav tm="100000">
                                          <p:val>
                                            <p:strVal val="#ppt_w"/>
                                          </p:val>
                                        </p:tav>
                                      </p:tavLst>
                                    </p:anim>
                                    <p:anim calcmode="lin" valueType="num">
                                      <p:cBhvr>
                                        <p:cTn id="31" dur="1000" fill="hold"/>
                                        <p:tgtEl>
                                          <p:spTgt spid="2050"/>
                                        </p:tgtEl>
                                        <p:attrNameLst>
                                          <p:attrName>ppt_h</p:attrName>
                                        </p:attrNameLst>
                                      </p:cBhvr>
                                      <p:tavLst>
                                        <p:tav tm="0">
                                          <p:val>
                                            <p:fltVal val="0"/>
                                          </p:val>
                                        </p:tav>
                                        <p:tav tm="100000">
                                          <p:val>
                                            <p:strVal val="#ppt_h"/>
                                          </p:val>
                                        </p:tav>
                                      </p:tavLst>
                                    </p:anim>
                                    <p:anim calcmode="lin" valueType="num">
                                      <p:cBhvr>
                                        <p:cTn id="32" dur="1000" fill="hold"/>
                                        <p:tgtEl>
                                          <p:spTgt spid="2050"/>
                                        </p:tgtEl>
                                        <p:attrNameLst>
                                          <p:attrName>style.rotation</p:attrName>
                                        </p:attrNameLst>
                                      </p:cBhvr>
                                      <p:tavLst>
                                        <p:tav tm="0">
                                          <p:val>
                                            <p:fltVal val="90"/>
                                          </p:val>
                                        </p:tav>
                                        <p:tav tm="100000">
                                          <p:val>
                                            <p:fltVal val="0"/>
                                          </p:val>
                                        </p:tav>
                                      </p:tavLst>
                                    </p:anim>
                                    <p:animEffect transition="in" filter="fade">
                                      <p:cBhvr>
                                        <p:cTn id="33" dur="1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5" grpId="0"/>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1981200" cy="315463"/>
          </a:xfrm>
          <a:prstGeom prst="rect">
            <a:avLst/>
          </a:prstGeom>
          <a:noFill/>
        </p:spPr>
        <p:txBody>
          <a:bodyPr wrap="square" lIns="68571" tIns="34286" rIns="68571" bIns="34286" rtlCol="0">
            <a:spAutoFit/>
          </a:bodyPr>
          <a:lstStyle/>
          <a:p>
            <a:r>
              <a:rPr lang="zh-CN" altLang="en-US" sz="1600" dirty="0" smtClean="0">
                <a:solidFill>
                  <a:schemeClr val="tx1">
                    <a:lumMod val="85000"/>
                    <a:lumOff val="15000"/>
                  </a:schemeClr>
                </a:solidFill>
                <a:latin typeface="微软雅黑" pitchFamily="34" charset="-122"/>
                <a:ea typeface="微软雅黑" pitchFamily="34" charset="-122"/>
              </a:rPr>
              <a:t>协同管控思想体系</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51" name="Freeform 12"/>
          <p:cNvSpPr>
            <a:spLocks/>
          </p:cNvSpPr>
          <p:nvPr/>
        </p:nvSpPr>
        <p:spPr bwMode="auto">
          <a:xfrm>
            <a:off x="4616548" y="2804440"/>
            <a:ext cx="1417305" cy="1423494"/>
          </a:xfrm>
          <a:custGeom>
            <a:avLst/>
            <a:gdLst>
              <a:gd name="T0" fmla="*/ 0 w 2320"/>
              <a:gd name="T1" fmla="*/ 1620 h 2320"/>
              <a:gd name="T2" fmla="*/ 700 w 2320"/>
              <a:gd name="T3" fmla="*/ 2320 h 2320"/>
              <a:gd name="T4" fmla="*/ 2320 w 2320"/>
              <a:gd name="T5" fmla="*/ 2320 h 2320"/>
              <a:gd name="T6" fmla="*/ 2320 w 2320"/>
              <a:gd name="T7" fmla="*/ 700 h 2320"/>
              <a:gd name="T8" fmla="*/ 1620 w 2320"/>
              <a:gd name="T9" fmla="*/ 0 h 2320"/>
              <a:gd name="T10" fmla="*/ 0 w 2320"/>
              <a:gd name="T11" fmla="*/ 0 h 2320"/>
              <a:gd name="T12" fmla="*/ 0 w 2320"/>
              <a:gd name="T13" fmla="*/ 1620 h 2320"/>
            </a:gdLst>
            <a:ahLst/>
            <a:cxnLst>
              <a:cxn ang="0">
                <a:pos x="T0" y="T1"/>
              </a:cxn>
              <a:cxn ang="0">
                <a:pos x="T2" y="T3"/>
              </a:cxn>
              <a:cxn ang="0">
                <a:pos x="T4" y="T5"/>
              </a:cxn>
              <a:cxn ang="0">
                <a:pos x="T6" y="T7"/>
              </a:cxn>
              <a:cxn ang="0">
                <a:pos x="T8" y="T9"/>
              </a:cxn>
              <a:cxn ang="0">
                <a:pos x="T10" y="T11"/>
              </a:cxn>
              <a:cxn ang="0">
                <a:pos x="T12" y="T13"/>
              </a:cxn>
            </a:cxnLst>
            <a:rect l="0" t="0" r="r" b="b"/>
            <a:pathLst>
              <a:path w="2320" h="2320">
                <a:moveTo>
                  <a:pt x="0" y="1620"/>
                </a:moveTo>
                <a:cubicBezTo>
                  <a:pt x="0" y="2005"/>
                  <a:pt x="315" y="2320"/>
                  <a:pt x="700" y="2320"/>
                </a:cubicBezTo>
                <a:cubicBezTo>
                  <a:pt x="1240" y="2320"/>
                  <a:pt x="1780" y="2320"/>
                  <a:pt x="2320" y="2320"/>
                </a:cubicBezTo>
                <a:cubicBezTo>
                  <a:pt x="2320" y="1780"/>
                  <a:pt x="2320" y="1240"/>
                  <a:pt x="2320" y="700"/>
                </a:cubicBezTo>
                <a:cubicBezTo>
                  <a:pt x="2320" y="315"/>
                  <a:pt x="2005" y="0"/>
                  <a:pt x="1620" y="0"/>
                </a:cubicBezTo>
                <a:cubicBezTo>
                  <a:pt x="1080" y="0"/>
                  <a:pt x="540" y="0"/>
                  <a:pt x="0" y="0"/>
                </a:cubicBezTo>
                <a:lnTo>
                  <a:pt x="0" y="1620"/>
                </a:lnTo>
                <a:close/>
              </a:path>
            </a:pathLst>
          </a:custGeom>
          <a:solidFill>
            <a:srgbClr val="005696"/>
          </a:solidFill>
          <a:ln>
            <a:noFill/>
          </a:ln>
        </p:spPr>
        <p:txBody>
          <a:bodyPr vert="horz" wrap="square" lIns="91440" tIns="45720" rIns="91440" bIns="45720" numCol="1" anchor="t" anchorCtr="0" compatLnSpc="1">
            <a:prstTxWarp prst="textNoShape">
              <a:avLst/>
            </a:prstTxWarp>
          </a:bodyPr>
          <a:lstStyle/>
          <a:p>
            <a:endParaRPr lang="zh-CN" altLang="en-US" dirty="0">
              <a:ea typeface="微软雅黑"/>
            </a:endParaRPr>
          </a:p>
        </p:txBody>
      </p:sp>
      <p:sp>
        <p:nvSpPr>
          <p:cNvPr id="52" name="Freeform 13"/>
          <p:cNvSpPr>
            <a:spLocks/>
          </p:cNvSpPr>
          <p:nvPr/>
        </p:nvSpPr>
        <p:spPr bwMode="auto">
          <a:xfrm>
            <a:off x="3110151" y="2804440"/>
            <a:ext cx="1417305" cy="1423494"/>
          </a:xfrm>
          <a:custGeom>
            <a:avLst/>
            <a:gdLst>
              <a:gd name="T0" fmla="*/ 2320 w 2320"/>
              <a:gd name="T1" fmla="*/ 1620 h 2320"/>
              <a:gd name="T2" fmla="*/ 1620 w 2320"/>
              <a:gd name="T3" fmla="*/ 2320 h 2320"/>
              <a:gd name="T4" fmla="*/ 0 w 2320"/>
              <a:gd name="T5" fmla="*/ 2320 h 2320"/>
              <a:gd name="T6" fmla="*/ 0 w 2320"/>
              <a:gd name="T7" fmla="*/ 700 h 2320"/>
              <a:gd name="T8" fmla="*/ 700 w 2320"/>
              <a:gd name="T9" fmla="*/ 0 h 2320"/>
              <a:gd name="T10" fmla="*/ 2320 w 2320"/>
              <a:gd name="T11" fmla="*/ 0 h 2320"/>
              <a:gd name="T12" fmla="*/ 2320 w 2320"/>
              <a:gd name="T13" fmla="*/ 1620 h 2320"/>
            </a:gdLst>
            <a:ahLst/>
            <a:cxnLst>
              <a:cxn ang="0">
                <a:pos x="T0" y="T1"/>
              </a:cxn>
              <a:cxn ang="0">
                <a:pos x="T2" y="T3"/>
              </a:cxn>
              <a:cxn ang="0">
                <a:pos x="T4" y="T5"/>
              </a:cxn>
              <a:cxn ang="0">
                <a:pos x="T6" y="T7"/>
              </a:cxn>
              <a:cxn ang="0">
                <a:pos x="T8" y="T9"/>
              </a:cxn>
              <a:cxn ang="0">
                <a:pos x="T10" y="T11"/>
              </a:cxn>
              <a:cxn ang="0">
                <a:pos x="T12" y="T13"/>
              </a:cxn>
            </a:cxnLst>
            <a:rect l="0" t="0" r="r" b="b"/>
            <a:pathLst>
              <a:path w="2320" h="2320">
                <a:moveTo>
                  <a:pt x="2320" y="1620"/>
                </a:moveTo>
                <a:cubicBezTo>
                  <a:pt x="2320" y="2005"/>
                  <a:pt x="2005" y="2320"/>
                  <a:pt x="1620" y="2320"/>
                </a:cubicBezTo>
                <a:cubicBezTo>
                  <a:pt x="1080" y="2320"/>
                  <a:pt x="540" y="2320"/>
                  <a:pt x="0" y="2320"/>
                </a:cubicBezTo>
                <a:cubicBezTo>
                  <a:pt x="0" y="1780"/>
                  <a:pt x="0" y="1240"/>
                  <a:pt x="0" y="700"/>
                </a:cubicBezTo>
                <a:cubicBezTo>
                  <a:pt x="0" y="315"/>
                  <a:pt x="315" y="0"/>
                  <a:pt x="700" y="0"/>
                </a:cubicBezTo>
                <a:cubicBezTo>
                  <a:pt x="1240" y="0"/>
                  <a:pt x="1780" y="0"/>
                  <a:pt x="2320" y="0"/>
                </a:cubicBezTo>
                <a:lnTo>
                  <a:pt x="2320" y="1620"/>
                </a:lnTo>
                <a:close/>
              </a:path>
            </a:pathLst>
          </a:custGeom>
          <a:solidFill>
            <a:srgbClr val="005696"/>
          </a:solidFill>
          <a:ln>
            <a:noFill/>
          </a:ln>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53" name="Freeform 14"/>
          <p:cNvSpPr>
            <a:spLocks/>
          </p:cNvSpPr>
          <p:nvPr/>
        </p:nvSpPr>
        <p:spPr bwMode="auto">
          <a:xfrm>
            <a:off x="4616548" y="1297733"/>
            <a:ext cx="1417305" cy="1420401"/>
          </a:xfrm>
          <a:custGeom>
            <a:avLst/>
            <a:gdLst>
              <a:gd name="T0" fmla="*/ 0 w 2320"/>
              <a:gd name="T1" fmla="*/ 700 h 2320"/>
              <a:gd name="T2" fmla="*/ 700 w 2320"/>
              <a:gd name="T3" fmla="*/ 0 h 2320"/>
              <a:gd name="T4" fmla="*/ 2320 w 2320"/>
              <a:gd name="T5" fmla="*/ 0 h 2320"/>
              <a:gd name="T6" fmla="*/ 2320 w 2320"/>
              <a:gd name="T7" fmla="*/ 1620 h 2320"/>
              <a:gd name="T8" fmla="*/ 1620 w 2320"/>
              <a:gd name="T9" fmla="*/ 2320 h 2320"/>
              <a:gd name="T10" fmla="*/ 0 w 2320"/>
              <a:gd name="T11" fmla="*/ 2320 h 2320"/>
              <a:gd name="T12" fmla="*/ 0 w 2320"/>
              <a:gd name="T13" fmla="*/ 700 h 2320"/>
            </a:gdLst>
            <a:ahLst/>
            <a:cxnLst>
              <a:cxn ang="0">
                <a:pos x="T0" y="T1"/>
              </a:cxn>
              <a:cxn ang="0">
                <a:pos x="T2" y="T3"/>
              </a:cxn>
              <a:cxn ang="0">
                <a:pos x="T4" y="T5"/>
              </a:cxn>
              <a:cxn ang="0">
                <a:pos x="T6" y="T7"/>
              </a:cxn>
              <a:cxn ang="0">
                <a:pos x="T8" y="T9"/>
              </a:cxn>
              <a:cxn ang="0">
                <a:pos x="T10" y="T11"/>
              </a:cxn>
              <a:cxn ang="0">
                <a:pos x="T12" y="T13"/>
              </a:cxn>
            </a:cxnLst>
            <a:rect l="0" t="0" r="r" b="b"/>
            <a:pathLst>
              <a:path w="2320" h="2320">
                <a:moveTo>
                  <a:pt x="0" y="700"/>
                </a:moveTo>
                <a:cubicBezTo>
                  <a:pt x="0" y="315"/>
                  <a:pt x="315" y="0"/>
                  <a:pt x="700" y="0"/>
                </a:cubicBezTo>
                <a:cubicBezTo>
                  <a:pt x="1240" y="0"/>
                  <a:pt x="1780" y="0"/>
                  <a:pt x="2320" y="0"/>
                </a:cubicBezTo>
                <a:cubicBezTo>
                  <a:pt x="2320" y="540"/>
                  <a:pt x="2320" y="1080"/>
                  <a:pt x="2320" y="1620"/>
                </a:cubicBezTo>
                <a:cubicBezTo>
                  <a:pt x="2320" y="2005"/>
                  <a:pt x="2005" y="2320"/>
                  <a:pt x="1620" y="2320"/>
                </a:cubicBezTo>
                <a:cubicBezTo>
                  <a:pt x="1080" y="2320"/>
                  <a:pt x="540" y="2320"/>
                  <a:pt x="0" y="2320"/>
                </a:cubicBezTo>
                <a:lnTo>
                  <a:pt x="0" y="700"/>
                </a:lnTo>
                <a:close/>
              </a:path>
            </a:pathLst>
          </a:custGeom>
          <a:solidFill>
            <a:srgbClr val="005696"/>
          </a:solidFill>
          <a:ln>
            <a:noFill/>
          </a:ln>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54" name="Freeform 15"/>
          <p:cNvSpPr>
            <a:spLocks/>
          </p:cNvSpPr>
          <p:nvPr/>
        </p:nvSpPr>
        <p:spPr bwMode="auto">
          <a:xfrm>
            <a:off x="3110151" y="1297733"/>
            <a:ext cx="1417305" cy="1420401"/>
          </a:xfrm>
          <a:custGeom>
            <a:avLst/>
            <a:gdLst>
              <a:gd name="T0" fmla="*/ 2320 w 2320"/>
              <a:gd name="T1" fmla="*/ 700 h 2320"/>
              <a:gd name="T2" fmla="*/ 1620 w 2320"/>
              <a:gd name="T3" fmla="*/ 0 h 2320"/>
              <a:gd name="T4" fmla="*/ 0 w 2320"/>
              <a:gd name="T5" fmla="*/ 0 h 2320"/>
              <a:gd name="T6" fmla="*/ 0 w 2320"/>
              <a:gd name="T7" fmla="*/ 1620 h 2320"/>
              <a:gd name="T8" fmla="*/ 700 w 2320"/>
              <a:gd name="T9" fmla="*/ 2320 h 2320"/>
              <a:gd name="T10" fmla="*/ 2320 w 2320"/>
              <a:gd name="T11" fmla="*/ 2320 h 2320"/>
              <a:gd name="T12" fmla="*/ 2320 w 2320"/>
              <a:gd name="T13" fmla="*/ 700 h 2320"/>
            </a:gdLst>
            <a:ahLst/>
            <a:cxnLst>
              <a:cxn ang="0">
                <a:pos x="T0" y="T1"/>
              </a:cxn>
              <a:cxn ang="0">
                <a:pos x="T2" y="T3"/>
              </a:cxn>
              <a:cxn ang="0">
                <a:pos x="T4" y="T5"/>
              </a:cxn>
              <a:cxn ang="0">
                <a:pos x="T6" y="T7"/>
              </a:cxn>
              <a:cxn ang="0">
                <a:pos x="T8" y="T9"/>
              </a:cxn>
              <a:cxn ang="0">
                <a:pos x="T10" y="T11"/>
              </a:cxn>
              <a:cxn ang="0">
                <a:pos x="T12" y="T13"/>
              </a:cxn>
            </a:cxnLst>
            <a:rect l="0" t="0" r="r" b="b"/>
            <a:pathLst>
              <a:path w="2320" h="2320">
                <a:moveTo>
                  <a:pt x="2320" y="700"/>
                </a:moveTo>
                <a:cubicBezTo>
                  <a:pt x="2320" y="315"/>
                  <a:pt x="2005" y="0"/>
                  <a:pt x="1620" y="0"/>
                </a:cubicBezTo>
                <a:cubicBezTo>
                  <a:pt x="1080" y="0"/>
                  <a:pt x="540" y="0"/>
                  <a:pt x="0" y="0"/>
                </a:cubicBezTo>
                <a:cubicBezTo>
                  <a:pt x="0" y="540"/>
                  <a:pt x="0" y="1080"/>
                  <a:pt x="0" y="1620"/>
                </a:cubicBezTo>
                <a:cubicBezTo>
                  <a:pt x="0" y="2005"/>
                  <a:pt x="315" y="2320"/>
                  <a:pt x="700" y="2320"/>
                </a:cubicBezTo>
                <a:cubicBezTo>
                  <a:pt x="1240" y="2320"/>
                  <a:pt x="1780" y="2320"/>
                  <a:pt x="2320" y="2320"/>
                </a:cubicBezTo>
                <a:lnTo>
                  <a:pt x="2320" y="700"/>
                </a:lnTo>
                <a:close/>
              </a:path>
            </a:pathLst>
          </a:custGeom>
          <a:solidFill>
            <a:srgbClr val="005696"/>
          </a:solidFill>
          <a:ln>
            <a:noFill/>
          </a:ln>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55" name="Freeform 16"/>
          <p:cNvSpPr>
            <a:spLocks/>
          </p:cNvSpPr>
          <p:nvPr/>
        </p:nvSpPr>
        <p:spPr bwMode="auto">
          <a:xfrm>
            <a:off x="4187055" y="2374637"/>
            <a:ext cx="340401" cy="343497"/>
          </a:xfrm>
          <a:custGeom>
            <a:avLst/>
            <a:gdLst>
              <a:gd name="T0" fmla="*/ 560 w 560"/>
              <a:gd name="T1" fmla="*/ 559 h 559"/>
              <a:gd name="T2" fmla="*/ 0 w 560"/>
              <a:gd name="T3" fmla="*/ 559 h 559"/>
              <a:gd name="T4" fmla="*/ 560 w 560"/>
              <a:gd name="T5" fmla="*/ 0 h 559"/>
              <a:gd name="T6" fmla="*/ 560 w 560"/>
              <a:gd name="T7" fmla="*/ 559 h 559"/>
            </a:gdLst>
            <a:ahLst/>
            <a:cxnLst>
              <a:cxn ang="0">
                <a:pos x="T0" y="T1"/>
              </a:cxn>
              <a:cxn ang="0">
                <a:pos x="T2" y="T3"/>
              </a:cxn>
              <a:cxn ang="0">
                <a:pos x="T4" y="T5"/>
              </a:cxn>
              <a:cxn ang="0">
                <a:pos x="T6" y="T7"/>
              </a:cxn>
            </a:cxnLst>
            <a:rect l="0" t="0" r="r" b="b"/>
            <a:pathLst>
              <a:path w="560" h="559">
                <a:moveTo>
                  <a:pt x="560" y="559"/>
                </a:moveTo>
                <a:lnTo>
                  <a:pt x="0" y="559"/>
                </a:lnTo>
                <a:cubicBezTo>
                  <a:pt x="0" y="250"/>
                  <a:pt x="251" y="0"/>
                  <a:pt x="560" y="0"/>
                </a:cubicBezTo>
                <a:lnTo>
                  <a:pt x="560" y="55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gn="r"/>
            <a:endParaRPr lang="zh-CN" altLang="en-US" dirty="0">
              <a:latin typeface="微软雅黑"/>
              <a:ea typeface="微软雅黑"/>
            </a:endParaRPr>
          </a:p>
        </p:txBody>
      </p:sp>
      <p:sp>
        <p:nvSpPr>
          <p:cNvPr id="56" name="Freeform 17"/>
          <p:cNvSpPr>
            <a:spLocks/>
          </p:cNvSpPr>
          <p:nvPr/>
        </p:nvSpPr>
        <p:spPr bwMode="auto">
          <a:xfrm>
            <a:off x="4616547" y="2374637"/>
            <a:ext cx="340401" cy="343497"/>
          </a:xfrm>
          <a:custGeom>
            <a:avLst/>
            <a:gdLst>
              <a:gd name="T0" fmla="*/ 0 w 559"/>
              <a:gd name="T1" fmla="*/ 559 h 559"/>
              <a:gd name="T2" fmla="*/ 559 w 559"/>
              <a:gd name="T3" fmla="*/ 559 h 559"/>
              <a:gd name="T4" fmla="*/ 0 w 559"/>
              <a:gd name="T5" fmla="*/ 0 h 559"/>
              <a:gd name="T6" fmla="*/ 0 w 559"/>
              <a:gd name="T7" fmla="*/ 559 h 559"/>
            </a:gdLst>
            <a:ahLst/>
            <a:cxnLst>
              <a:cxn ang="0">
                <a:pos x="T0" y="T1"/>
              </a:cxn>
              <a:cxn ang="0">
                <a:pos x="T2" y="T3"/>
              </a:cxn>
              <a:cxn ang="0">
                <a:pos x="T4" y="T5"/>
              </a:cxn>
              <a:cxn ang="0">
                <a:pos x="T6" y="T7"/>
              </a:cxn>
            </a:cxnLst>
            <a:rect l="0" t="0" r="r" b="b"/>
            <a:pathLst>
              <a:path w="559" h="559">
                <a:moveTo>
                  <a:pt x="0" y="559"/>
                </a:moveTo>
                <a:lnTo>
                  <a:pt x="559" y="559"/>
                </a:lnTo>
                <a:cubicBezTo>
                  <a:pt x="559" y="250"/>
                  <a:pt x="309" y="0"/>
                  <a:pt x="0" y="0"/>
                </a:cubicBezTo>
                <a:lnTo>
                  <a:pt x="0" y="55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57" name="Freeform 18"/>
          <p:cNvSpPr>
            <a:spLocks/>
          </p:cNvSpPr>
          <p:nvPr/>
        </p:nvSpPr>
        <p:spPr bwMode="auto">
          <a:xfrm>
            <a:off x="4187055" y="2804441"/>
            <a:ext cx="340401" cy="343497"/>
          </a:xfrm>
          <a:custGeom>
            <a:avLst/>
            <a:gdLst>
              <a:gd name="T0" fmla="*/ 560 w 560"/>
              <a:gd name="T1" fmla="*/ 0 h 560"/>
              <a:gd name="T2" fmla="*/ 0 w 560"/>
              <a:gd name="T3" fmla="*/ 0 h 560"/>
              <a:gd name="T4" fmla="*/ 560 w 560"/>
              <a:gd name="T5" fmla="*/ 560 h 560"/>
              <a:gd name="T6" fmla="*/ 560 w 560"/>
              <a:gd name="T7" fmla="*/ 0 h 560"/>
            </a:gdLst>
            <a:ahLst/>
            <a:cxnLst>
              <a:cxn ang="0">
                <a:pos x="T0" y="T1"/>
              </a:cxn>
              <a:cxn ang="0">
                <a:pos x="T2" y="T3"/>
              </a:cxn>
              <a:cxn ang="0">
                <a:pos x="T4" y="T5"/>
              </a:cxn>
              <a:cxn ang="0">
                <a:pos x="T6" y="T7"/>
              </a:cxn>
            </a:cxnLst>
            <a:rect l="0" t="0" r="r" b="b"/>
            <a:pathLst>
              <a:path w="560" h="560">
                <a:moveTo>
                  <a:pt x="560" y="0"/>
                </a:moveTo>
                <a:lnTo>
                  <a:pt x="0" y="0"/>
                </a:lnTo>
                <a:cubicBezTo>
                  <a:pt x="0" y="309"/>
                  <a:pt x="251" y="560"/>
                  <a:pt x="560" y="560"/>
                </a:cubicBezTo>
                <a:lnTo>
                  <a:pt x="56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58" name="Freeform 19"/>
          <p:cNvSpPr>
            <a:spLocks/>
          </p:cNvSpPr>
          <p:nvPr/>
        </p:nvSpPr>
        <p:spPr bwMode="auto">
          <a:xfrm>
            <a:off x="4616547" y="2804441"/>
            <a:ext cx="340401" cy="343497"/>
          </a:xfrm>
          <a:custGeom>
            <a:avLst/>
            <a:gdLst>
              <a:gd name="T0" fmla="*/ 0 w 559"/>
              <a:gd name="T1" fmla="*/ 0 h 560"/>
              <a:gd name="T2" fmla="*/ 559 w 559"/>
              <a:gd name="T3" fmla="*/ 0 h 560"/>
              <a:gd name="T4" fmla="*/ 0 w 559"/>
              <a:gd name="T5" fmla="*/ 560 h 560"/>
              <a:gd name="T6" fmla="*/ 0 w 559"/>
              <a:gd name="T7" fmla="*/ 0 h 560"/>
            </a:gdLst>
            <a:ahLst/>
            <a:cxnLst>
              <a:cxn ang="0">
                <a:pos x="T0" y="T1"/>
              </a:cxn>
              <a:cxn ang="0">
                <a:pos x="T2" y="T3"/>
              </a:cxn>
              <a:cxn ang="0">
                <a:pos x="T4" y="T5"/>
              </a:cxn>
              <a:cxn ang="0">
                <a:pos x="T6" y="T7"/>
              </a:cxn>
            </a:cxnLst>
            <a:rect l="0" t="0" r="r" b="b"/>
            <a:pathLst>
              <a:path w="559" h="560">
                <a:moveTo>
                  <a:pt x="0" y="0"/>
                </a:moveTo>
                <a:lnTo>
                  <a:pt x="559" y="0"/>
                </a:lnTo>
                <a:cubicBezTo>
                  <a:pt x="559" y="309"/>
                  <a:pt x="309" y="560"/>
                  <a:pt x="0" y="560"/>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59" name="矩形 58"/>
          <p:cNvSpPr/>
          <p:nvPr/>
        </p:nvSpPr>
        <p:spPr>
          <a:xfrm>
            <a:off x="4348247" y="2467384"/>
            <a:ext cx="117593" cy="215444"/>
          </a:xfrm>
          <a:prstGeom prst="rect">
            <a:avLst/>
          </a:prstGeom>
        </p:spPr>
        <p:txBody>
          <a:bodyPr wrap="square" lIns="0" tIns="0" rIns="0" bIns="0">
            <a:spAutoFit/>
          </a:bodyPr>
          <a:lstStyle/>
          <a:p>
            <a:pPr algn="r"/>
            <a:r>
              <a:rPr lang="en-US" altLang="zh-CN" sz="1400" dirty="0">
                <a:solidFill>
                  <a:srgbClr val="005696"/>
                </a:solidFill>
                <a:latin typeface="微软雅黑"/>
                <a:ea typeface="微软雅黑"/>
              </a:rPr>
              <a:t>1</a:t>
            </a:r>
            <a:endParaRPr lang="zh-CN" altLang="en-US" sz="1400" dirty="0">
              <a:solidFill>
                <a:srgbClr val="005696"/>
              </a:solidFill>
              <a:latin typeface="微软雅黑"/>
              <a:ea typeface="微软雅黑"/>
            </a:endParaRPr>
          </a:p>
        </p:txBody>
      </p:sp>
      <p:sp>
        <p:nvSpPr>
          <p:cNvPr id="77" name="矩形 76"/>
          <p:cNvSpPr/>
          <p:nvPr/>
        </p:nvSpPr>
        <p:spPr>
          <a:xfrm>
            <a:off x="4669634" y="2467384"/>
            <a:ext cx="117593" cy="215444"/>
          </a:xfrm>
          <a:prstGeom prst="rect">
            <a:avLst/>
          </a:prstGeom>
        </p:spPr>
        <p:txBody>
          <a:bodyPr wrap="square" lIns="0" tIns="0" rIns="0" bIns="0">
            <a:spAutoFit/>
          </a:bodyPr>
          <a:lstStyle/>
          <a:p>
            <a:pPr algn="r"/>
            <a:r>
              <a:rPr lang="en-US" altLang="zh-CN" sz="1400" dirty="0" smtClean="0">
                <a:solidFill>
                  <a:srgbClr val="005696"/>
                </a:solidFill>
                <a:latin typeface="微软雅黑"/>
                <a:ea typeface="微软雅黑"/>
              </a:rPr>
              <a:t>2</a:t>
            </a:r>
            <a:endParaRPr lang="zh-CN" altLang="en-US" sz="1400" dirty="0">
              <a:solidFill>
                <a:srgbClr val="005696"/>
              </a:solidFill>
              <a:latin typeface="微软雅黑"/>
              <a:ea typeface="微软雅黑"/>
            </a:endParaRPr>
          </a:p>
        </p:txBody>
      </p:sp>
      <p:sp>
        <p:nvSpPr>
          <p:cNvPr id="78" name="矩形 77"/>
          <p:cNvSpPr/>
          <p:nvPr/>
        </p:nvSpPr>
        <p:spPr>
          <a:xfrm>
            <a:off x="4348244" y="2821676"/>
            <a:ext cx="117594" cy="215444"/>
          </a:xfrm>
          <a:prstGeom prst="rect">
            <a:avLst/>
          </a:prstGeom>
        </p:spPr>
        <p:txBody>
          <a:bodyPr wrap="square" lIns="0" tIns="0" rIns="0" bIns="0">
            <a:spAutoFit/>
          </a:bodyPr>
          <a:lstStyle/>
          <a:p>
            <a:pPr algn="r"/>
            <a:r>
              <a:rPr lang="en-US" altLang="zh-CN" sz="1400" dirty="0" smtClean="0">
                <a:solidFill>
                  <a:srgbClr val="005696"/>
                </a:solidFill>
                <a:latin typeface="微软雅黑"/>
                <a:ea typeface="微软雅黑"/>
              </a:rPr>
              <a:t>3</a:t>
            </a:r>
            <a:endParaRPr lang="zh-CN" altLang="en-US" sz="1400" dirty="0">
              <a:solidFill>
                <a:srgbClr val="005696"/>
              </a:solidFill>
              <a:latin typeface="微软雅黑"/>
              <a:ea typeface="微软雅黑"/>
            </a:endParaRPr>
          </a:p>
        </p:txBody>
      </p:sp>
      <p:sp>
        <p:nvSpPr>
          <p:cNvPr id="79" name="矩形 78"/>
          <p:cNvSpPr/>
          <p:nvPr/>
        </p:nvSpPr>
        <p:spPr>
          <a:xfrm>
            <a:off x="4669634" y="2821677"/>
            <a:ext cx="117593" cy="215444"/>
          </a:xfrm>
          <a:prstGeom prst="rect">
            <a:avLst/>
          </a:prstGeom>
        </p:spPr>
        <p:txBody>
          <a:bodyPr wrap="square" lIns="0" tIns="0" rIns="0" bIns="0">
            <a:spAutoFit/>
          </a:bodyPr>
          <a:lstStyle/>
          <a:p>
            <a:pPr algn="r"/>
            <a:r>
              <a:rPr lang="en-US" altLang="zh-CN" sz="1400" dirty="0" smtClean="0">
                <a:solidFill>
                  <a:srgbClr val="005696"/>
                </a:solidFill>
                <a:latin typeface="微软雅黑"/>
                <a:ea typeface="微软雅黑"/>
              </a:rPr>
              <a:t>4</a:t>
            </a:r>
            <a:endParaRPr lang="zh-CN" altLang="en-US" sz="1400" dirty="0">
              <a:solidFill>
                <a:srgbClr val="005696"/>
              </a:solidFill>
              <a:latin typeface="微软雅黑"/>
              <a:ea typeface="微软雅黑"/>
            </a:endParaRPr>
          </a:p>
        </p:txBody>
      </p:sp>
      <p:sp>
        <p:nvSpPr>
          <p:cNvPr id="80" name="TextBox 79"/>
          <p:cNvSpPr txBox="1"/>
          <p:nvPr/>
        </p:nvSpPr>
        <p:spPr>
          <a:xfrm>
            <a:off x="755650" y="1615518"/>
            <a:ext cx="2129756" cy="969496"/>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smtClean="0">
                <a:ea typeface="微软雅黑"/>
              </a:rPr>
              <a:t>从目标</a:t>
            </a:r>
            <a:r>
              <a:rPr lang="zh-CN" altLang="en-US" sz="1400" dirty="0" smtClean="0"/>
              <a:t>→执行协助→检验核查→绩效→调整目标等闭环管控</a:t>
            </a:r>
            <a:endParaRPr lang="en-US" altLang="zh-CN" sz="1400" dirty="0">
              <a:ea typeface="微软雅黑"/>
            </a:endParaRPr>
          </a:p>
        </p:txBody>
      </p:sp>
      <p:sp>
        <p:nvSpPr>
          <p:cNvPr id="81" name="TextBox 80"/>
          <p:cNvSpPr txBox="1"/>
          <p:nvPr/>
        </p:nvSpPr>
        <p:spPr>
          <a:xfrm>
            <a:off x="3369723" y="1615517"/>
            <a:ext cx="898156" cy="784830"/>
          </a:xfrm>
          <a:prstGeom prst="rect">
            <a:avLst/>
          </a:prstGeom>
          <a:noFill/>
        </p:spPr>
        <p:txBody>
          <a:bodyPr wrap="square" lIns="0" rIns="0" bIns="0" rtlCol="0">
            <a:spAutoFit/>
          </a:bodyPr>
          <a:lstStyle/>
          <a:p>
            <a:pPr algn="ctr"/>
            <a:r>
              <a:rPr lang="zh-CN" altLang="en-US" sz="2400" b="1" dirty="0" smtClean="0">
                <a:solidFill>
                  <a:schemeClr val="bg1"/>
                </a:solidFill>
                <a:latin typeface="微软雅黑"/>
                <a:ea typeface="微软雅黑"/>
              </a:rPr>
              <a:t>一个闭环</a:t>
            </a:r>
            <a:endParaRPr lang="zh-CN" altLang="en-US" sz="2400" b="1" dirty="0">
              <a:solidFill>
                <a:schemeClr val="bg1"/>
              </a:solidFill>
              <a:latin typeface="微软雅黑"/>
              <a:ea typeface="微软雅黑"/>
            </a:endParaRPr>
          </a:p>
        </p:txBody>
      </p:sp>
      <p:sp>
        <p:nvSpPr>
          <p:cNvPr id="82" name="TextBox 81"/>
          <p:cNvSpPr txBox="1"/>
          <p:nvPr/>
        </p:nvSpPr>
        <p:spPr>
          <a:xfrm>
            <a:off x="4891789" y="1615517"/>
            <a:ext cx="866818" cy="784830"/>
          </a:xfrm>
          <a:prstGeom prst="rect">
            <a:avLst/>
          </a:prstGeom>
          <a:noFill/>
        </p:spPr>
        <p:txBody>
          <a:bodyPr wrap="square" lIns="0" rIns="0" bIns="0" rtlCol="0">
            <a:spAutoFit/>
          </a:bodyPr>
          <a:lstStyle/>
          <a:p>
            <a:pPr algn="ctr"/>
            <a:r>
              <a:rPr lang="zh-CN" altLang="en-US" sz="2400" b="1" dirty="0" smtClean="0">
                <a:solidFill>
                  <a:schemeClr val="bg1"/>
                </a:solidFill>
                <a:latin typeface="微软雅黑"/>
                <a:ea typeface="微软雅黑"/>
              </a:rPr>
              <a:t>两个基本</a:t>
            </a:r>
            <a:endParaRPr lang="zh-CN" altLang="en-US" sz="2400" b="1" dirty="0">
              <a:solidFill>
                <a:schemeClr val="bg1"/>
              </a:solidFill>
              <a:latin typeface="微软雅黑"/>
              <a:ea typeface="微软雅黑"/>
            </a:endParaRPr>
          </a:p>
        </p:txBody>
      </p:sp>
      <p:sp>
        <p:nvSpPr>
          <p:cNvPr id="83" name="TextBox 82"/>
          <p:cNvSpPr txBox="1"/>
          <p:nvPr/>
        </p:nvSpPr>
        <p:spPr>
          <a:xfrm>
            <a:off x="3380838" y="3123772"/>
            <a:ext cx="875926" cy="784830"/>
          </a:xfrm>
          <a:prstGeom prst="rect">
            <a:avLst/>
          </a:prstGeom>
          <a:noFill/>
        </p:spPr>
        <p:txBody>
          <a:bodyPr wrap="square" lIns="0" rIns="0" bIns="0" rtlCol="0">
            <a:spAutoFit/>
          </a:bodyPr>
          <a:lstStyle/>
          <a:p>
            <a:pPr algn="ctr"/>
            <a:r>
              <a:rPr lang="zh-CN" altLang="en-US" sz="2400" b="1" dirty="0">
                <a:solidFill>
                  <a:schemeClr val="bg1"/>
                </a:solidFill>
                <a:latin typeface="微软雅黑"/>
                <a:ea typeface="微软雅黑"/>
              </a:rPr>
              <a:t>四</a:t>
            </a:r>
            <a:r>
              <a:rPr lang="zh-CN" altLang="en-US" sz="2400" b="1" dirty="0" smtClean="0">
                <a:solidFill>
                  <a:schemeClr val="bg1"/>
                </a:solidFill>
                <a:latin typeface="微软雅黑"/>
                <a:ea typeface="微软雅黑"/>
              </a:rPr>
              <a:t>大要素</a:t>
            </a:r>
            <a:endParaRPr lang="zh-CN" altLang="en-US" sz="2400" b="1" dirty="0">
              <a:solidFill>
                <a:schemeClr val="bg1"/>
              </a:solidFill>
              <a:latin typeface="微软雅黑"/>
              <a:ea typeface="微软雅黑"/>
            </a:endParaRPr>
          </a:p>
        </p:txBody>
      </p:sp>
      <p:sp>
        <p:nvSpPr>
          <p:cNvPr id="84" name="TextBox 83"/>
          <p:cNvSpPr txBox="1"/>
          <p:nvPr/>
        </p:nvSpPr>
        <p:spPr>
          <a:xfrm>
            <a:off x="4891789" y="3123772"/>
            <a:ext cx="866818" cy="784830"/>
          </a:xfrm>
          <a:prstGeom prst="rect">
            <a:avLst/>
          </a:prstGeom>
          <a:noFill/>
        </p:spPr>
        <p:txBody>
          <a:bodyPr wrap="square" lIns="0" rIns="0" bIns="0" rtlCol="0">
            <a:spAutoFit/>
          </a:bodyPr>
          <a:lstStyle/>
          <a:p>
            <a:pPr algn="ctr"/>
            <a:r>
              <a:rPr lang="zh-CN" altLang="en-US" sz="2400" b="1" dirty="0" smtClean="0">
                <a:solidFill>
                  <a:schemeClr val="bg1"/>
                </a:solidFill>
                <a:latin typeface="微软雅黑"/>
                <a:ea typeface="微软雅黑"/>
              </a:rPr>
              <a:t>八大应用</a:t>
            </a:r>
            <a:endParaRPr lang="zh-CN" altLang="en-US" sz="2400" b="1" dirty="0">
              <a:solidFill>
                <a:schemeClr val="bg1"/>
              </a:solidFill>
              <a:latin typeface="微软雅黑"/>
              <a:ea typeface="微软雅黑"/>
            </a:endParaRPr>
          </a:p>
        </p:txBody>
      </p:sp>
      <p:sp>
        <p:nvSpPr>
          <p:cNvPr id="85" name="TextBox 84"/>
          <p:cNvSpPr txBox="1"/>
          <p:nvPr/>
        </p:nvSpPr>
        <p:spPr>
          <a:xfrm>
            <a:off x="6300192" y="1615518"/>
            <a:ext cx="2129756" cy="646331"/>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smtClean="0">
                <a:ea typeface="微软雅黑"/>
              </a:rPr>
              <a:t>以“管事管人”为主线的模式引导员工有效办公</a:t>
            </a:r>
            <a:endParaRPr lang="en-US" altLang="zh-CN" sz="1400" dirty="0">
              <a:ea typeface="微软雅黑"/>
            </a:endParaRPr>
          </a:p>
        </p:txBody>
      </p:sp>
      <p:sp>
        <p:nvSpPr>
          <p:cNvPr id="86" name="TextBox 85"/>
          <p:cNvSpPr txBox="1"/>
          <p:nvPr/>
        </p:nvSpPr>
        <p:spPr>
          <a:xfrm>
            <a:off x="821584" y="3216105"/>
            <a:ext cx="2069896" cy="646331"/>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smtClean="0">
                <a:ea typeface="微软雅黑"/>
              </a:rPr>
              <a:t>制度流程、信息沟通、知识体系、文化传播</a:t>
            </a:r>
            <a:endParaRPr lang="en-US" altLang="zh-CN" sz="1400" dirty="0">
              <a:ea typeface="微软雅黑"/>
            </a:endParaRPr>
          </a:p>
        </p:txBody>
      </p:sp>
      <p:sp>
        <p:nvSpPr>
          <p:cNvPr id="87" name="TextBox 86"/>
          <p:cNvSpPr txBox="1"/>
          <p:nvPr/>
        </p:nvSpPr>
        <p:spPr>
          <a:xfrm>
            <a:off x="6318448" y="3037120"/>
            <a:ext cx="2358008" cy="1292662"/>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smtClean="0">
                <a:ea typeface="微软雅黑"/>
              </a:rPr>
              <a:t>统一的信息发布、门户应用、流程管理、知识管理、事务处理、通讯整合、智能报表、异构整合等平台</a:t>
            </a:r>
            <a:endParaRPr lang="en-US" altLang="zh-CN" sz="1400" dirty="0">
              <a:ea typeface="微软雅黑"/>
            </a:endParaRPr>
          </a:p>
        </p:txBody>
      </p:sp>
      <p:pic>
        <p:nvPicPr>
          <p:cNvPr id="31"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7175751"/>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par>
                                <p:cTn id="12" presetID="53" presetClass="entr" presetSubtype="528" repeatCount="2000" fill="hold" grpId="0" nodeType="withEffect">
                                  <p:stCondLst>
                                    <p:cond delay="0"/>
                                  </p:stCondLst>
                                  <p:childTnLst>
                                    <p:set>
                                      <p:cBhvr>
                                        <p:cTn id="13" dur="1" fill="hold">
                                          <p:stCondLst>
                                            <p:cond delay="0"/>
                                          </p:stCondLst>
                                        </p:cTn>
                                        <p:tgtEl>
                                          <p:spTgt spid="81"/>
                                        </p:tgtEl>
                                        <p:attrNameLst>
                                          <p:attrName>style.visibility</p:attrName>
                                        </p:attrNameLst>
                                      </p:cBhvr>
                                      <p:to>
                                        <p:strVal val="visible"/>
                                      </p:to>
                                    </p:set>
                                    <p:anim calcmode="lin" valueType="num">
                                      <p:cBhvr>
                                        <p:cTn id="14" dur="400" fill="hold"/>
                                        <p:tgtEl>
                                          <p:spTgt spid="81"/>
                                        </p:tgtEl>
                                        <p:attrNameLst>
                                          <p:attrName>ppt_w</p:attrName>
                                        </p:attrNameLst>
                                      </p:cBhvr>
                                      <p:tavLst>
                                        <p:tav tm="0">
                                          <p:val>
                                            <p:fltVal val="0"/>
                                          </p:val>
                                        </p:tav>
                                        <p:tav tm="100000">
                                          <p:val>
                                            <p:strVal val="#ppt_w"/>
                                          </p:val>
                                        </p:tav>
                                      </p:tavLst>
                                    </p:anim>
                                    <p:anim calcmode="lin" valueType="num">
                                      <p:cBhvr>
                                        <p:cTn id="15" dur="400" fill="hold"/>
                                        <p:tgtEl>
                                          <p:spTgt spid="81"/>
                                        </p:tgtEl>
                                        <p:attrNameLst>
                                          <p:attrName>ppt_h</p:attrName>
                                        </p:attrNameLst>
                                      </p:cBhvr>
                                      <p:tavLst>
                                        <p:tav tm="0">
                                          <p:val>
                                            <p:fltVal val="0"/>
                                          </p:val>
                                        </p:tav>
                                        <p:tav tm="100000">
                                          <p:val>
                                            <p:strVal val="#ppt_h"/>
                                          </p:val>
                                        </p:tav>
                                      </p:tavLst>
                                    </p:anim>
                                    <p:animEffect transition="in" filter="fade">
                                      <p:cBhvr>
                                        <p:cTn id="16" dur="400"/>
                                        <p:tgtEl>
                                          <p:spTgt spid="81"/>
                                        </p:tgtEl>
                                      </p:cBhvr>
                                    </p:animEffect>
                                    <p:anim calcmode="lin" valueType="num">
                                      <p:cBhvr>
                                        <p:cTn id="17" dur="400" fill="hold"/>
                                        <p:tgtEl>
                                          <p:spTgt spid="81"/>
                                        </p:tgtEl>
                                        <p:attrNameLst>
                                          <p:attrName>ppt_x</p:attrName>
                                        </p:attrNameLst>
                                      </p:cBhvr>
                                      <p:tavLst>
                                        <p:tav tm="0">
                                          <p:val>
                                            <p:fltVal val="0.5"/>
                                          </p:val>
                                        </p:tav>
                                        <p:tav tm="100000">
                                          <p:val>
                                            <p:strVal val="#ppt_x"/>
                                          </p:val>
                                        </p:tav>
                                      </p:tavLst>
                                    </p:anim>
                                    <p:anim calcmode="lin" valueType="num">
                                      <p:cBhvr>
                                        <p:cTn id="18" dur="400" fill="hold"/>
                                        <p:tgtEl>
                                          <p:spTgt spid="81"/>
                                        </p:tgtEl>
                                        <p:attrNameLst>
                                          <p:attrName>ppt_y</p:attrName>
                                        </p:attrNameLst>
                                      </p:cBhvr>
                                      <p:tavLst>
                                        <p:tav tm="0">
                                          <p:val>
                                            <p:fltVal val="0.5"/>
                                          </p:val>
                                        </p:tav>
                                        <p:tav tm="100000">
                                          <p:val>
                                            <p:strVal val="#ppt_y"/>
                                          </p:val>
                                        </p:tav>
                                      </p:tavLst>
                                    </p:anim>
                                  </p:childTnLst>
                                </p:cTn>
                              </p:par>
                              <p:par>
                                <p:cTn id="19" presetID="53" presetClass="entr" presetSubtype="528" repeatCount="2000" fill="hold" grpId="0" nodeType="withEffect">
                                  <p:stCondLst>
                                    <p:cond delay="0"/>
                                  </p:stCondLst>
                                  <p:childTnLst>
                                    <p:set>
                                      <p:cBhvr>
                                        <p:cTn id="20" dur="1" fill="hold">
                                          <p:stCondLst>
                                            <p:cond delay="0"/>
                                          </p:stCondLst>
                                        </p:cTn>
                                        <p:tgtEl>
                                          <p:spTgt spid="54"/>
                                        </p:tgtEl>
                                        <p:attrNameLst>
                                          <p:attrName>style.visibility</p:attrName>
                                        </p:attrNameLst>
                                      </p:cBhvr>
                                      <p:to>
                                        <p:strVal val="visible"/>
                                      </p:to>
                                    </p:set>
                                    <p:anim calcmode="lin" valueType="num">
                                      <p:cBhvr>
                                        <p:cTn id="21" dur="400" fill="hold"/>
                                        <p:tgtEl>
                                          <p:spTgt spid="54"/>
                                        </p:tgtEl>
                                        <p:attrNameLst>
                                          <p:attrName>ppt_w</p:attrName>
                                        </p:attrNameLst>
                                      </p:cBhvr>
                                      <p:tavLst>
                                        <p:tav tm="0">
                                          <p:val>
                                            <p:fltVal val="0"/>
                                          </p:val>
                                        </p:tav>
                                        <p:tav tm="100000">
                                          <p:val>
                                            <p:strVal val="#ppt_w"/>
                                          </p:val>
                                        </p:tav>
                                      </p:tavLst>
                                    </p:anim>
                                    <p:anim calcmode="lin" valueType="num">
                                      <p:cBhvr>
                                        <p:cTn id="22" dur="400" fill="hold"/>
                                        <p:tgtEl>
                                          <p:spTgt spid="54"/>
                                        </p:tgtEl>
                                        <p:attrNameLst>
                                          <p:attrName>ppt_h</p:attrName>
                                        </p:attrNameLst>
                                      </p:cBhvr>
                                      <p:tavLst>
                                        <p:tav tm="0">
                                          <p:val>
                                            <p:fltVal val="0"/>
                                          </p:val>
                                        </p:tav>
                                        <p:tav tm="100000">
                                          <p:val>
                                            <p:strVal val="#ppt_h"/>
                                          </p:val>
                                        </p:tav>
                                      </p:tavLst>
                                    </p:anim>
                                    <p:animEffect transition="in" filter="fade">
                                      <p:cBhvr>
                                        <p:cTn id="23" dur="400"/>
                                        <p:tgtEl>
                                          <p:spTgt spid="54"/>
                                        </p:tgtEl>
                                      </p:cBhvr>
                                    </p:animEffect>
                                    <p:anim calcmode="lin" valueType="num">
                                      <p:cBhvr>
                                        <p:cTn id="24" dur="400" fill="hold"/>
                                        <p:tgtEl>
                                          <p:spTgt spid="54"/>
                                        </p:tgtEl>
                                        <p:attrNameLst>
                                          <p:attrName>ppt_x</p:attrName>
                                        </p:attrNameLst>
                                      </p:cBhvr>
                                      <p:tavLst>
                                        <p:tav tm="0">
                                          <p:val>
                                            <p:fltVal val="0.5"/>
                                          </p:val>
                                        </p:tav>
                                        <p:tav tm="100000">
                                          <p:val>
                                            <p:strVal val="#ppt_x"/>
                                          </p:val>
                                        </p:tav>
                                      </p:tavLst>
                                    </p:anim>
                                    <p:anim calcmode="lin" valueType="num">
                                      <p:cBhvr>
                                        <p:cTn id="25" dur="400" fill="hold"/>
                                        <p:tgtEl>
                                          <p:spTgt spid="54"/>
                                        </p:tgtEl>
                                        <p:attrNameLst>
                                          <p:attrName>ppt_y</p:attrName>
                                        </p:attrNameLst>
                                      </p:cBhvr>
                                      <p:tavLst>
                                        <p:tav tm="0">
                                          <p:val>
                                            <p:fltVal val="0.5"/>
                                          </p:val>
                                        </p:tav>
                                        <p:tav tm="100000">
                                          <p:val>
                                            <p:strVal val="#ppt_y"/>
                                          </p:val>
                                        </p:tav>
                                      </p:tavLst>
                                    </p:anim>
                                  </p:childTnLst>
                                </p:cTn>
                              </p:par>
                              <p:par>
                                <p:cTn id="26" presetID="53" presetClass="entr" presetSubtype="528" repeatCount="2000" fill="hold" grpId="0" nodeType="withEffect">
                                  <p:stCondLst>
                                    <p:cond delay="0"/>
                                  </p:stCondLst>
                                  <p:childTnLst>
                                    <p:set>
                                      <p:cBhvr>
                                        <p:cTn id="27" dur="1" fill="hold">
                                          <p:stCondLst>
                                            <p:cond delay="0"/>
                                          </p:stCondLst>
                                        </p:cTn>
                                        <p:tgtEl>
                                          <p:spTgt spid="55"/>
                                        </p:tgtEl>
                                        <p:attrNameLst>
                                          <p:attrName>style.visibility</p:attrName>
                                        </p:attrNameLst>
                                      </p:cBhvr>
                                      <p:to>
                                        <p:strVal val="visible"/>
                                      </p:to>
                                    </p:set>
                                    <p:anim calcmode="lin" valueType="num">
                                      <p:cBhvr>
                                        <p:cTn id="28" dur="400" fill="hold"/>
                                        <p:tgtEl>
                                          <p:spTgt spid="55"/>
                                        </p:tgtEl>
                                        <p:attrNameLst>
                                          <p:attrName>ppt_w</p:attrName>
                                        </p:attrNameLst>
                                      </p:cBhvr>
                                      <p:tavLst>
                                        <p:tav tm="0">
                                          <p:val>
                                            <p:fltVal val="0"/>
                                          </p:val>
                                        </p:tav>
                                        <p:tav tm="100000">
                                          <p:val>
                                            <p:strVal val="#ppt_w"/>
                                          </p:val>
                                        </p:tav>
                                      </p:tavLst>
                                    </p:anim>
                                    <p:anim calcmode="lin" valueType="num">
                                      <p:cBhvr>
                                        <p:cTn id="29" dur="400" fill="hold"/>
                                        <p:tgtEl>
                                          <p:spTgt spid="55"/>
                                        </p:tgtEl>
                                        <p:attrNameLst>
                                          <p:attrName>ppt_h</p:attrName>
                                        </p:attrNameLst>
                                      </p:cBhvr>
                                      <p:tavLst>
                                        <p:tav tm="0">
                                          <p:val>
                                            <p:fltVal val="0"/>
                                          </p:val>
                                        </p:tav>
                                        <p:tav tm="100000">
                                          <p:val>
                                            <p:strVal val="#ppt_h"/>
                                          </p:val>
                                        </p:tav>
                                      </p:tavLst>
                                    </p:anim>
                                    <p:animEffect transition="in" filter="fade">
                                      <p:cBhvr>
                                        <p:cTn id="30" dur="400"/>
                                        <p:tgtEl>
                                          <p:spTgt spid="55"/>
                                        </p:tgtEl>
                                      </p:cBhvr>
                                    </p:animEffect>
                                    <p:anim calcmode="lin" valueType="num">
                                      <p:cBhvr>
                                        <p:cTn id="31" dur="400" fill="hold"/>
                                        <p:tgtEl>
                                          <p:spTgt spid="55"/>
                                        </p:tgtEl>
                                        <p:attrNameLst>
                                          <p:attrName>ppt_x</p:attrName>
                                        </p:attrNameLst>
                                      </p:cBhvr>
                                      <p:tavLst>
                                        <p:tav tm="0">
                                          <p:val>
                                            <p:fltVal val="0.5"/>
                                          </p:val>
                                        </p:tav>
                                        <p:tav tm="100000">
                                          <p:val>
                                            <p:strVal val="#ppt_x"/>
                                          </p:val>
                                        </p:tav>
                                      </p:tavLst>
                                    </p:anim>
                                    <p:anim calcmode="lin" valueType="num">
                                      <p:cBhvr>
                                        <p:cTn id="32" dur="400" fill="hold"/>
                                        <p:tgtEl>
                                          <p:spTgt spid="55"/>
                                        </p:tgtEl>
                                        <p:attrNameLst>
                                          <p:attrName>ppt_y</p:attrName>
                                        </p:attrNameLst>
                                      </p:cBhvr>
                                      <p:tavLst>
                                        <p:tav tm="0">
                                          <p:val>
                                            <p:fltVal val="0.5"/>
                                          </p:val>
                                        </p:tav>
                                        <p:tav tm="100000">
                                          <p:val>
                                            <p:strVal val="#ppt_y"/>
                                          </p:val>
                                        </p:tav>
                                      </p:tavLst>
                                    </p:anim>
                                  </p:childTnLst>
                                </p:cTn>
                              </p:par>
                              <p:par>
                                <p:cTn id="33" presetID="53" presetClass="entr" presetSubtype="528" repeatCount="2000" fill="hold" grpId="0" nodeType="withEffect">
                                  <p:stCondLst>
                                    <p:cond delay="0"/>
                                  </p:stCondLst>
                                  <p:childTnLst>
                                    <p:set>
                                      <p:cBhvr>
                                        <p:cTn id="34" dur="1" fill="hold">
                                          <p:stCondLst>
                                            <p:cond delay="0"/>
                                          </p:stCondLst>
                                        </p:cTn>
                                        <p:tgtEl>
                                          <p:spTgt spid="59"/>
                                        </p:tgtEl>
                                        <p:attrNameLst>
                                          <p:attrName>style.visibility</p:attrName>
                                        </p:attrNameLst>
                                      </p:cBhvr>
                                      <p:to>
                                        <p:strVal val="visible"/>
                                      </p:to>
                                    </p:set>
                                    <p:anim calcmode="lin" valueType="num">
                                      <p:cBhvr>
                                        <p:cTn id="35" dur="400" fill="hold"/>
                                        <p:tgtEl>
                                          <p:spTgt spid="59"/>
                                        </p:tgtEl>
                                        <p:attrNameLst>
                                          <p:attrName>ppt_w</p:attrName>
                                        </p:attrNameLst>
                                      </p:cBhvr>
                                      <p:tavLst>
                                        <p:tav tm="0">
                                          <p:val>
                                            <p:fltVal val="0"/>
                                          </p:val>
                                        </p:tav>
                                        <p:tav tm="100000">
                                          <p:val>
                                            <p:strVal val="#ppt_w"/>
                                          </p:val>
                                        </p:tav>
                                      </p:tavLst>
                                    </p:anim>
                                    <p:anim calcmode="lin" valueType="num">
                                      <p:cBhvr>
                                        <p:cTn id="36" dur="400" fill="hold"/>
                                        <p:tgtEl>
                                          <p:spTgt spid="59"/>
                                        </p:tgtEl>
                                        <p:attrNameLst>
                                          <p:attrName>ppt_h</p:attrName>
                                        </p:attrNameLst>
                                      </p:cBhvr>
                                      <p:tavLst>
                                        <p:tav tm="0">
                                          <p:val>
                                            <p:fltVal val="0"/>
                                          </p:val>
                                        </p:tav>
                                        <p:tav tm="100000">
                                          <p:val>
                                            <p:strVal val="#ppt_h"/>
                                          </p:val>
                                        </p:tav>
                                      </p:tavLst>
                                    </p:anim>
                                    <p:animEffect transition="in" filter="fade">
                                      <p:cBhvr>
                                        <p:cTn id="37" dur="400"/>
                                        <p:tgtEl>
                                          <p:spTgt spid="59"/>
                                        </p:tgtEl>
                                      </p:cBhvr>
                                    </p:animEffect>
                                    <p:anim calcmode="lin" valueType="num">
                                      <p:cBhvr>
                                        <p:cTn id="38" dur="400" fill="hold"/>
                                        <p:tgtEl>
                                          <p:spTgt spid="59"/>
                                        </p:tgtEl>
                                        <p:attrNameLst>
                                          <p:attrName>ppt_x</p:attrName>
                                        </p:attrNameLst>
                                      </p:cBhvr>
                                      <p:tavLst>
                                        <p:tav tm="0">
                                          <p:val>
                                            <p:fltVal val="0.5"/>
                                          </p:val>
                                        </p:tav>
                                        <p:tav tm="100000">
                                          <p:val>
                                            <p:strVal val="#ppt_x"/>
                                          </p:val>
                                        </p:tav>
                                      </p:tavLst>
                                    </p:anim>
                                    <p:anim calcmode="lin" valueType="num">
                                      <p:cBhvr>
                                        <p:cTn id="39" dur="400" fill="hold"/>
                                        <p:tgtEl>
                                          <p:spTgt spid="59"/>
                                        </p:tgtEl>
                                        <p:attrNameLst>
                                          <p:attrName>ppt_y</p:attrName>
                                        </p:attrNameLst>
                                      </p:cBhvr>
                                      <p:tavLst>
                                        <p:tav tm="0">
                                          <p:val>
                                            <p:fltVal val="0.5"/>
                                          </p:val>
                                        </p:tav>
                                        <p:tav tm="100000">
                                          <p:val>
                                            <p:strVal val="#ppt_y"/>
                                          </p:val>
                                        </p:tav>
                                      </p:tavLst>
                                    </p:anim>
                                  </p:childTnLst>
                                </p:cTn>
                              </p:par>
                            </p:childTnLst>
                          </p:cTn>
                        </p:par>
                        <p:par>
                          <p:cTn id="40" fill="hold">
                            <p:stCondLst>
                              <p:cond delay="800"/>
                            </p:stCondLst>
                            <p:childTnLst>
                              <p:par>
                                <p:cTn id="41" presetID="53" presetClass="entr" presetSubtype="528" repeatCount="2000" fill="hold" grpId="0" nodeType="afterEffect">
                                  <p:stCondLst>
                                    <p:cond delay="0"/>
                                  </p:stCondLst>
                                  <p:childTnLst>
                                    <p:set>
                                      <p:cBhvr>
                                        <p:cTn id="42" dur="1" fill="hold">
                                          <p:stCondLst>
                                            <p:cond delay="0"/>
                                          </p:stCondLst>
                                        </p:cTn>
                                        <p:tgtEl>
                                          <p:spTgt spid="82"/>
                                        </p:tgtEl>
                                        <p:attrNameLst>
                                          <p:attrName>style.visibility</p:attrName>
                                        </p:attrNameLst>
                                      </p:cBhvr>
                                      <p:to>
                                        <p:strVal val="visible"/>
                                      </p:to>
                                    </p:set>
                                    <p:anim calcmode="lin" valueType="num">
                                      <p:cBhvr>
                                        <p:cTn id="43" dur="400" fill="hold"/>
                                        <p:tgtEl>
                                          <p:spTgt spid="82"/>
                                        </p:tgtEl>
                                        <p:attrNameLst>
                                          <p:attrName>ppt_w</p:attrName>
                                        </p:attrNameLst>
                                      </p:cBhvr>
                                      <p:tavLst>
                                        <p:tav tm="0">
                                          <p:val>
                                            <p:fltVal val="0"/>
                                          </p:val>
                                        </p:tav>
                                        <p:tav tm="100000">
                                          <p:val>
                                            <p:strVal val="#ppt_w"/>
                                          </p:val>
                                        </p:tav>
                                      </p:tavLst>
                                    </p:anim>
                                    <p:anim calcmode="lin" valueType="num">
                                      <p:cBhvr>
                                        <p:cTn id="44" dur="400" fill="hold"/>
                                        <p:tgtEl>
                                          <p:spTgt spid="82"/>
                                        </p:tgtEl>
                                        <p:attrNameLst>
                                          <p:attrName>ppt_h</p:attrName>
                                        </p:attrNameLst>
                                      </p:cBhvr>
                                      <p:tavLst>
                                        <p:tav tm="0">
                                          <p:val>
                                            <p:fltVal val="0"/>
                                          </p:val>
                                        </p:tav>
                                        <p:tav tm="100000">
                                          <p:val>
                                            <p:strVal val="#ppt_h"/>
                                          </p:val>
                                        </p:tav>
                                      </p:tavLst>
                                    </p:anim>
                                    <p:animEffect transition="in" filter="fade">
                                      <p:cBhvr>
                                        <p:cTn id="45" dur="400"/>
                                        <p:tgtEl>
                                          <p:spTgt spid="82"/>
                                        </p:tgtEl>
                                      </p:cBhvr>
                                    </p:animEffect>
                                    <p:anim calcmode="lin" valueType="num">
                                      <p:cBhvr>
                                        <p:cTn id="46" dur="400" fill="hold"/>
                                        <p:tgtEl>
                                          <p:spTgt spid="82"/>
                                        </p:tgtEl>
                                        <p:attrNameLst>
                                          <p:attrName>ppt_x</p:attrName>
                                        </p:attrNameLst>
                                      </p:cBhvr>
                                      <p:tavLst>
                                        <p:tav tm="0">
                                          <p:val>
                                            <p:fltVal val="0.5"/>
                                          </p:val>
                                        </p:tav>
                                        <p:tav tm="100000">
                                          <p:val>
                                            <p:strVal val="#ppt_x"/>
                                          </p:val>
                                        </p:tav>
                                      </p:tavLst>
                                    </p:anim>
                                    <p:anim calcmode="lin" valueType="num">
                                      <p:cBhvr>
                                        <p:cTn id="47" dur="400" fill="hold"/>
                                        <p:tgtEl>
                                          <p:spTgt spid="82"/>
                                        </p:tgtEl>
                                        <p:attrNameLst>
                                          <p:attrName>ppt_y</p:attrName>
                                        </p:attrNameLst>
                                      </p:cBhvr>
                                      <p:tavLst>
                                        <p:tav tm="0">
                                          <p:val>
                                            <p:fltVal val="0.5"/>
                                          </p:val>
                                        </p:tav>
                                        <p:tav tm="100000">
                                          <p:val>
                                            <p:strVal val="#ppt_y"/>
                                          </p:val>
                                        </p:tav>
                                      </p:tavLst>
                                    </p:anim>
                                  </p:childTnLst>
                                </p:cTn>
                              </p:par>
                              <p:par>
                                <p:cTn id="48" presetID="53" presetClass="entr" presetSubtype="528" repeatCount="2000" fill="hold" grpId="0" nodeType="withEffect">
                                  <p:stCondLst>
                                    <p:cond delay="0"/>
                                  </p:stCondLst>
                                  <p:childTnLst>
                                    <p:set>
                                      <p:cBhvr>
                                        <p:cTn id="49" dur="1" fill="hold">
                                          <p:stCondLst>
                                            <p:cond delay="0"/>
                                          </p:stCondLst>
                                        </p:cTn>
                                        <p:tgtEl>
                                          <p:spTgt spid="53"/>
                                        </p:tgtEl>
                                        <p:attrNameLst>
                                          <p:attrName>style.visibility</p:attrName>
                                        </p:attrNameLst>
                                      </p:cBhvr>
                                      <p:to>
                                        <p:strVal val="visible"/>
                                      </p:to>
                                    </p:set>
                                    <p:anim calcmode="lin" valueType="num">
                                      <p:cBhvr>
                                        <p:cTn id="50" dur="400" fill="hold"/>
                                        <p:tgtEl>
                                          <p:spTgt spid="53"/>
                                        </p:tgtEl>
                                        <p:attrNameLst>
                                          <p:attrName>ppt_w</p:attrName>
                                        </p:attrNameLst>
                                      </p:cBhvr>
                                      <p:tavLst>
                                        <p:tav tm="0">
                                          <p:val>
                                            <p:fltVal val="0"/>
                                          </p:val>
                                        </p:tav>
                                        <p:tav tm="100000">
                                          <p:val>
                                            <p:strVal val="#ppt_w"/>
                                          </p:val>
                                        </p:tav>
                                      </p:tavLst>
                                    </p:anim>
                                    <p:anim calcmode="lin" valueType="num">
                                      <p:cBhvr>
                                        <p:cTn id="51" dur="400" fill="hold"/>
                                        <p:tgtEl>
                                          <p:spTgt spid="53"/>
                                        </p:tgtEl>
                                        <p:attrNameLst>
                                          <p:attrName>ppt_h</p:attrName>
                                        </p:attrNameLst>
                                      </p:cBhvr>
                                      <p:tavLst>
                                        <p:tav tm="0">
                                          <p:val>
                                            <p:fltVal val="0"/>
                                          </p:val>
                                        </p:tav>
                                        <p:tav tm="100000">
                                          <p:val>
                                            <p:strVal val="#ppt_h"/>
                                          </p:val>
                                        </p:tav>
                                      </p:tavLst>
                                    </p:anim>
                                    <p:animEffect transition="in" filter="fade">
                                      <p:cBhvr>
                                        <p:cTn id="52" dur="400"/>
                                        <p:tgtEl>
                                          <p:spTgt spid="53"/>
                                        </p:tgtEl>
                                      </p:cBhvr>
                                    </p:animEffect>
                                    <p:anim calcmode="lin" valueType="num">
                                      <p:cBhvr>
                                        <p:cTn id="53" dur="400" fill="hold"/>
                                        <p:tgtEl>
                                          <p:spTgt spid="53"/>
                                        </p:tgtEl>
                                        <p:attrNameLst>
                                          <p:attrName>ppt_x</p:attrName>
                                        </p:attrNameLst>
                                      </p:cBhvr>
                                      <p:tavLst>
                                        <p:tav tm="0">
                                          <p:val>
                                            <p:fltVal val="0.5"/>
                                          </p:val>
                                        </p:tav>
                                        <p:tav tm="100000">
                                          <p:val>
                                            <p:strVal val="#ppt_x"/>
                                          </p:val>
                                        </p:tav>
                                      </p:tavLst>
                                    </p:anim>
                                    <p:anim calcmode="lin" valueType="num">
                                      <p:cBhvr>
                                        <p:cTn id="54" dur="400" fill="hold"/>
                                        <p:tgtEl>
                                          <p:spTgt spid="53"/>
                                        </p:tgtEl>
                                        <p:attrNameLst>
                                          <p:attrName>ppt_y</p:attrName>
                                        </p:attrNameLst>
                                      </p:cBhvr>
                                      <p:tavLst>
                                        <p:tav tm="0">
                                          <p:val>
                                            <p:fltVal val="0.5"/>
                                          </p:val>
                                        </p:tav>
                                        <p:tav tm="100000">
                                          <p:val>
                                            <p:strVal val="#ppt_y"/>
                                          </p:val>
                                        </p:tav>
                                      </p:tavLst>
                                    </p:anim>
                                  </p:childTnLst>
                                </p:cTn>
                              </p:par>
                              <p:par>
                                <p:cTn id="55" presetID="53" presetClass="entr" presetSubtype="528" repeatCount="2000" fill="hold" grpId="0" nodeType="withEffect">
                                  <p:stCondLst>
                                    <p:cond delay="0"/>
                                  </p:stCondLst>
                                  <p:childTnLst>
                                    <p:set>
                                      <p:cBhvr>
                                        <p:cTn id="56" dur="1" fill="hold">
                                          <p:stCondLst>
                                            <p:cond delay="0"/>
                                          </p:stCondLst>
                                        </p:cTn>
                                        <p:tgtEl>
                                          <p:spTgt spid="56"/>
                                        </p:tgtEl>
                                        <p:attrNameLst>
                                          <p:attrName>style.visibility</p:attrName>
                                        </p:attrNameLst>
                                      </p:cBhvr>
                                      <p:to>
                                        <p:strVal val="visible"/>
                                      </p:to>
                                    </p:set>
                                    <p:anim calcmode="lin" valueType="num">
                                      <p:cBhvr>
                                        <p:cTn id="57" dur="400" fill="hold"/>
                                        <p:tgtEl>
                                          <p:spTgt spid="56"/>
                                        </p:tgtEl>
                                        <p:attrNameLst>
                                          <p:attrName>ppt_w</p:attrName>
                                        </p:attrNameLst>
                                      </p:cBhvr>
                                      <p:tavLst>
                                        <p:tav tm="0">
                                          <p:val>
                                            <p:fltVal val="0"/>
                                          </p:val>
                                        </p:tav>
                                        <p:tav tm="100000">
                                          <p:val>
                                            <p:strVal val="#ppt_w"/>
                                          </p:val>
                                        </p:tav>
                                      </p:tavLst>
                                    </p:anim>
                                    <p:anim calcmode="lin" valueType="num">
                                      <p:cBhvr>
                                        <p:cTn id="58" dur="400" fill="hold"/>
                                        <p:tgtEl>
                                          <p:spTgt spid="56"/>
                                        </p:tgtEl>
                                        <p:attrNameLst>
                                          <p:attrName>ppt_h</p:attrName>
                                        </p:attrNameLst>
                                      </p:cBhvr>
                                      <p:tavLst>
                                        <p:tav tm="0">
                                          <p:val>
                                            <p:fltVal val="0"/>
                                          </p:val>
                                        </p:tav>
                                        <p:tav tm="100000">
                                          <p:val>
                                            <p:strVal val="#ppt_h"/>
                                          </p:val>
                                        </p:tav>
                                      </p:tavLst>
                                    </p:anim>
                                    <p:animEffect transition="in" filter="fade">
                                      <p:cBhvr>
                                        <p:cTn id="59" dur="400"/>
                                        <p:tgtEl>
                                          <p:spTgt spid="56"/>
                                        </p:tgtEl>
                                      </p:cBhvr>
                                    </p:animEffect>
                                    <p:anim calcmode="lin" valueType="num">
                                      <p:cBhvr>
                                        <p:cTn id="60" dur="400" fill="hold"/>
                                        <p:tgtEl>
                                          <p:spTgt spid="56"/>
                                        </p:tgtEl>
                                        <p:attrNameLst>
                                          <p:attrName>ppt_x</p:attrName>
                                        </p:attrNameLst>
                                      </p:cBhvr>
                                      <p:tavLst>
                                        <p:tav tm="0">
                                          <p:val>
                                            <p:fltVal val="0.5"/>
                                          </p:val>
                                        </p:tav>
                                        <p:tav tm="100000">
                                          <p:val>
                                            <p:strVal val="#ppt_x"/>
                                          </p:val>
                                        </p:tav>
                                      </p:tavLst>
                                    </p:anim>
                                    <p:anim calcmode="lin" valueType="num">
                                      <p:cBhvr>
                                        <p:cTn id="61" dur="400" fill="hold"/>
                                        <p:tgtEl>
                                          <p:spTgt spid="56"/>
                                        </p:tgtEl>
                                        <p:attrNameLst>
                                          <p:attrName>ppt_y</p:attrName>
                                        </p:attrNameLst>
                                      </p:cBhvr>
                                      <p:tavLst>
                                        <p:tav tm="0">
                                          <p:val>
                                            <p:fltVal val="0.5"/>
                                          </p:val>
                                        </p:tav>
                                        <p:tav tm="100000">
                                          <p:val>
                                            <p:strVal val="#ppt_y"/>
                                          </p:val>
                                        </p:tav>
                                      </p:tavLst>
                                    </p:anim>
                                  </p:childTnLst>
                                </p:cTn>
                              </p:par>
                              <p:par>
                                <p:cTn id="62" presetID="53" presetClass="entr" presetSubtype="528" repeatCount="2000" fill="hold" grpId="0" nodeType="withEffect">
                                  <p:stCondLst>
                                    <p:cond delay="0"/>
                                  </p:stCondLst>
                                  <p:childTnLst>
                                    <p:set>
                                      <p:cBhvr>
                                        <p:cTn id="63" dur="1" fill="hold">
                                          <p:stCondLst>
                                            <p:cond delay="0"/>
                                          </p:stCondLst>
                                        </p:cTn>
                                        <p:tgtEl>
                                          <p:spTgt spid="77"/>
                                        </p:tgtEl>
                                        <p:attrNameLst>
                                          <p:attrName>style.visibility</p:attrName>
                                        </p:attrNameLst>
                                      </p:cBhvr>
                                      <p:to>
                                        <p:strVal val="visible"/>
                                      </p:to>
                                    </p:set>
                                    <p:anim calcmode="lin" valueType="num">
                                      <p:cBhvr>
                                        <p:cTn id="64" dur="400" fill="hold"/>
                                        <p:tgtEl>
                                          <p:spTgt spid="77"/>
                                        </p:tgtEl>
                                        <p:attrNameLst>
                                          <p:attrName>ppt_w</p:attrName>
                                        </p:attrNameLst>
                                      </p:cBhvr>
                                      <p:tavLst>
                                        <p:tav tm="0">
                                          <p:val>
                                            <p:fltVal val="0"/>
                                          </p:val>
                                        </p:tav>
                                        <p:tav tm="100000">
                                          <p:val>
                                            <p:strVal val="#ppt_w"/>
                                          </p:val>
                                        </p:tav>
                                      </p:tavLst>
                                    </p:anim>
                                    <p:anim calcmode="lin" valueType="num">
                                      <p:cBhvr>
                                        <p:cTn id="65" dur="400" fill="hold"/>
                                        <p:tgtEl>
                                          <p:spTgt spid="77"/>
                                        </p:tgtEl>
                                        <p:attrNameLst>
                                          <p:attrName>ppt_h</p:attrName>
                                        </p:attrNameLst>
                                      </p:cBhvr>
                                      <p:tavLst>
                                        <p:tav tm="0">
                                          <p:val>
                                            <p:fltVal val="0"/>
                                          </p:val>
                                        </p:tav>
                                        <p:tav tm="100000">
                                          <p:val>
                                            <p:strVal val="#ppt_h"/>
                                          </p:val>
                                        </p:tav>
                                      </p:tavLst>
                                    </p:anim>
                                    <p:animEffect transition="in" filter="fade">
                                      <p:cBhvr>
                                        <p:cTn id="66" dur="400"/>
                                        <p:tgtEl>
                                          <p:spTgt spid="77"/>
                                        </p:tgtEl>
                                      </p:cBhvr>
                                    </p:animEffect>
                                    <p:anim calcmode="lin" valueType="num">
                                      <p:cBhvr>
                                        <p:cTn id="67" dur="400" fill="hold"/>
                                        <p:tgtEl>
                                          <p:spTgt spid="77"/>
                                        </p:tgtEl>
                                        <p:attrNameLst>
                                          <p:attrName>ppt_x</p:attrName>
                                        </p:attrNameLst>
                                      </p:cBhvr>
                                      <p:tavLst>
                                        <p:tav tm="0">
                                          <p:val>
                                            <p:fltVal val="0.5"/>
                                          </p:val>
                                        </p:tav>
                                        <p:tav tm="100000">
                                          <p:val>
                                            <p:strVal val="#ppt_x"/>
                                          </p:val>
                                        </p:tav>
                                      </p:tavLst>
                                    </p:anim>
                                    <p:anim calcmode="lin" valueType="num">
                                      <p:cBhvr>
                                        <p:cTn id="68" dur="400" fill="hold"/>
                                        <p:tgtEl>
                                          <p:spTgt spid="77"/>
                                        </p:tgtEl>
                                        <p:attrNameLst>
                                          <p:attrName>ppt_y</p:attrName>
                                        </p:attrNameLst>
                                      </p:cBhvr>
                                      <p:tavLst>
                                        <p:tav tm="0">
                                          <p:val>
                                            <p:fltVal val="0.5"/>
                                          </p:val>
                                        </p:tav>
                                        <p:tav tm="100000">
                                          <p:val>
                                            <p:strVal val="#ppt_y"/>
                                          </p:val>
                                        </p:tav>
                                      </p:tavLst>
                                    </p:anim>
                                  </p:childTnLst>
                                </p:cTn>
                              </p:par>
                            </p:childTnLst>
                          </p:cTn>
                        </p:par>
                        <p:par>
                          <p:cTn id="69" fill="hold">
                            <p:stCondLst>
                              <p:cond delay="1600"/>
                            </p:stCondLst>
                            <p:childTnLst>
                              <p:par>
                                <p:cTn id="70" presetID="53" presetClass="entr" presetSubtype="528" repeatCount="2000" fill="hold" grpId="0" nodeType="afterEffect">
                                  <p:stCondLst>
                                    <p:cond delay="0"/>
                                  </p:stCondLst>
                                  <p:childTnLst>
                                    <p:set>
                                      <p:cBhvr>
                                        <p:cTn id="71" dur="1" fill="hold">
                                          <p:stCondLst>
                                            <p:cond delay="0"/>
                                          </p:stCondLst>
                                        </p:cTn>
                                        <p:tgtEl>
                                          <p:spTgt spid="83"/>
                                        </p:tgtEl>
                                        <p:attrNameLst>
                                          <p:attrName>style.visibility</p:attrName>
                                        </p:attrNameLst>
                                      </p:cBhvr>
                                      <p:to>
                                        <p:strVal val="visible"/>
                                      </p:to>
                                    </p:set>
                                    <p:anim calcmode="lin" valueType="num">
                                      <p:cBhvr>
                                        <p:cTn id="72" dur="400" fill="hold"/>
                                        <p:tgtEl>
                                          <p:spTgt spid="83"/>
                                        </p:tgtEl>
                                        <p:attrNameLst>
                                          <p:attrName>ppt_w</p:attrName>
                                        </p:attrNameLst>
                                      </p:cBhvr>
                                      <p:tavLst>
                                        <p:tav tm="0">
                                          <p:val>
                                            <p:fltVal val="0"/>
                                          </p:val>
                                        </p:tav>
                                        <p:tav tm="100000">
                                          <p:val>
                                            <p:strVal val="#ppt_w"/>
                                          </p:val>
                                        </p:tav>
                                      </p:tavLst>
                                    </p:anim>
                                    <p:anim calcmode="lin" valueType="num">
                                      <p:cBhvr>
                                        <p:cTn id="73" dur="400" fill="hold"/>
                                        <p:tgtEl>
                                          <p:spTgt spid="83"/>
                                        </p:tgtEl>
                                        <p:attrNameLst>
                                          <p:attrName>ppt_h</p:attrName>
                                        </p:attrNameLst>
                                      </p:cBhvr>
                                      <p:tavLst>
                                        <p:tav tm="0">
                                          <p:val>
                                            <p:fltVal val="0"/>
                                          </p:val>
                                        </p:tav>
                                        <p:tav tm="100000">
                                          <p:val>
                                            <p:strVal val="#ppt_h"/>
                                          </p:val>
                                        </p:tav>
                                      </p:tavLst>
                                    </p:anim>
                                    <p:animEffect transition="in" filter="fade">
                                      <p:cBhvr>
                                        <p:cTn id="74" dur="400"/>
                                        <p:tgtEl>
                                          <p:spTgt spid="83"/>
                                        </p:tgtEl>
                                      </p:cBhvr>
                                    </p:animEffect>
                                    <p:anim calcmode="lin" valueType="num">
                                      <p:cBhvr>
                                        <p:cTn id="75" dur="400" fill="hold"/>
                                        <p:tgtEl>
                                          <p:spTgt spid="83"/>
                                        </p:tgtEl>
                                        <p:attrNameLst>
                                          <p:attrName>ppt_x</p:attrName>
                                        </p:attrNameLst>
                                      </p:cBhvr>
                                      <p:tavLst>
                                        <p:tav tm="0">
                                          <p:val>
                                            <p:fltVal val="0.5"/>
                                          </p:val>
                                        </p:tav>
                                        <p:tav tm="100000">
                                          <p:val>
                                            <p:strVal val="#ppt_x"/>
                                          </p:val>
                                        </p:tav>
                                      </p:tavLst>
                                    </p:anim>
                                    <p:anim calcmode="lin" valueType="num">
                                      <p:cBhvr>
                                        <p:cTn id="76" dur="400" fill="hold"/>
                                        <p:tgtEl>
                                          <p:spTgt spid="83"/>
                                        </p:tgtEl>
                                        <p:attrNameLst>
                                          <p:attrName>ppt_y</p:attrName>
                                        </p:attrNameLst>
                                      </p:cBhvr>
                                      <p:tavLst>
                                        <p:tav tm="0">
                                          <p:val>
                                            <p:fltVal val="0.5"/>
                                          </p:val>
                                        </p:tav>
                                        <p:tav tm="100000">
                                          <p:val>
                                            <p:strVal val="#ppt_y"/>
                                          </p:val>
                                        </p:tav>
                                      </p:tavLst>
                                    </p:anim>
                                  </p:childTnLst>
                                </p:cTn>
                              </p:par>
                              <p:par>
                                <p:cTn id="77" presetID="53" presetClass="entr" presetSubtype="528" repeatCount="2000" fill="hold" grpId="0" nodeType="withEffect">
                                  <p:stCondLst>
                                    <p:cond delay="0"/>
                                  </p:stCondLst>
                                  <p:childTnLst>
                                    <p:set>
                                      <p:cBhvr>
                                        <p:cTn id="78" dur="1" fill="hold">
                                          <p:stCondLst>
                                            <p:cond delay="0"/>
                                          </p:stCondLst>
                                        </p:cTn>
                                        <p:tgtEl>
                                          <p:spTgt spid="52"/>
                                        </p:tgtEl>
                                        <p:attrNameLst>
                                          <p:attrName>style.visibility</p:attrName>
                                        </p:attrNameLst>
                                      </p:cBhvr>
                                      <p:to>
                                        <p:strVal val="visible"/>
                                      </p:to>
                                    </p:set>
                                    <p:anim calcmode="lin" valueType="num">
                                      <p:cBhvr>
                                        <p:cTn id="79" dur="400" fill="hold"/>
                                        <p:tgtEl>
                                          <p:spTgt spid="52"/>
                                        </p:tgtEl>
                                        <p:attrNameLst>
                                          <p:attrName>ppt_w</p:attrName>
                                        </p:attrNameLst>
                                      </p:cBhvr>
                                      <p:tavLst>
                                        <p:tav tm="0">
                                          <p:val>
                                            <p:fltVal val="0"/>
                                          </p:val>
                                        </p:tav>
                                        <p:tav tm="100000">
                                          <p:val>
                                            <p:strVal val="#ppt_w"/>
                                          </p:val>
                                        </p:tav>
                                      </p:tavLst>
                                    </p:anim>
                                    <p:anim calcmode="lin" valueType="num">
                                      <p:cBhvr>
                                        <p:cTn id="80" dur="400" fill="hold"/>
                                        <p:tgtEl>
                                          <p:spTgt spid="52"/>
                                        </p:tgtEl>
                                        <p:attrNameLst>
                                          <p:attrName>ppt_h</p:attrName>
                                        </p:attrNameLst>
                                      </p:cBhvr>
                                      <p:tavLst>
                                        <p:tav tm="0">
                                          <p:val>
                                            <p:fltVal val="0"/>
                                          </p:val>
                                        </p:tav>
                                        <p:tav tm="100000">
                                          <p:val>
                                            <p:strVal val="#ppt_h"/>
                                          </p:val>
                                        </p:tav>
                                      </p:tavLst>
                                    </p:anim>
                                    <p:animEffect transition="in" filter="fade">
                                      <p:cBhvr>
                                        <p:cTn id="81" dur="400"/>
                                        <p:tgtEl>
                                          <p:spTgt spid="52"/>
                                        </p:tgtEl>
                                      </p:cBhvr>
                                    </p:animEffect>
                                    <p:anim calcmode="lin" valueType="num">
                                      <p:cBhvr>
                                        <p:cTn id="82" dur="400" fill="hold"/>
                                        <p:tgtEl>
                                          <p:spTgt spid="52"/>
                                        </p:tgtEl>
                                        <p:attrNameLst>
                                          <p:attrName>ppt_x</p:attrName>
                                        </p:attrNameLst>
                                      </p:cBhvr>
                                      <p:tavLst>
                                        <p:tav tm="0">
                                          <p:val>
                                            <p:fltVal val="0.5"/>
                                          </p:val>
                                        </p:tav>
                                        <p:tav tm="100000">
                                          <p:val>
                                            <p:strVal val="#ppt_x"/>
                                          </p:val>
                                        </p:tav>
                                      </p:tavLst>
                                    </p:anim>
                                    <p:anim calcmode="lin" valueType="num">
                                      <p:cBhvr>
                                        <p:cTn id="83" dur="400" fill="hold"/>
                                        <p:tgtEl>
                                          <p:spTgt spid="52"/>
                                        </p:tgtEl>
                                        <p:attrNameLst>
                                          <p:attrName>ppt_y</p:attrName>
                                        </p:attrNameLst>
                                      </p:cBhvr>
                                      <p:tavLst>
                                        <p:tav tm="0">
                                          <p:val>
                                            <p:fltVal val="0.5"/>
                                          </p:val>
                                        </p:tav>
                                        <p:tav tm="100000">
                                          <p:val>
                                            <p:strVal val="#ppt_y"/>
                                          </p:val>
                                        </p:tav>
                                      </p:tavLst>
                                    </p:anim>
                                  </p:childTnLst>
                                </p:cTn>
                              </p:par>
                              <p:par>
                                <p:cTn id="84" presetID="53" presetClass="entr" presetSubtype="528" repeatCount="2000" fill="hold" grpId="0" nodeType="withEffect">
                                  <p:stCondLst>
                                    <p:cond delay="0"/>
                                  </p:stCondLst>
                                  <p:childTnLst>
                                    <p:set>
                                      <p:cBhvr>
                                        <p:cTn id="85" dur="1" fill="hold">
                                          <p:stCondLst>
                                            <p:cond delay="0"/>
                                          </p:stCondLst>
                                        </p:cTn>
                                        <p:tgtEl>
                                          <p:spTgt spid="57"/>
                                        </p:tgtEl>
                                        <p:attrNameLst>
                                          <p:attrName>style.visibility</p:attrName>
                                        </p:attrNameLst>
                                      </p:cBhvr>
                                      <p:to>
                                        <p:strVal val="visible"/>
                                      </p:to>
                                    </p:set>
                                    <p:anim calcmode="lin" valueType="num">
                                      <p:cBhvr>
                                        <p:cTn id="86" dur="400" fill="hold"/>
                                        <p:tgtEl>
                                          <p:spTgt spid="57"/>
                                        </p:tgtEl>
                                        <p:attrNameLst>
                                          <p:attrName>ppt_w</p:attrName>
                                        </p:attrNameLst>
                                      </p:cBhvr>
                                      <p:tavLst>
                                        <p:tav tm="0">
                                          <p:val>
                                            <p:fltVal val="0"/>
                                          </p:val>
                                        </p:tav>
                                        <p:tav tm="100000">
                                          <p:val>
                                            <p:strVal val="#ppt_w"/>
                                          </p:val>
                                        </p:tav>
                                      </p:tavLst>
                                    </p:anim>
                                    <p:anim calcmode="lin" valueType="num">
                                      <p:cBhvr>
                                        <p:cTn id="87" dur="400" fill="hold"/>
                                        <p:tgtEl>
                                          <p:spTgt spid="57"/>
                                        </p:tgtEl>
                                        <p:attrNameLst>
                                          <p:attrName>ppt_h</p:attrName>
                                        </p:attrNameLst>
                                      </p:cBhvr>
                                      <p:tavLst>
                                        <p:tav tm="0">
                                          <p:val>
                                            <p:fltVal val="0"/>
                                          </p:val>
                                        </p:tav>
                                        <p:tav tm="100000">
                                          <p:val>
                                            <p:strVal val="#ppt_h"/>
                                          </p:val>
                                        </p:tav>
                                      </p:tavLst>
                                    </p:anim>
                                    <p:animEffect transition="in" filter="fade">
                                      <p:cBhvr>
                                        <p:cTn id="88" dur="400"/>
                                        <p:tgtEl>
                                          <p:spTgt spid="57"/>
                                        </p:tgtEl>
                                      </p:cBhvr>
                                    </p:animEffect>
                                    <p:anim calcmode="lin" valueType="num">
                                      <p:cBhvr>
                                        <p:cTn id="89" dur="400" fill="hold"/>
                                        <p:tgtEl>
                                          <p:spTgt spid="57"/>
                                        </p:tgtEl>
                                        <p:attrNameLst>
                                          <p:attrName>ppt_x</p:attrName>
                                        </p:attrNameLst>
                                      </p:cBhvr>
                                      <p:tavLst>
                                        <p:tav tm="0">
                                          <p:val>
                                            <p:fltVal val="0.5"/>
                                          </p:val>
                                        </p:tav>
                                        <p:tav tm="100000">
                                          <p:val>
                                            <p:strVal val="#ppt_x"/>
                                          </p:val>
                                        </p:tav>
                                      </p:tavLst>
                                    </p:anim>
                                    <p:anim calcmode="lin" valueType="num">
                                      <p:cBhvr>
                                        <p:cTn id="90" dur="400" fill="hold"/>
                                        <p:tgtEl>
                                          <p:spTgt spid="57"/>
                                        </p:tgtEl>
                                        <p:attrNameLst>
                                          <p:attrName>ppt_y</p:attrName>
                                        </p:attrNameLst>
                                      </p:cBhvr>
                                      <p:tavLst>
                                        <p:tav tm="0">
                                          <p:val>
                                            <p:fltVal val="0.5"/>
                                          </p:val>
                                        </p:tav>
                                        <p:tav tm="100000">
                                          <p:val>
                                            <p:strVal val="#ppt_y"/>
                                          </p:val>
                                        </p:tav>
                                      </p:tavLst>
                                    </p:anim>
                                  </p:childTnLst>
                                </p:cTn>
                              </p:par>
                              <p:par>
                                <p:cTn id="91" presetID="53" presetClass="entr" presetSubtype="528" repeatCount="2000" fill="hold" grpId="0" nodeType="withEffect">
                                  <p:stCondLst>
                                    <p:cond delay="0"/>
                                  </p:stCondLst>
                                  <p:childTnLst>
                                    <p:set>
                                      <p:cBhvr>
                                        <p:cTn id="92" dur="1" fill="hold">
                                          <p:stCondLst>
                                            <p:cond delay="0"/>
                                          </p:stCondLst>
                                        </p:cTn>
                                        <p:tgtEl>
                                          <p:spTgt spid="78"/>
                                        </p:tgtEl>
                                        <p:attrNameLst>
                                          <p:attrName>style.visibility</p:attrName>
                                        </p:attrNameLst>
                                      </p:cBhvr>
                                      <p:to>
                                        <p:strVal val="visible"/>
                                      </p:to>
                                    </p:set>
                                    <p:anim calcmode="lin" valueType="num">
                                      <p:cBhvr>
                                        <p:cTn id="93" dur="400" fill="hold"/>
                                        <p:tgtEl>
                                          <p:spTgt spid="78"/>
                                        </p:tgtEl>
                                        <p:attrNameLst>
                                          <p:attrName>ppt_w</p:attrName>
                                        </p:attrNameLst>
                                      </p:cBhvr>
                                      <p:tavLst>
                                        <p:tav tm="0">
                                          <p:val>
                                            <p:fltVal val="0"/>
                                          </p:val>
                                        </p:tav>
                                        <p:tav tm="100000">
                                          <p:val>
                                            <p:strVal val="#ppt_w"/>
                                          </p:val>
                                        </p:tav>
                                      </p:tavLst>
                                    </p:anim>
                                    <p:anim calcmode="lin" valueType="num">
                                      <p:cBhvr>
                                        <p:cTn id="94" dur="400" fill="hold"/>
                                        <p:tgtEl>
                                          <p:spTgt spid="78"/>
                                        </p:tgtEl>
                                        <p:attrNameLst>
                                          <p:attrName>ppt_h</p:attrName>
                                        </p:attrNameLst>
                                      </p:cBhvr>
                                      <p:tavLst>
                                        <p:tav tm="0">
                                          <p:val>
                                            <p:fltVal val="0"/>
                                          </p:val>
                                        </p:tav>
                                        <p:tav tm="100000">
                                          <p:val>
                                            <p:strVal val="#ppt_h"/>
                                          </p:val>
                                        </p:tav>
                                      </p:tavLst>
                                    </p:anim>
                                    <p:animEffect transition="in" filter="fade">
                                      <p:cBhvr>
                                        <p:cTn id="95" dur="400"/>
                                        <p:tgtEl>
                                          <p:spTgt spid="78"/>
                                        </p:tgtEl>
                                      </p:cBhvr>
                                    </p:animEffect>
                                    <p:anim calcmode="lin" valueType="num">
                                      <p:cBhvr>
                                        <p:cTn id="96" dur="400" fill="hold"/>
                                        <p:tgtEl>
                                          <p:spTgt spid="78"/>
                                        </p:tgtEl>
                                        <p:attrNameLst>
                                          <p:attrName>ppt_x</p:attrName>
                                        </p:attrNameLst>
                                      </p:cBhvr>
                                      <p:tavLst>
                                        <p:tav tm="0">
                                          <p:val>
                                            <p:fltVal val="0.5"/>
                                          </p:val>
                                        </p:tav>
                                        <p:tav tm="100000">
                                          <p:val>
                                            <p:strVal val="#ppt_x"/>
                                          </p:val>
                                        </p:tav>
                                      </p:tavLst>
                                    </p:anim>
                                    <p:anim calcmode="lin" valueType="num">
                                      <p:cBhvr>
                                        <p:cTn id="97" dur="400" fill="hold"/>
                                        <p:tgtEl>
                                          <p:spTgt spid="78"/>
                                        </p:tgtEl>
                                        <p:attrNameLst>
                                          <p:attrName>ppt_y</p:attrName>
                                        </p:attrNameLst>
                                      </p:cBhvr>
                                      <p:tavLst>
                                        <p:tav tm="0">
                                          <p:val>
                                            <p:fltVal val="0.5"/>
                                          </p:val>
                                        </p:tav>
                                        <p:tav tm="100000">
                                          <p:val>
                                            <p:strVal val="#ppt_y"/>
                                          </p:val>
                                        </p:tav>
                                      </p:tavLst>
                                    </p:anim>
                                  </p:childTnLst>
                                </p:cTn>
                              </p:par>
                            </p:childTnLst>
                          </p:cTn>
                        </p:par>
                        <p:par>
                          <p:cTn id="98" fill="hold">
                            <p:stCondLst>
                              <p:cond delay="2400"/>
                            </p:stCondLst>
                            <p:childTnLst>
                              <p:par>
                                <p:cTn id="99" presetID="53" presetClass="entr" presetSubtype="528" repeatCount="2000" fill="hold" grpId="0" nodeType="afterEffect">
                                  <p:stCondLst>
                                    <p:cond delay="0"/>
                                  </p:stCondLst>
                                  <p:childTnLst>
                                    <p:set>
                                      <p:cBhvr>
                                        <p:cTn id="100" dur="1" fill="hold">
                                          <p:stCondLst>
                                            <p:cond delay="0"/>
                                          </p:stCondLst>
                                        </p:cTn>
                                        <p:tgtEl>
                                          <p:spTgt spid="84"/>
                                        </p:tgtEl>
                                        <p:attrNameLst>
                                          <p:attrName>style.visibility</p:attrName>
                                        </p:attrNameLst>
                                      </p:cBhvr>
                                      <p:to>
                                        <p:strVal val="visible"/>
                                      </p:to>
                                    </p:set>
                                    <p:anim calcmode="lin" valueType="num">
                                      <p:cBhvr>
                                        <p:cTn id="101" dur="400" fill="hold"/>
                                        <p:tgtEl>
                                          <p:spTgt spid="84"/>
                                        </p:tgtEl>
                                        <p:attrNameLst>
                                          <p:attrName>ppt_w</p:attrName>
                                        </p:attrNameLst>
                                      </p:cBhvr>
                                      <p:tavLst>
                                        <p:tav tm="0">
                                          <p:val>
                                            <p:fltVal val="0"/>
                                          </p:val>
                                        </p:tav>
                                        <p:tav tm="100000">
                                          <p:val>
                                            <p:strVal val="#ppt_w"/>
                                          </p:val>
                                        </p:tav>
                                      </p:tavLst>
                                    </p:anim>
                                    <p:anim calcmode="lin" valueType="num">
                                      <p:cBhvr>
                                        <p:cTn id="102" dur="400" fill="hold"/>
                                        <p:tgtEl>
                                          <p:spTgt spid="84"/>
                                        </p:tgtEl>
                                        <p:attrNameLst>
                                          <p:attrName>ppt_h</p:attrName>
                                        </p:attrNameLst>
                                      </p:cBhvr>
                                      <p:tavLst>
                                        <p:tav tm="0">
                                          <p:val>
                                            <p:fltVal val="0"/>
                                          </p:val>
                                        </p:tav>
                                        <p:tav tm="100000">
                                          <p:val>
                                            <p:strVal val="#ppt_h"/>
                                          </p:val>
                                        </p:tav>
                                      </p:tavLst>
                                    </p:anim>
                                    <p:animEffect transition="in" filter="fade">
                                      <p:cBhvr>
                                        <p:cTn id="103" dur="400"/>
                                        <p:tgtEl>
                                          <p:spTgt spid="84"/>
                                        </p:tgtEl>
                                      </p:cBhvr>
                                    </p:animEffect>
                                    <p:anim calcmode="lin" valueType="num">
                                      <p:cBhvr>
                                        <p:cTn id="104" dur="400" fill="hold"/>
                                        <p:tgtEl>
                                          <p:spTgt spid="84"/>
                                        </p:tgtEl>
                                        <p:attrNameLst>
                                          <p:attrName>ppt_x</p:attrName>
                                        </p:attrNameLst>
                                      </p:cBhvr>
                                      <p:tavLst>
                                        <p:tav tm="0">
                                          <p:val>
                                            <p:fltVal val="0.5"/>
                                          </p:val>
                                        </p:tav>
                                        <p:tav tm="100000">
                                          <p:val>
                                            <p:strVal val="#ppt_x"/>
                                          </p:val>
                                        </p:tav>
                                      </p:tavLst>
                                    </p:anim>
                                    <p:anim calcmode="lin" valueType="num">
                                      <p:cBhvr>
                                        <p:cTn id="105" dur="400" fill="hold"/>
                                        <p:tgtEl>
                                          <p:spTgt spid="84"/>
                                        </p:tgtEl>
                                        <p:attrNameLst>
                                          <p:attrName>ppt_y</p:attrName>
                                        </p:attrNameLst>
                                      </p:cBhvr>
                                      <p:tavLst>
                                        <p:tav tm="0">
                                          <p:val>
                                            <p:fltVal val="0.5"/>
                                          </p:val>
                                        </p:tav>
                                        <p:tav tm="100000">
                                          <p:val>
                                            <p:strVal val="#ppt_y"/>
                                          </p:val>
                                        </p:tav>
                                      </p:tavLst>
                                    </p:anim>
                                  </p:childTnLst>
                                </p:cTn>
                              </p:par>
                              <p:par>
                                <p:cTn id="106" presetID="53" presetClass="entr" presetSubtype="528" repeatCount="2000" fill="hold" grpId="0" nodeType="withEffect">
                                  <p:stCondLst>
                                    <p:cond delay="0"/>
                                  </p:stCondLst>
                                  <p:childTnLst>
                                    <p:set>
                                      <p:cBhvr>
                                        <p:cTn id="107" dur="1" fill="hold">
                                          <p:stCondLst>
                                            <p:cond delay="0"/>
                                          </p:stCondLst>
                                        </p:cTn>
                                        <p:tgtEl>
                                          <p:spTgt spid="51"/>
                                        </p:tgtEl>
                                        <p:attrNameLst>
                                          <p:attrName>style.visibility</p:attrName>
                                        </p:attrNameLst>
                                      </p:cBhvr>
                                      <p:to>
                                        <p:strVal val="visible"/>
                                      </p:to>
                                    </p:set>
                                    <p:anim calcmode="lin" valueType="num">
                                      <p:cBhvr>
                                        <p:cTn id="108" dur="400" fill="hold"/>
                                        <p:tgtEl>
                                          <p:spTgt spid="51"/>
                                        </p:tgtEl>
                                        <p:attrNameLst>
                                          <p:attrName>ppt_w</p:attrName>
                                        </p:attrNameLst>
                                      </p:cBhvr>
                                      <p:tavLst>
                                        <p:tav tm="0">
                                          <p:val>
                                            <p:fltVal val="0"/>
                                          </p:val>
                                        </p:tav>
                                        <p:tav tm="100000">
                                          <p:val>
                                            <p:strVal val="#ppt_w"/>
                                          </p:val>
                                        </p:tav>
                                      </p:tavLst>
                                    </p:anim>
                                    <p:anim calcmode="lin" valueType="num">
                                      <p:cBhvr>
                                        <p:cTn id="109" dur="400" fill="hold"/>
                                        <p:tgtEl>
                                          <p:spTgt spid="51"/>
                                        </p:tgtEl>
                                        <p:attrNameLst>
                                          <p:attrName>ppt_h</p:attrName>
                                        </p:attrNameLst>
                                      </p:cBhvr>
                                      <p:tavLst>
                                        <p:tav tm="0">
                                          <p:val>
                                            <p:fltVal val="0"/>
                                          </p:val>
                                        </p:tav>
                                        <p:tav tm="100000">
                                          <p:val>
                                            <p:strVal val="#ppt_h"/>
                                          </p:val>
                                        </p:tav>
                                      </p:tavLst>
                                    </p:anim>
                                    <p:animEffect transition="in" filter="fade">
                                      <p:cBhvr>
                                        <p:cTn id="110" dur="400"/>
                                        <p:tgtEl>
                                          <p:spTgt spid="51"/>
                                        </p:tgtEl>
                                      </p:cBhvr>
                                    </p:animEffect>
                                    <p:anim calcmode="lin" valueType="num">
                                      <p:cBhvr>
                                        <p:cTn id="111" dur="400" fill="hold"/>
                                        <p:tgtEl>
                                          <p:spTgt spid="51"/>
                                        </p:tgtEl>
                                        <p:attrNameLst>
                                          <p:attrName>ppt_x</p:attrName>
                                        </p:attrNameLst>
                                      </p:cBhvr>
                                      <p:tavLst>
                                        <p:tav tm="0">
                                          <p:val>
                                            <p:fltVal val="0.5"/>
                                          </p:val>
                                        </p:tav>
                                        <p:tav tm="100000">
                                          <p:val>
                                            <p:strVal val="#ppt_x"/>
                                          </p:val>
                                        </p:tav>
                                      </p:tavLst>
                                    </p:anim>
                                    <p:anim calcmode="lin" valueType="num">
                                      <p:cBhvr>
                                        <p:cTn id="112" dur="400" fill="hold"/>
                                        <p:tgtEl>
                                          <p:spTgt spid="51"/>
                                        </p:tgtEl>
                                        <p:attrNameLst>
                                          <p:attrName>ppt_y</p:attrName>
                                        </p:attrNameLst>
                                      </p:cBhvr>
                                      <p:tavLst>
                                        <p:tav tm="0">
                                          <p:val>
                                            <p:fltVal val="0.5"/>
                                          </p:val>
                                        </p:tav>
                                        <p:tav tm="100000">
                                          <p:val>
                                            <p:strVal val="#ppt_y"/>
                                          </p:val>
                                        </p:tav>
                                      </p:tavLst>
                                    </p:anim>
                                  </p:childTnLst>
                                </p:cTn>
                              </p:par>
                              <p:par>
                                <p:cTn id="113" presetID="53" presetClass="entr" presetSubtype="528" repeatCount="2000" fill="hold" grpId="0" nodeType="withEffect">
                                  <p:stCondLst>
                                    <p:cond delay="0"/>
                                  </p:stCondLst>
                                  <p:childTnLst>
                                    <p:set>
                                      <p:cBhvr>
                                        <p:cTn id="114" dur="1" fill="hold">
                                          <p:stCondLst>
                                            <p:cond delay="0"/>
                                          </p:stCondLst>
                                        </p:cTn>
                                        <p:tgtEl>
                                          <p:spTgt spid="58"/>
                                        </p:tgtEl>
                                        <p:attrNameLst>
                                          <p:attrName>style.visibility</p:attrName>
                                        </p:attrNameLst>
                                      </p:cBhvr>
                                      <p:to>
                                        <p:strVal val="visible"/>
                                      </p:to>
                                    </p:set>
                                    <p:anim calcmode="lin" valueType="num">
                                      <p:cBhvr>
                                        <p:cTn id="115" dur="400" fill="hold"/>
                                        <p:tgtEl>
                                          <p:spTgt spid="58"/>
                                        </p:tgtEl>
                                        <p:attrNameLst>
                                          <p:attrName>ppt_w</p:attrName>
                                        </p:attrNameLst>
                                      </p:cBhvr>
                                      <p:tavLst>
                                        <p:tav tm="0">
                                          <p:val>
                                            <p:fltVal val="0"/>
                                          </p:val>
                                        </p:tav>
                                        <p:tav tm="100000">
                                          <p:val>
                                            <p:strVal val="#ppt_w"/>
                                          </p:val>
                                        </p:tav>
                                      </p:tavLst>
                                    </p:anim>
                                    <p:anim calcmode="lin" valueType="num">
                                      <p:cBhvr>
                                        <p:cTn id="116" dur="400" fill="hold"/>
                                        <p:tgtEl>
                                          <p:spTgt spid="58"/>
                                        </p:tgtEl>
                                        <p:attrNameLst>
                                          <p:attrName>ppt_h</p:attrName>
                                        </p:attrNameLst>
                                      </p:cBhvr>
                                      <p:tavLst>
                                        <p:tav tm="0">
                                          <p:val>
                                            <p:fltVal val="0"/>
                                          </p:val>
                                        </p:tav>
                                        <p:tav tm="100000">
                                          <p:val>
                                            <p:strVal val="#ppt_h"/>
                                          </p:val>
                                        </p:tav>
                                      </p:tavLst>
                                    </p:anim>
                                    <p:animEffect transition="in" filter="fade">
                                      <p:cBhvr>
                                        <p:cTn id="117" dur="400"/>
                                        <p:tgtEl>
                                          <p:spTgt spid="58"/>
                                        </p:tgtEl>
                                      </p:cBhvr>
                                    </p:animEffect>
                                    <p:anim calcmode="lin" valueType="num">
                                      <p:cBhvr>
                                        <p:cTn id="118" dur="400" fill="hold"/>
                                        <p:tgtEl>
                                          <p:spTgt spid="58"/>
                                        </p:tgtEl>
                                        <p:attrNameLst>
                                          <p:attrName>ppt_x</p:attrName>
                                        </p:attrNameLst>
                                      </p:cBhvr>
                                      <p:tavLst>
                                        <p:tav tm="0">
                                          <p:val>
                                            <p:fltVal val="0.5"/>
                                          </p:val>
                                        </p:tav>
                                        <p:tav tm="100000">
                                          <p:val>
                                            <p:strVal val="#ppt_x"/>
                                          </p:val>
                                        </p:tav>
                                      </p:tavLst>
                                    </p:anim>
                                    <p:anim calcmode="lin" valueType="num">
                                      <p:cBhvr>
                                        <p:cTn id="119" dur="400" fill="hold"/>
                                        <p:tgtEl>
                                          <p:spTgt spid="58"/>
                                        </p:tgtEl>
                                        <p:attrNameLst>
                                          <p:attrName>ppt_y</p:attrName>
                                        </p:attrNameLst>
                                      </p:cBhvr>
                                      <p:tavLst>
                                        <p:tav tm="0">
                                          <p:val>
                                            <p:fltVal val="0.5"/>
                                          </p:val>
                                        </p:tav>
                                        <p:tav tm="100000">
                                          <p:val>
                                            <p:strVal val="#ppt_y"/>
                                          </p:val>
                                        </p:tav>
                                      </p:tavLst>
                                    </p:anim>
                                  </p:childTnLst>
                                </p:cTn>
                              </p:par>
                              <p:par>
                                <p:cTn id="120" presetID="53" presetClass="entr" presetSubtype="528" repeatCount="2000" fill="hold" grpId="0" nodeType="withEffect">
                                  <p:stCondLst>
                                    <p:cond delay="0"/>
                                  </p:stCondLst>
                                  <p:childTnLst>
                                    <p:set>
                                      <p:cBhvr>
                                        <p:cTn id="121" dur="1" fill="hold">
                                          <p:stCondLst>
                                            <p:cond delay="0"/>
                                          </p:stCondLst>
                                        </p:cTn>
                                        <p:tgtEl>
                                          <p:spTgt spid="79"/>
                                        </p:tgtEl>
                                        <p:attrNameLst>
                                          <p:attrName>style.visibility</p:attrName>
                                        </p:attrNameLst>
                                      </p:cBhvr>
                                      <p:to>
                                        <p:strVal val="visible"/>
                                      </p:to>
                                    </p:set>
                                    <p:anim calcmode="lin" valueType="num">
                                      <p:cBhvr>
                                        <p:cTn id="122" dur="400" fill="hold"/>
                                        <p:tgtEl>
                                          <p:spTgt spid="79"/>
                                        </p:tgtEl>
                                        <p:attrNameLst>
                                          <p:attrName>ppt_w</p:attrName>
                                        </p:attrNameLst>
                                      </p:cBhvr>
                                      <p:tavLst>
                                        <p:tav tm="0">
                                          <p:val>
                                            <p:fltVal val="0"/>
                                          </p:val>
                                        </p:tav>
                                        <p:tav tm="100000">
                                          <p:val>
                                            <p:strVal val="#ppt_w"/>
                                          </p:val>
                                        </p:tav>
                                      </p:tavLst>
                                    </p:anim>
                                    <p:anim calcmode="lin" valueType="num">
                                      <p:cBhvr>
                                        <p:cTn id="123" dur="400" fill="hold"/>
                                        <p:tgtEl>
                                          <p:spTgt spid="79"/>
                                        </p:tgtEl>
                                        <p:attrNameLst>
                                          <p:attrName>ppt_h</p:attrName>
                                        </p:attrNameLst>
                                      </p:cBhvr>
                                      <p:tavLst>
                                        <p:tav tm="0">
                                          <p:val>
                                            <p:fltVal val="0"/>
                                          </p:val>
                                        </p:tav>
                                        <p:tav tm="100000">
                                          <p:val>
                                            <p:strVal val="#ppt_h"/>
                                          </p:val>
                                        </p:tav>
                                      </p:tavLst>
                                    </p:anim>
                                    <p:animEffect transition="in" filter="fade">
                                      <p:cBhvr>
                                        <p:cTn id="124" dur="400"/>
                                        <p:tgtEl>
                                          <p:spTgt spid="79"/>
                                        </p:tgtEl>
                                      </p:cBhvr>
                                    </p:animEffect>
                                    <p:anim calcmode="lin" valueType="num">
                                      <p:cBhvr>
                                        <p:cTn id="125" dur="400" fill="hold"/>
                                        <p:tgtEl>
                                          <p:spTgt spid="79"/>
                                        </p:tgtEl>
                                        <p:attrNameLst>
                                          <p:attrName>ppt_x</p:attrName>
                                        </p:attrNameLst>
                                      </p:cBhvr>
                                      <p:tavLst>
                                        <p:tav tm="0">
                                          <p:val>
                                            <p:fltVal val="0.5"/>
                                          </p:val>
                                        </p:tav>
                                        <p:tav tm="100000">
                                          <p:val>
                                            <p:strVal val="#ppt_x"/>
                                          </p:val>
                                        </p:tav>
                                      </p:tavLst>
                                    </p:anim>
                                    <p:anim calcmode="lin" valueType="num">
                                      <p:cBhvr>
                                        <p:cTn id="126" dur="400" fill="hold"/>
                                        <p:tgtEl>
                                          <p:spTgt spid="79"/>
                                        </p:tgtEl>
                                        <p:attrNameLst>
                                          <p:attrName>ppt_y</p:attrName>
                                        </p:attrNameLst>
                                      </p:cBhvr>
                                      <p:tavLst>
                                        <p:tav tm="0">
                                          <p:val>
                                            <p:fltVal val="0.5"/>
                                          </p:val>
                                        </p:tav>
                                        <p:tav tm="100000">
                                          <p:val>
                                            <p:strVal val="#ppt_y"/>
                                          </p:val>
                                        </p:tav>
                                      </p:tavLst>
                                    </p:anim>
                                  </p:childTnLst>
                                </p:cTn>
                              </p:par>
                            </p:childTnLst>
                          </p:cTn>
                        </p:par>
                        <p:par>
                          <p:cTn id="127" fill="hold">
                            <p:stCondLst>
                              <p:cond delay="3200"/>
                            </p:stCondLst>
                            <p:childTnLst>
                              <p:par>
                                <p:cTn id="128" presetID="22" presetClass="entr" presetSubtype="2" fill="hold" grpId="0" nodeType="afterEffect">
                                  <p:stCondLst>
                                    <p:cond delay="0"/>
                                  </p:stCondLst>
                                  <p:childTnLst>
                                    <p:set>
                                      <p:cBhvr>
                                        <p:cTn id="129" dur="1" fill="hold">
                                          <p:stCondLst>
                                            <p:cond delay="0"/>
                                          </p:stCondLst>
                                        </p:cTn>
                                        <p:tgtEl>
                                          <p:spTgt spid="80"/>
                                        </p:tgtEl>
                                        <p:attrNameLst>
                                          <p:attrName>style.visibility</p:attrName>
                                        </p:attrNameLst>
                                      </p:cBhvr>
                                      <p:to>
                                        <p:strVal val="visible"/>
                                      </p:to>
                                    </p:set>
                                    <p:animEffect transition="in" filter="wipe(right)">
                                      <p:cBhvr>
                                        <p:cTn id="130" dur="500"/>
                                        <p:tgtEl>
                                          <p:spTgt spid="80"/>
                                        </p:tgtEl>
                                      </p:cBhvr>
                                    </p:animEffect>
                                  </p:childTnLst>
                                </p:cTn>
                              </p:par>
                              <p:par>
                                <p:cTn id="131" presetID="22" presetClass="entr" presetSubtype="8" fill="hold" grpId="0" nodeType="withEffect">
                                  <p:stCondLst>
                                    <p:cond delay="0"/>
                                  </p:stCondLst>
                                  <p:childTnLst>
                                    <p:set>
                                      <p:cBhvr>
                                        <p:cTn id="132" dur="1" fill="hold">
                                          <p:stCondLst>
                                            <p:cond delay="0"/>
                                          </p:stCondLst>
                                        </p:cTn>
                                        <p:tgtEl>
                                          <p:spTgt spid="85"/>
                                        </p:tgtEl>
                                        <p:attrNameLst>
                                          <p:attrName>style.visibility</p:attrName>
                                        </p:attrNameLst>
                                      </p:cBhvr>
                                      <p:to>
                                        <p:strVal val="visible"/>
                                      </p:to>
                                    </p:set>
                                    <p:animEffect transition="in" filter="wipe(left)">
                                      <p:cBhvr>
                                        <p:cTn id="133" dur="500"/>
                                        <p:tgtEl>
                                          <p:spTgt spid="85"/>
                                        </p:tgtEl>
                                      </p:cBhvr>
                                    </p:animEffect>
                                  </p:childTnLst>
                                </p:cTn>
                              </p:par>
                              <p:par>
                                <p:cTn id="134" presetID="22" presetClass="entr" presetSubtype="2" fill="hold" grpId="0" nodeType="withEffect">
                                  <p:stCondLst>
                                    <p:cond delay="0"/>
                                  </p:stCondLst>
                                  <p:childTnLst>
                                    <p:set>
                                      <p:cBhvr>
                                        <p:cTn id="135" dur="1" fill="hold">
                                          <p:stCondLst>
                                            <p:cond delay="0"/>
                                          </p:stCondLst>
                                        </p:cTn>
                                        <p:tgtEl>
                                          <p:spTgt spid="86"/>
                                        </p:tgtEl>
                                        <p:attrNameLst>
                                          <p:attrName>style.visibility</p:attrName>
                                        </p:attrNameLst>
                                      </p:cBhvr>
                                      <p:to>
                                        <p:strVal val="visible"/>
                                      </p:to>
                                    </p:set>
                                    <p:animEffect transition="in" filter="wipe(right)">
                                      <p:cBhvr>
                                        <p:cTn id="136" dur="500"/>
                                        <p:tgtEl>
                                          <p:spTgt spid="86"/>
                                        </p:tgtEl>
                                      </p:cBhvr>
                                    </p:animEffect>
                                  </p:childTnLst>
                                </p:cTn>
                              </p:par>
                              <p:par>
                                <p:cTn id="137" presetID="22" presetClass="entr" presetSubtype="8" fill="hold" grpId="0" nodeType="withEffect">
                                  <p:stCondLst>
                                    <p:cond delay="0"/>
                                  </p:stCondLst>
                                  <p:childTnLst>
                                    <p:set>
                                      <p:cBhvr>
                                        <p:cTn id="138" dur="1" fill="hold">
                                          <p:stCondLst>
                                            <p:cond delay="0"/>
                                          </p:stCondLst>
                                        </p:cTn>
                                        <p:tgtEl>
                                          <p:spTgt spid="87"/>
                                        </p:tgtEl>
                                        <p:attrNameLst>
                                          <p:attrName>style.visibility</p:attrName>
                                        </p:attrNameLst>
                                      </p:cBhvr>
                                      <p:to>
                                        <p:strVal val="visible"/>
                                      </p:to>
                                    </p:set>
                                    <p:animEffect transition="in" filter="wipe(left)">
                                      <p:cBhvr>
                                        <p:cTn id="13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51" grpId="0" animBg="1"/>
      <p:bldP spid="52" grpId="0" animBg="1"/>
      <p:bldP spid="53" grpId="0" animBg="1"/>
      <p:bldP spid="54" grpId="0" animBg="1"/>
      <p:bldP spid="55" grpId="0" animBg="1"/>
      <p:bldP spid="56" grpId="0" animBg="1"/>
      <p:bldP spid="57" grpId="0" animBg="1"/>
      <p:bldP spid="58" grpId="0" animBg="1"/>
      <p:bldP spid="59" grpId="0"/>
      <p:bldP spid="77" grpId="0"/>
      <p:bldP spid="78" grpId="0"/>
      <p:bldP spid="79" grpId="0"/>
      <p:bldP spid="80" grpId="0"/>
      <p:bldP spid="81" grpId="0"/>
      <p:bldP spid="82" grpId="0"/>
      <p:bldP spid="83" grpId="0"/>
      <p:bldP spid="84" grpId="0"/>
      <p:bldP spid="85" grpId="0"/>
      <p:bldP spid="86" grpId="0"/>
      <p:bldP spid="8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13370"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2676920" cy="315463"/>
          </a:xfrm>
          <a:prstGeom prst="rect">
            <a:avLst/>
          </a:prstGeom>
          <a:noFill/>
        </p:spPr>
        <p:txBody>
          <a:bodyPr wrap="square" lIns="68571" tIns="34286" rIns="68571" bIns="34286" rtlCol="0">
            <a:spAutoFit/>
          </a:bodyPr>
          <a:lstStyle/>
          <a:p>
            <a:r>
              <a:rPr lang="zh-CN" altLang="en-US" sz="1600" dirty="0">
                <a:solidFill>
                  <a:schemeClr val="tx1">
                    <a:lumMod val="85000"/>
                    <a:lumOff val="15000"/>
                  </a:schemeClr>
                </a:solidFill>
                <a:latin typeface="微软雅黑" pitchFamily="34" charset="-122"/>
                <a:ea typeface="微软雅黑" pitchFamily="34" charset="-122"/>
              </a:rPr>
              <a:t>协同管控思想体系</a:t>
            </a:r>
          </a:p>
        </p:txBody>
      </p:sp>
      <p:pic>
        <p:nvPicPr>
          <p:cNvPr id="99"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9" name="Oval 8"/>
          <p:cNvSpPr>
            <a:spLocks noChangeArrowheads="1"/>
          </p:cNvSpPr>
          <p:nvPr/>
        </p:nvSpPr>
        <p:spPr bwMode="auto">
          <a:xfrm>
            <a:off x="3347864" y="1664990"/>
            <a:ext cx="1440160" cy="1258549"/>
          </a:xfrm>
          <a:prstGeom prst="ellipse">
            <a:avLst/>
          </a:prstGeom>
          <a:solidFill>
            <a:srgbClr val="005696"/>
          </a:solidFill>
          <a:ln w="4"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sz="2400" b="1" dirty="0">
              <a:solidFill>
                <a:schemeClr val="bg1"/>
              </a:solidFill>
              <a:ea typeface="微软雅黑"/>
            </a:endParaRPr>
          </a:p>
        </p:txBody>
      </p:sp>
      <p:sp>
        <p:nvSpPr>
          <p:cNvPr id="10" name="Oval 8"/>
          <p:cNvSpPr>
            <a:spLocks noChangeArrowheads="1"/>
          </p:cNvSpPr>
          <p:nvPr/>
        </p:nvSpPr>
        <p:spPr bwMode="auto">
          <a:xfrm>
            <a:off x="4499992" y="2211710"/>
            <a:ext cx="1440160" cy="1258549"/>
          </a:xfrm>
          <a:prstGeom prst="ellipse">
            <a:avLst/>
          </a:prstGeom>
          <a:solidFill>
            <a:srgbClr val="92D050"/>
          </a:solidFill>
          <a:ln w="4"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ea typeface="微软雅黑"/>
            </a:endParaRPr>
          </a:p>
        </p:txBody>
      </p:sp>
      <p:sp>
        <p:nvSpPr>
          <p:cNvPr id="2" name="矩形 1"/>
          <p:cNvSpPr/>
          <p:nvPr/>
        </p:nvSpPr>
        <p:spPr>
          <a:xfrm>
            <a:off x="3602111" y="1986975"/>
            <a:ext cx="931665" cy="584775"/>
          </a:xfrm>
          <a:prstGeom prst="rect">
            <a:avLst/>
          </a:prstGeom>
        </p:spPr>
        <p:txBody>
          <a:bodyPr wrap="none">
            <a:spAutoFit/>
          </a:bodyPr>
          <a:lstStyle/>
          <a:p>
            <a:r>
              <a:rPr lang="zh-CN" altLang="en-US" b="1" dirty="0" smtClean="0">
                <a:solidFill>
                  <a:schemeClr val="bg1"/>
                </a:solidFill>
                <a:ea typeface="微软雅黑"/>
              </a:rPr>
              <a:t>管  </a:t>
            </a:r>
            <a:r>
              <a:rPr lang="zh-CN" altLang="en-US" sz="3200" b="1" dirty="0" smtClean="0">
                <a:solidFill>
                  <a:schemeClr val="bg1"/>
                </a:solidFill>
                <a:ea typeface="微软雅黑"/>
              </a:rPr>
              <a:t>事</a:t>
            </a:r>
            <a:endParaRPr lang="zh-CN" altLang="en-US" sz="3200" b="1" dirty="0">
              <a:solidFill>
                <a:schemeClr val="bg1"/>
              </a:solidFill>
              <a:ea typeface="微软雅黑"/>
            </a:endParaRPr>
          </a:p>
        </p:txBody>
      </p:sp>
      <p:sp>
        <p:nvSpPr>
          <p:cNvPr id="12" name="矩形 11"/>
          <p:cNvSpPr/>
          <p:nvPr/>
        </p:nvSpPr>
        <p:spPr>
          <a:xfrm>
            <a:off x="4808612" y="2548596"/>
            <a:ext cx="931665" cy="584775"/>
          </a:xfrm>
          <a:prstGeom prst="rect">
            <a:avLst/>
          </a:prstGeom>
        </p:spPr>
        <p:txBody>
          <a:bodyPr wrap="none">
            <a:spAutoFit/>
          </a:bodyPr>
          <a:lstStyle/>
          <a:p>
            <a:r>
              <a:rPr lang="zh-CN" altLang="en-US" b="1" dirty="0" smtClean="0">
                <a:solidFill>
                  <a:schemeClr val="bg1"/>
                </a:solidFill>
                <a:ea typeface="微软雅黑"/>
              </a:rPr>
              <a:t>理  </a:t>
            </a:r>
            <a:r>
              <a:rPr lang="zh-CN" altLang="en-US" sz="3200" b="1" dirty="0" smtClean="0">
                <a:solidFill>
                  <a:schemeClr val="bg1"/>
                </a:solidFill>
                <a:ea typeface="微软雅黑"/>
              </a:rPr>
              <a:t>人</a:t>
            </a:r>
            <a:endParaRPr lang="zh-CN" altLang="en-US" sz="3200" b="1" dirty="0">
              <a:solidFill>
                <a:schemeClr val="bg1"/>
              </a:solidFill>
              <a:ea typeface="微软雅黑"/>
            </a:endParaRPr>
          </a:p>
        </p:txBody>
      </p:sp>
      <p:sp>
        <p:nvSpPr>
          <p:cNvPr id="3" name="矩形 2"/>
          <p:cNvSpPr/>
          <p:nvPr/>
        </p:nvSpPr>
        <p:spPr>
          <a:xfrm>
            <a:off x="415790" y="1419622"/>
            <a:ext cx="1995970" cy="288032"/>
          </a:xfrm>
          <a:prstGeom prst="rect">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smtClean="0">
                <a:latin typeface="微软雅黑" panose="020B0503020204020204" pitchFamily="34" charset="-122"/>
                <a:ea typeface="微软雅黑" panose="020B0503020204020204" pitchFamily="34" charset="-122"/>
              </a:rPr>
              <a:t>具体事项协作沟通</a:t>
            </a:r>
            <a:endParaRPr lang="zh-CN" altLang="en-US" sz="1400" b="1" dirty="0">
              <a:latin typeface="微软雅黑" panose="020B0503020204020204" pitchFamily="34" charset="-122"/>
              <a:ea typeface="微软雅黑" panose="020B0503020204020204" pitchFamily="34" charset="-122"/>
            </a:endParaRPr>
          </a:p>
        </p:txBody>
      </p:sp>
      <p:sp>
        <p:nvSpPr>
          <p:cNvPr id="14" name="矩形 13"/>
          <p:cNvSpPr/>
          <p:nvPr/>
        </p:nvSpPr>
        <p:spPr>
          <a:xfrm>
            <a:off x="415790" y="1889026"/>
            <a:ext cx="1995970" cy="288032"/>
          </a:xfrm>
          <a:prstGeom prst="rect">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smtClean="0">
                <a:latin typeface="微软雅黑" panose="020B0503020204020204" pitchFamily="34" charset="-122"/>
                <a:ea typeface="微软雅黑" panose="020B0503020204020204" pitchFamily="34" charset="-122"/>
              </a:rPr>
              <a:t>工作历程图指引</a:t>
            </a:r>
            <a:endParaRPr lang="zh-CN" altLang="en-US" sz="1400" b="1" dirty="0">
              <a:latin typeface="微软雅黑" panose="020B0503020204020204" pitchFamily="34" charset="-122"/>
              <a:ea typeface="微软雅黑" panose="020B0503020204020204" pitchFamily="34" charset="-122"/>
            </a:endParaRPr>
          </a:p>
        </p:txBody>
      </p:sp>
      <p:sp>
        <p:nvSpPr>
          <p:cNvPr id="15" name="矩形 14"/>
          <p:cNvSpPr/>
          <p:nvPr/>
        </p:nvSpPr>
        <p:spPr>
          <a:xfrm>
            <a:off x="415790" y="2354982"/>
            <a:ext cx="1995970" cy="288032"/>
          </a:xfrm>
          <a:prstGeom prst="rect">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smtClean="0">
                <a:latin typeface="微软雅黑" panose="020B0503020204020204" pitchFamily="34" charset="-122"/>
                <a:ea typeface="微软雅黑" panose="020B0503020204020204" pitchFamily="34" charset="-122"/>
              </a:rPr>
              <a:t>工作审核有条不紊</a:t>
            </a:r>
            <a:endParaRPr lang="zh-CN" altLang="en-US" sz="1400" b="1" dirty="0">
              <a:latin typeface="微软雅黑" panose="020B0503020204020204" pitchFamily="34" charset="-122"/>
              <a:ea typeface="微软雅黑" panose="020B0503020204020204" pitchFamily="34" charset="-122"/>
            </a:endParaRPr>
          </a:p>
        </p:txBody>
      </p:sp>
      <p:sp>
        <p:nvSpPr>
          <p:cNvPr id="16" name="矩形 15"/>
          <p:cNvSpPr/>
          <p:nvPr/>
        </p:nvSpPr>
        <p:spPr>
          <a:xfrm>
            <a:off x="415790" y="2840983"/>
            <a:ext cx="1995970" cy="288032"/>
          </a:xfrm>
          <a:prstGeom prst="rect">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smtClean="0">
                <a:latin typeface="微软雅黑" panose="020B0503020204020204" pitchFamily="34" charset="-122"/>
                <a:ea typeface="微软雅黑" panose="020B0503020204020204" pitchFamily="34" charset="-122"/>
              </a:rPr>
              <a:t>计划执行智能记录</a:t>
            </a:r>
            <a:endParaRPr lang="zh-CN" altLang="en-US" sz="1400" b="1" dirty="0">
              <a:latin typeface="微软雅黑" panose="020B0503020204020204" pitchFamily="34" charset="-122"/>
              <a:ea typeface="微软雅黑" panose="020B0503020204020204" pitchFamily="34" charset="-122"/>
            </a:endParaRPr>
          </a:p>
        </p:txBody>
      </p:sp>
      <p:sp>
        <p:nvSpPr>
          <p:cNvPr id="19" name="矩形 18"/>
          <p:cNvSpPr/>
          <p:nvPr/>
        </p:nvSpPr>
        <p:spPr>
          <a:xfrm>
            <a:off x="415790" y="3326243"/>
            <a:ext cx="1995970" cy="288032"/>
          </a:xfrm>
          <a:prstGeom prst="rect">
            <a:avLst/>
          </a:prstGeom>
          <a:solidFill>
            <a:srgbClr val="005696"/>
          </a:solidFill>
          <a:ln>
            <a:solidFill>
              <a:srgbClr val="005696"/>
            </a:solidFill>
          </a:ln>
        </p:spPr>
        <p:style>
          <a:lnRef idx="1">
            <a:schemeClr val="accent1"/>
          </a:lnRef>
          <a:fillRef idx="3">
            <a:schemeClr val="accent1"/>
          </a:fillRef>
          <a:effectRef idx="2">
            <a:schemeClr val="accent1"/>
          </a:effectRef>
          <a:fontRef idx="minor">
            <a:schemeClr val="lt1"/>
          </a:fontRef>
        </p:style>
        <p:txBody>
          <a:bodyPr rtlCol="0" anchor="ctr"/>
          <a:lstStyle/>
          <a:p>
            <a:r>
              <a:rPr lang="zh-CN" altLang="en-US" sz="1400" b="1" dirty="0" smtClean="0">
                <a:latin typeface="微软雅黑" panose="020B0503020204020204" pitchFamily="34" charset="-122"/>
                <a:ea typeface="微软雅黑" panose="020B0503020204020204" pitchFamily="34" charset="-122"/>
              </a:rPr>
              <a:t>有针对性的信息推送</a:t>
            </a:r>
            <a:endParaRPr lang="zh-CN" altLang="en-US" sz="1400" b="1" dirty="0">
              <a:latin typeface="微软雅黑" panose="020B0503020204020204" pitchFamily="34" charset="-122"/>
              <a:ea typeface="微软雅黑" panose="020B0503020204020204" pitchFamily="34" charset="-122"/>
            </a:endParaRPr>
          </a:p>
        </p:txBody>
      </p:sp>
      <p:sp>
        <p:nvSpPr>
          <p:cNvPr id="26" name="矩形 25"/>
          <p:cNvSpPr/>
          <p:nvPr/>
        </p:nvSpPr>
        <p:spPr>
          <a:xfrm>
            <a:off x="6660232" y="1419622"/>
            <a:ext cx="1995970" cy="288032"/>
          </a:xfrm>
          <a:prstGeom prst="rect">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smtClean="0">
                <a:latin typeface="微软雅黑" panose="020B0503020204020204" pitchFamily="34" charset="-122"/>
                <a:ea typeface="微软雅黑" panose="020B0503020204020204" pitchFamily="34" charset="-122"/>
              </a:rPr>
              <a:t>组织计划和执行监控</a:t>
            </a:r>
            <a:endParaRPr lang="zh-CN" altLang="en-US" sz="1400" b="1" dirty="0">
              <a:latin typeface="微软雅黑" panose="020B0503020204020204" pitchFamily="34" charset="-122"/>
              <a:ea typeface="微软雅黑" panose="020B0503020204020204" pitchFamily="34" charset="-122"/>
            </a:endParaRPr>
          </a:p>
        </p:txBody>
      </p:sp>
      <p:sp>
        <p:nvSpPr>
          <p:cNvPr id="27" name="矩形 26"/>
          <p:cNvSpPr/>
          <p:nvPr/>
        </p:nvSpPr>
        <p:spPr>
          <a:xfrm>
            <a:off x="6660232" y="1889026"/>
            <a:ext cx="1995970" cy="288032"/>
          </a:xfrm>
          <a:prstGeom prst="rect">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smtClean="0">
                <a:latin typeface="微软雅黑" panose="020B0503020204020204" pitchFamily="34" charset="-122"/>
                <a:ea typeface="微软雅黑" panose="020B0503020204020204" pitchFamily="34" charset="-122"/>
              </a:rPr>
              <a:t>员工计划和执行监控</a:t>
            </a:r>
            <a:endParaRPr lang="zh-CN" altLang="en-US" sz="1400" b="1" dirty="0">
              <a:latin typeface="微软雅黑" panose="020B0503020204020204" pitchFamily="34" charset="-122"/>
              <a:ea typeface="微软雅黑" panose="020B0503020204020204" pitchFamily="34" charset="-122"/>
            </a:endParaRPr>
          </a:p>
        </p:txBody>
      </p:sp>
      <p:sp>
        <p:nvSpPr>
          <p:cNvPr id="28" name="矩形 27"/>
          <p:cNvSpPr/>
          <p:nvPr/>
        </p:nvSpPr>
        <p:spPr>
          <a:xfrm>
            <a:off x="6660232" y="2354982"/>
            <a:ext cx="1995970" cy="288032"/>
          </a:xfrm>
          <a:prstGeom prst="rect">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smtClean="0">
                <a:latin typeface="微软雅黑" panose="020B0503020204020204" pitchFamily="34" charset="-122"/>
                <a:ea typeface="微软雅黑" panose="020B0503020204020204" pitchFamily="34" charset="-122"/>
              </a:rPr>
              <a:t>岗位工作体系梳理</a:t>
            </a:r>
            <a:endParaRPr lang="zh-CN" altLang="en-US" sz="1400" b="1" dirty="0">
              <a:latin typeface="微软雅黑" panose="020B0503020204020204" pitchFamily="34" charset="-122"/>
              <a:ea typeface="微软雅黑" panose="020B0503020204020204" pitchFamily="34" charset="-122"/>
            </a:endParaRPr>
          </a:p>
        </p:txBody>
      </p:sp>
      <p:sp>
        <p:nvSpPr>
          <p:cNvPr id="29" name="矩形 28"/>
          <p:cNvSpPr/>
          <p:nvPr/>
        </p:nvSpPr>
        <p:spPr>
          <a:xfrm>
            <a:off x="6660232" y="2840983"/>
            <a:ext cx="1995970" cy="288032"/>
          </a:xfrm>
          <a:prstGeom prst="rect">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smtClean="0">
                <a:latin typeface="微软雅黑" panose="020B0503020204020204" pitchFamily="34" charset="-122"/>
                <a:ea typeface="微软雅黑" panose="020B0503020204020204" pitchFamily="34" charset="-122"/>
              </a:rPr>
              <a:t>员工工作状态</a:t>
            </a:r>
            <a:endParaRPr lang="zh-CN" altLang="en-US" sz="1400" b="1" dirty="0">
              <a:latin typeface="微软雅黑" panose="020B0503020204020204" pitchFamily="34" charset="-122"/>
              <a:ea typeface="微软雅黑" panose="020B0503020204020204" pitchFamily="34" charset="-122"/>
            </a:endParaRPr>
          </a:p>
        </p:txBody>
      </p:sp>
      <p:sp>
        <p:nvSpPr>
          <p:cNvPr id="30" name="矩形 29"/>
          <p:cNvSpPr/>
          <p:nvPr/>
        </p:nvSpPr>
        <p:spPr>
          <a:xfrm>
            <a:off x="6660232" y="3326243"/>
            <a:ext cx="1995970" cy="288032"/>
          </a:xfrm>
          <a:prstGeom prst="rect">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smtClean="0">
                <a:latin typeface="微软雅黑" panose="020B0503020204020204" pitchFamily="34" charset="-122"/>
                <a:ea typeface="微软雅黑" panose="020B0503020204020204" pitchFamily="34" charset="-122"/>
              </a:rPr>
              <a:t>人事事项高效率流转</a:t>
            </a:r>
            <a:endParaRPr lang="zh-CN" altLang="en-US" sz="1400" b="1" dirty="0">
              <a:latin typeface="微软雅黑" panose="020B0503020204020204" pitchFamily="34" charset="-122"/>
              <a:ea typeface="微软雅黑" panose="020B0503020204020204" pitchFamily="34" charset="-122"/>
            </a:endParaRPr>
          </a:p>
        </p:txBody>
      </p:sp>
      <p:sp>
        <p:nvSpPr>
          <p:cNvPr id="4" name="右大括号 3"/>
          <p:cNvSpPr/>
          <p:nvPr/>
        </p:nvSpPr>
        <p:spPr>
          <a:xfrm>
            <a:off x="2699792" y="1664990"/>
            <a:ext cx="288032" cy="1805269"/>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 name="左大括号 6"/>
          <p:cNvSpPr/>
          <p:nvPr/>
        </p:nvSpPr>
        <p:spPr>
          <a:xfrm>
            <a:off x="6300192" y="1563638"/>
            <a:ext cx="216024" cy="205063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 name="下箭头 7"/>
          <p:cNvSpPr/>
          <p:nvPr/>
        </p:nvSpPr>
        <p:spPr>
          <a:xfrm>
            <a:off x="3419872" y="3614275"/>
            <a:ext cx="432048" cy="325627"/>
          </a:xfrm>
          <a:prstGeom prst="downArrow">
            <a:avLst/>
          </a:prstGeom>
          <a:solidFill>
            <a:schemeClr val="accent5">
              <a:lumMod val="60000"/>
              <a:lumOff val="4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下箭头 30"/>
          <p:cNvSpPr/>
          <p:nvPr/>
        </p:nvSpPr>
        <p:spPr>
          <a:xfrm>
            <a:off x="4283968" y="3614275"/>
            <a:ext cx="432048" cy="325627"/>
          </a:xfrm>
          <a:prstGeom prst="downArrow">
            <a:avLst/>
          </a:prstGeom>
          <a:solidFill>
            <a:schemeClr val="accent5">
              <a:lumMod val="60000"/>
              <a:lumOff val="4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下箭头 31"/>
          <p:cNvSpPr/>
          <p:nvPr/>
        </p:nvSpPr>
        <p:spPr>
          <a:xfrm>
            <a:off x="5060220" y="3614274"/>
            <a:ext cx="432048" cy="325627"/>
          </a:xfrm>
          <a:prstGeom prst="downArrow">
            <a:avLst/>
          </a:prstGeom>
          <a:solidFill>
            <a:schemeClr val="accent5">
              <a:lumMod val="60000"/>
              <a:lumOff val="4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p:nvPr/>
        </p:nvCxnSpPr>
        <p:spPr>
          <a:xfrm>
            <a:off x="1763688" y="4083918"/>
            <a:ext cx="5472608"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554527" y="4289141"/>
            <a:ext cx="5890928" cy="319106"/>
          </a:xfrm>
          <a:prstGeom prst="rect">
            <a:avLst/>
          </a:prstGeom>
          <a:noFill/>
        </p:spPr>
        <p:txBody>
          <a:bodyPr wrap="none" lIns="72178" tIns="36090" rIns="72178" bIns="36090" rtlCol="0">
            <a:spAutoFit/>
          </a:bodyPr>
          <a:lstStyle/>
          <a:p>
            <a:pPr algn="ctr"/>
            <a:r>
              <a:rPr lang="zh-CN" altLang="en-US" sz="1600" dirty="0"/>
              <a:t>人找事</a:t>
            </a:r>
            <a:r>
              <a:rPr lang="zh-CN" altLang="en-US" sz="1600" dirty="0" smtClean="0"/>
              <a:t>、事</a:t>
            </a:r>
            <a:r>
              <a:rPr lang="zh-CN" altLang="en-US" sz="1600" dirty="0"/>
              <a:t>找人，从而从这两个基本点来提升组织的管理生命力</a:t>
            </a:r>
            <a:endParaRPr lang="zh-CN" altLang="en-US" sz="1600" b="1" dirty="0">
              <a:solidFill>
                <a:srgbClr val="005696"/>
              </a:solidFill>
              <a:latin typeface="微软雅黑"/>
              <a:ea typeface="微软雅黑"/>
            </a:endParaRPr>
          </a:p>
        </p:txBody>
      </p:sp>
    </p:spTree>
    <p:extLst>
      <p:ext uri="{BB962C8B-B14F-4D97-AF65-F5344CB8AC3E}">
        <p14:creationId xmlns:p14="http://schemas.microsoft.com/office/powerpoint/2010/main" val="3628762349"/>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heel(1)">
                                      <p:cBhvr>
                                        <p:cTn id="16" dur="2000"/>
                                        <p:tgtEl>
                                          <p:spTgt spid="9"/>
                                        </p:tgtEl>
                                      </p:cBhvr>
                                    </p:animEffect>
                                  </p:childTnLst>
                                </p:cTn>
                              </p:par>
                              <p:par>
                                <p:cTn id="17" presetID="21" presetClass="entr" presetSubtype="1"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heel(1)">
                                      <p:cBhvr>
                                        <p:cTn id="19" dur="20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heel(1)">
                                      <p:cBhvr>
                                        <p:cTn id="24" dur="2000"/>
                                        <p:tgtEl>
                                          <p:spTgt spid="10"/>
                                        </p:tgtEl>
                                      </p:cBhvr>
                                    </p:animEffect>
                                  </p:childTnLst>
                                </p:cTn>
                              </p:par>
                              <p:par>
                                <p:cTn id="25" presetID="21" presetClass="entr" presetSubtype="1"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heel(1)">
                                      <p:cBhvr>
                                        <p:cTn id="27" dur="20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3"/>
                                        </p:tgtEl>
                                        <p:attrNameLst>
                                          <p:attrName>style.visibility</p:attrName>
                                        </p:attrNameLst>
                                      </p:cBhvr>
                                      <p:to>
                                        <p:strVal val="visible"/>
                                      </p:to>
                                    </p:set>
                                    <p:anim calcmode="lin" valueType="num">
                                      <p:cBhvr>
                                        <p:cTn id="32" dur="500" fill="hold"/>
                                        <p:tgtEl>
                                          <p:spTgt spid="3"/>
                                        </p:tgtEl>
                                        <p:attrNameLst>
                                          <p:attrName>ppt_w</p:attrName>
                                        </p:attrNameLst>
                                      </p:cBhvr>
                                      <p:tavLst>
                                        <p:tav tm="0">
                                          <p:val>
                                            <p:fltVal val="0"/>
                                          </p:val>
                                        </p:tav>
                                        <p:tav tm="100000">
                                          <p:val>
                                            <p:strVal val="#ppt_w"/>
                                          </p:val>
                                        </p:tav>
                                      </p:tavLst>
                                    </p:anim>
                                    <p:anim calcmode="lin" valueType="num">
                                      <p:cBhvr>
                                        <p:cTn id="33" dur="500" fill="hold"/>
                                        <p:tgtEl>
                                          <p:spTgt spid="3"/>
                                        </p:tgtEl>
                                        <p:attrNameLst>
                                          <p:attrName>ppt_h</p:attrName>
                                        </p:attrNameLst>
                                      </p:cBhvr>
                                      <p:tavLst>
                                        <p:tav tm="0">
                                          <p:val>
                                            <p:fltVal val="0"/>
                                          </p:val>
                                        </p:tav>
                                        <p:tav tm="100000">
                                          <p:val>
                                            <p:strVal val="#ppt_h"/>
                                          </p:val>
                                        </p:tav>
                                      </p:tavLst>
                                    </p:anim>
                                    <p:animEffect transition="in" filter="fade">
                                      <p:cBhvr>
                                        <p:cTn id="34" dur="500"/>
                                        <p:tgtEl>
                                          <p:spTgt spid="3"/>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p:cTn id="37" dur="500" fill="hold"/>
                                        <p:tgtEl>
                                          <p:spTgt spid="14"/>
                                        </p:tgtEl>
                                        <p:attrNameLst>
                                          <p:attrName>ppt_w</p:attrName>
                                        </p:attrNameLst>
                                      </p:cBhvr>
                                      <p:tavLst>
                                        <p:tav tm="0">
                                          <p:val>
                                            <p:fltVal val="0"/>
                                          </p:val>
                                        </p:tav>
                                        <p:tav tm="100000">
                                          <p:val>
                                            <p:strVal val="#ppt_w"/>
                                          </p:val>
                                        </p:tav>
                                      </p:tavLst>
                                    </p:anim>
                                    <p:anim calcmode="lin" valueType="num">
                                      <p:cBhvr>
                                        <p:cTn id="38" dur="500" fill="hold"/>
                                        <p:tgtEl>
                                          <p:spTgt spid="14"/>
                                        </p:tgtEl>
                                        <p:attrNameLst>
                                          <p:attrName>ppt_h</p:attrName>
                                        </p:attrNameLst>
                                      </p:cBhvr>
                                      <p:tavLst>
                                        <p:tav tm="0">
                                          <p:val>
                                            <p:fltVal val="0"/>
                                          </p:val>
                                        </p:tav>
                                        <p:tav tm="100000">
                                          <p:val>
                                            <p:strVal val="#ppt_h"/>
                                          </p:val>
                                        </p:tav>
                                      </p:tavLst>
                                    </p:anim>
                                    <p:animEffect transition="in" filter="fade">
                                      <p:cBhvr>
                                        <p:cTn id="39" dur="500"/>
                                        <p:tgtEl>
                                          <p:spTgt spid="14"/>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p:cTn id="42" dur="500" fill="hold"/>
                                        <p:tgtEl>
                                          <p:spTgt spid="15"/>
                                        </p:tgtEl>
                                        <p:attrNameLst>
                                          <p:attrName>ppt_w</p:attrName>
                                        </p:attrNameLst>
                                      </p:cBhvr>
                                      <p:tavLst>
                                        <p:tav tm="0">
                                          <p:val>
                                            <p:fltVal val="0"/>
                                          </p:val>
                                        </p:tav>
                                        <p:tav tm="100000">
                                          <p:val>
                                            <p:strVal val="#ppt_w"/>
                                          </p:val>
                                        </p:tav>
                                      </p:tavLst>
                                    </p:anim>
                                    <p:anim calcmode="lin" valueType="num">
                                      <p:cBhvr>
                                        <p:cTn id="43" dur="500" fill="hold"/>
                                        <p:tgtEl>
                                          <p:spTgt spid="15"/>
                                        </p:tgtEl>
                                        <p:attrNameLst>
                                          <p:attrName>ppt_h</p:attrName>
                                        </p:attrNameLst>
                                      </p:cBhvr>
                                      <p:tavLst>
                                        <p:tav tm="0">
                                          <p:val>
                                            <p:fltVal val="0"/>
                                          </p:val>
                                        </p:tav>
                                        <p:tav tm="100000">
                                          <p:val>
                                            <p:strVal val="#ppt_h"/>
                                          </p:val>
                                        </p:tav>
                                      </p:tavLst>
                                    </p:anim>
                                    <p:animEffect transition="in" filter="fade">
                                      <p:cBhvr>
                                        <p:cTn id="44" dur="500"/>
                                        <p:tgtEl>
                                          <p:spTgt spid="15"/>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p:cTn id="47" dur="500" fill="hold"/>
                                        <p:tgtEl>
                                          <p:spTgt spid="16"/>
                                        </p:tgtEl>
                                        <p:attrNameLst>
                                          <p:attrName>ppt_w</p:attrName>
                                        </p:attrNameLst>
                                      </p:cBhvr>
                                      <p:tavLst>
                                        <p:tav tm="0">
                                          <p:val>
                                            <p:fltVal val="0"/>
                                          </p:val>
                                        </p:tav>
                                        <p:tav tm="100000">
                                          <p:val>
                                            <p:strVal val="#ppt_w"/>
                                          </p:val>
                                        </p:tav>
                                      </p:tavLst>
                                    </p:anim>
                                    <p:anim calcmode="lin" valueType="num">
                                      <p:cBhvr>
                                        <p:cTn id="48" dur="500" fill="hold"/>
                                        <p:tgtEl>
                                          <p:spTgt spid="16"/>
                                        </p:tgtEl>
                                        <p:attrNameLst>
                                          <p:attrName>ppt_h</p:attrName>
                                        </p:attrNameLst>
                                      </p:cBhvr>
                                      <p:tavLst>
                                        <p:tav tm="0">
                                          <p:val>
                                            <p:fltVal val="0"/>
                                          </p:val>
                                        </p:tav>
                                        <p:tav tm="100000">
                                          <p:val>
                                            <p:strVal val="#ppt_h"/>
                                          </p:val>
                                        </p:tav>
                                      </p:tavLst>
                                    </p:anim>
                                    <p:animEffect transition="in" filter="fade">
                                      <p:cBhvr>
                                        <p:cTn id="49" dur="500"/>
                                        <p:tgtEl>
                                          <p:spTgt spid="16"/>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9"/>
                                        </p:tgtEl>
                                        <p:attrNameLst>
                                          <p:attrName>style.visibility</p:attrName>
                                        </p:attrNameLst>
                                      </p:cBhvr>
                                      <p:to>
                                        <p:strVal val="visible"/>
                                      </p:to>
                                    </p:set>
                                    <p:anim calcmode="lin" valueType="num">
                                      <p:cBhvr>
                                        <p:cTn id="52" dur="500" fill="hold"/>
                                        <p:tgtEl>
                                          <p:spTgt spid="19"/>
                                        </p:tgtEl>
                                        <p:attrNameLst>
                                          <p:attrName>ppt_w</p:attrName>
                                        </p:attrNameLst>
                                      </p:cBhvr>
                                      <p:tavLst>
                                        <p:tav tm="0">
                                          <p:val>
                                            <p:fltVal val="0"/>
                                          </p:val>
                                        </p:tav>
                                        <p:tav tm="100000">
                                          <p:val>
                                            <p:strVal val="#ppt_w"/>
                                          </p:val>
                                        </p:tav>
                                      </p:tavLst>
                                    </p:anim>
                                    <p:anim calcmode="lin" valueType="num">
                                      <p:cBhvr>
                                        <p:cTn id="53" dur="500" fill="hold"/>
                                        <p:tgtEl>
                                          <p:spTgt spid="19"/>
                                        </p:tgtEl>
                                        <p:attrNameLst>
                                          <p:attrName>ppt_h</p:attrName>
                                        </p:attrNameLst>
                                      </p:cBhvr>
                                      <p:tavLst>
                                        <p:tav tm="0">
                                          <p:val>
                                            <p:fltVal val="0"/>
                                          </p:val>
                                        </p:tav>
                                        <p:tav tm="100000">
                                          <p:val>
                                            <p:strVal val="#ppt_h"/>
                                          </p:val>
                                        </p:tav>
                                      </p:tavLst>
                                    </p:anim>
                                    <p:animEffect transition="in" filter="fade">
                                      <p:cBhvr>
                                        <p:cTn id="54" dur="500"/>
                                        <p:tgtEl>
                                          <p:spTgt spid="19"/>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4"/>
                                        </p:tgtEl>
                                        <p:attrNameLst>
                                          <p:attrName>style.visibility</p:attrName>
                                        </p:attrNameLst>
                                      </p:cBhvr>
                                      <p:to>
                                        <p:strVal val="visible"/>
                                      </p:to>
                                    </p:set>
                                    <p:anim calcmode="lin" valueType="num">
                                      <p:cBhvr>
                                        <p:cTn id="57" dur="500" fill="hold"/>
                                        <p:tgtEl>
                                          <p:spTgt spid="4"/>
                                        </p:tgtEl>
                                        <p:attrNameLst>
                                          <p:attrName>ppt_w</p:attrName>
                                        </p:attrNameLst>
                                      </p:cBhvr>
                                      <p:tavLst>
                                        <p:tav tm="0">
                                          <p:val>
                                            <p:fltVal val="0"/>
                                          </p:val>
                                        </p:tav>
                                        <p:tav tm="100000">
                                          <p:val>
                                            <p:strVal val="#ppt_w"/>
                                          </p:val>
                                        </p:tav>
                                      </p:tavLst>
                                    </p:anim>
                                    <p:anim calcmode="lin" valueType="num">
                                      <p:cBhvr>
                                        <p:cTn id="58" dur="500" fill="hold"/>
                                        <p:tgtEl>
                                          <p:spTgt spid="4"/>
                                        </p:tgtEl>
                                        <p:attrNameLst>
                                          <p:attrName>ppt_h</p:attrName>
                                        </p:attrNameLst>
                                      </p:cBhvr>
                                      <p:tavLst>
                                        <p:tav tm="0">
                                          <p:val>
                                            <p:fltVal val="0"/>
                                          </p:val>
                                        </p:tav>
                                        <p:tav tm="100000">
                                          <p:val>
                                            <p:strVal val="#ppt_h"/>
                                          </p:val>
                                        </p:tav>
                                      </p:tavLst>
                                    </p:anim>
                                    <p:animEffect transition="in" filter="fade">
                                      <p:cBhvr>
                                        <p:cTn id="59" dur="500"/>
                                        <p:tgtEl>
                                          <p:spTgt spid="4"/>
                                        </p:tgtEl>
                                      </p:cBhvr>
                                    </p:animEffect>
                                  </p:childTnLst>
                                </p:cTn>
                              </p:par>
                            </p:childTnLst>
                          </p:cTn>
                        </p:par>
                      </p:childTnLst>
                    </p:cTn>
                  </p:par>
                  <p:par>
                    <p:cTn id="60" fill="hold">
                      <p:stCondLst>
                        <p:cond delay="indefinite"/>
                      </p:stCondLst>
                      <p:childTnLst>
                        <p:par>
                          <p:cTn id="61" fill="hold">
                            <p:stCondLst>
                              <p:cond delay="0"/>
                            </p:stCondLst>
                            <p:childTnLst>
                              <p:par>
                                <p:cTn id="62" presetID="53" presetClass="entr" presetSubtype="16" fill="hold" grpId="0" nodeType="clickEffect">
                                  <p:stCondLst>
                                    <p:cond delay="0"/>
                                  </p:stCondLst>
                                  <p:childTnLst>
                                    <p:set>
                                      <p:cBhvr>
                                        <p:cTn id="63" dur="1" fill="hold">
                                          <p:stCondLst>
                                            <p:cond delay="0"/>
                                          </p:stCondLst>
                                        </p:cTn>
                                        <p:tgtEl>
                                          <p:spTgt spid="7"/>
                                        </p:tgtEl>
                                        <p:attrNameLst>
                                          <p:attrName>style.visibility</p:attrName>
                                        </p:attrNameLst>
                                      </p:cBhvr>
                                      <p:to>
                                        <p:strVal val="visible"/>
                                      </p:to>
                                    </p:set>
                                    <p:anim calcmode="lin" valueType="num">
                                      <p:cBhvr>
                                        <p:cTn id="64" dur="500" fill="hold"/>
                                        <p:tgtEl>
                                          <p:spTgt spid="7"/>
                                        </p:tgtEl>
                                        <p:attrNameLst>
                                          <p:attrName>ppt_w</p:attrName>
                                        </p:attrNameLst>
                                      </p:cBhvr>
                                      <p:tavLst>
                                        <p:tav tm="0">
                                          <p:val>
                                            <p:fltVal val="0"/>
                                          </p:val>
                                        </p:tav>
                                        <p:tav tm="100000">
                                          <p:val>
                                            <p:strVal val="#ppt_w"/>
                                          </p:val>
                                        </p:tav>
                                      </p:tavLst>
                                    </p:anim>
                                    <p:anim calcmode="lin" valueType="num">
                                      <p:cBhvr>
                                        <p:cTn id="65" dur="500" fill="hold"/>
                                        <p:tgtEl>
                                          <p:spTgt spid="7"/>
                                        </p:tgtEl>
                                        <p:attrNameLst>
                                          <p:attrName>ppt_h</p:attrName>
                                        </p:attrNameLst>
                                      </p:cBhvr>
                                      <p:tavLst>
                                        <p:tav tm="0">
                                          <p:val>
                                            <p:fltVal val="0"/>
                                          </p:val>
                                        </p:tav>
                                        <p:tav tm="100000">
                                          <p:val>
                                            <p:strVal val="#ppt_h"/>
                                          </p:val>
                                        </p:tav>
                                      </p:tavLst>
                                    </p:anim>
                                    <p:animEffect transition="in" filter="fade">
                                      <p:cBhvr>
                                        <p:cTn id="66" dur="500"/>
                                        <p:tgtEl>
                                          <p:spTgt spid="7"/>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26"/>
                                        </p:tgtEl>
                                        <p:attrNameLst>
                                          <p:attrName>style.visibility</p:attrName>
                                        </p:attrNameLst>
                                      </p:cBhvr>
                                      <p:to>
                                        <p:strVal val="visible"/>
                                      </p:to>
                                    </p:set>
                                    <p:anim calcmode="lin" valueType="num">
                                      <p:cBhvr>
                                        <p:cTn id="69" dur="500" fill="hold"/>
                                        <p:tgtEl>
                                          <p:spTgt spid="26"/>
                                        </p:tgtEl>
                                        <p:attrNameLst>
                                          <p:attrName>ppt_w</p:attrName>
                                        </p:attrNameLst>
                                      </p:cBhvr>
                                      <p:tavLst>
                                        <p:tav tm="0">
                                          <p:val>
                                            <p:fltVal val="0"/>
                                          </p:val>
                                        </p:tav>
                                        <p:tav tm="100000">
                                          <p:val>
                                            <p:strVal val="#ppt_w"/>
                                          </p:val>
                                        </p:tav>
                                      </p:tavLst>
                                    </p:anim>
                                    <p:anim calcmode="lin" valueType="num">
                                      <p:cBhvr>
                                        <p:cTn id="70" dur="500" fill="hold"/>
                                        <p:tgtEl>
                                          <p:spTgt spid="26"/>
                                        </p:tgtEl>
                                        <p:attrNameLst>
                                          <p:attrName>ppt_h</p:attrName>
                                        </p:attrNameLst>
                                      </p:cBhvr>
                                      <p:tavLst>
                                        <p:tav tm="0">
                                          <p:val>
                                            <p:fltVal val="0"/>
                                          </p:val>
                                        </p:tav>
                                        <p:tav tm="100000">
                                          <p:val>
                                            <p:strVal val="#ppt_h"/>
                                          </p:val>
                                        </p:tav>
                                      </p:tavLst>
                                    </p:anim>
                                    <p:animEffect transition="in" filter="fade">
                                      <p:cBhvr>
                                        <p:cTn id="71" dur="500"/>
                                        <p:tgtEl>
                                          <p:spTgt spid="26"/>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27"/>
                                        </p:tgtEl>
                                        <p:attrNameLst>
                                          <p:attrName>style.visibility</p:attrName>
                                        </p:attrNameLst>
                                      </p:cBhvr>
                                      <p:to>
                                        <p:strVal val="visible"/>
                                      </p:to>
                                    </p:set>
                                    <p:anim calcmode="lin" valueType="num">
                                      <p:cBhvr>
                                        <p:cTn id="74" dur="500" fill="hold"/>
                                        <p:tgtEl>
                                          <p:spTgt spid="27"/>
                                        </p:tgtEl>
                                        <p:attrNameLst>
                                          <p:attrName>ppt_w</p:attrName>
                                        </p:attrNameLst>
                                      </p:cBhvr>
                                      <p:tavLst>
                                        <p:tav tm="0">
                                          <p:val>
                                            <p:fltVal val="0"/>
                                          </p:val>
                                        </p:tav>
                                        <p:tav tm="100000">
                                          <p:val>
                                            <p:strVal val="#ppt_w"/>
                                          </p:val>
                                        </p:tav>
                                      </p:tavLst>
                                    </p:anim>
                                    <p:anim calcmode="lin" valueType="num">
                                      <p:cBhvr>
                                        <p:cTn id="75" dur="500" fill="hold"/>
                                        <p:tgtEl>
                                          <p:spTgt spid="27"/>
                                        </p:tgtEl>
                                        <p:attrNameLst>
                                          <p:attrName>ppt_h</p:attrName>
                                        </p:attrNameLst>
                                      </p:cBhvr>
                                      <p:tavLst>
                                        <p:tav tm="0">
                                          <p:val>
                                            <p:fltVal val="0"/>
                                          </p:val>
                                        </p:tav>
                                        <p:tav tm="100000">
                                          <p:val>
                                            <p:strVal val="#ppt_h"/>
                                          </p:val>
                                        </p:tav>
                                      </p:tavLst>
                                    </p:anim>
                                    <p:animEffect transition="in" filter="fade">
                                      <p:cBhvr>
                                        <p:cTn id="76" dur="500"/>
                                        <p:tgtEl>
                                          <p:spTgt spid="27"/>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28"/>
                                        </p:tgtEl>
                                        <p:attrNameLst>
                                          <p:attrName>style.visibility</p:attrName>
                                        </p:attrNameLst>
                                      </p:cBhvr>
                                      <p:to>
                                        <p:strVal val="visible"/>
                                      </p:to>
                                    </p:set>
                                    <p:anim calcmode="lin" valueType="num">
                                      <p:cBhvr>
                                        <p:cTn id="79" dur="500" fill="hold"/>
                                        <p:tgtEl>
                                          <p:spTgt spid="28"/>
                                        </p:tgtEl>
                                        <p:attrNameLst>
                                          <p:attrName>ppt_w</p:attrName>
                                        </p:attrNameLst>
                                      </p:cBhvr>
                                      <p:tavLst>
                                        <p:tav tm="0">
                                          <p:val>
                                            <p:fltVal val="0"/>
                                          </p:val>
                                        </p:tav>
                                        <p:tav tm="100000">
                                          <p:val>
                                            <p:strVal val="#ppt_w"/>
                                          </p:val>
                                        </p:tav>
                                      </p:tavLst>
                                    </p:anim>
                                    <p:anim calcmode="lin" valueType="num">
                                      <p:cBhvr>
                                        <p:cTn id="80" dur="500" fill="hold"/>
                                        <p:tgtEl>
                                          <p:spTgt spid="28"/>
                                        </p:tgtEl>
                                        <p:attrNameLst>
                                          <p:attrName>ppt_h</p:attrName>
                                        </p:attrNameLst>
                                      </p:cBhvr>
                                      <p:tavLst>
                                        <p:tav tm="0">
                                          <p:val>
                                            <p:fltVal val="0"/>
                                          </p:val>
                                        </p:tav>
                                        <p:tav tm="100000">
                                          <p:val>
                                            <p:strVal val="#ppt_h"/>
                                          </p:val>
                                        </p:tav>
                                      </p:tavLst>
                                    </p:anim>
                                    <p:animEffect transition="in" filter="fade">
                                      <p:cBhvr>
                                        <p:cTn id="81" dur="500"/>
                                        <p:tgtEl>
                                          <p:spTgt spid="28"/>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29"/>
                                        </p:tgtEl>
                                        <p:attrNameLst>
                                          <p:attrName>style.visibility</p:attrName>
                                        </p:attrNameLst>
                                      </p:cBhvr>
                                      <p:to>
                                        <p:strVal val="visible"/>
                                      </p:to>
                                    </p:set>
                                    <p:anim calcmode="lin" valueType="num">
                                      <p:cBhvr>
                                        <p:cTn id="84" dur="500" fill="hold"/>
                                        <p:tgtEl>
                                          <p:spTgt spid="29"/>
                                        </p:tgtEl>
                                        <p:attrNameLst>
                                          <p:attrName>ppt_w</p:attrName>
                                        </p:attrNameLst>
                                      </p:cBhvr>
                                      <p:tavLst>
                                        <p:tav tm="0">
                                          <p:val>
                                            <p:fltVal val="0"/>
                                          </p:val>
                                        </p:tav>
                                        <p:tav tm="100000">
                                          <p:val>
                                            <p:strVal val="#ppt_w"/>
                                          </p:val>
                                        </p:tav>
                                      </p:tavLst>
                                    </p:anim>
                                    <p:anim calcmode="lin" valueType="num">
                                      <p:cBhvr>
                                        <p:cTn id="85" dur="500" fill="hold"/>
                                        <p:tgtEl>
                                          <p:spTgt spid="29"/>
                                        </p:tgtEl>
                                        <p:attrNameLst>
                                          <p:attrName>ppt_h</p:attrName>
                                        </p:attrNameLst>
                                      </p:cBhvr>
                                      <p:tavLst>
                                        <p:tav tm="0">
                                          <p:val>
                                            <p:fltVal val="0"/>
                                          </p:val>
                                        </p:tav>
                                        <p:tav tm="100000">
                                          <p:val>
                                            <p:strVal val="#ppt_h"/>
                                          </p:val>
                                        </p:tav>
                                      </p:tavLst>
                                    </p:anim>
                                    <p:animEffect transition="in" filter="fade">
                                      <p:cBhvr>
                                        <p:cTn id="86" dur="500"/>
                                        <p:tgtEl>
                                          <p:spTgt spid="29"/>
                                        </p:tgtEl>
                                      </p:cBhvr>
                                    </p:animEffect>
                                  </p:childTnLst>
                                </p:cTn>
                              </p:par>
                              <p:par>
                                <p:cTn id="87" presetID="53" presetClass="entr" presetSubtype="16" fill="hold" grpId="0" nodeType="withEffect">
                                  <p:stCondLst>
                                    <p:cond delay="0"/>
                                  </p:stCondLst>
                                  <p:childTnLst>
                                    <p:set>
                                      <p:cBhvr>
                                        <p:cTn id="88" dur="1" fill="hold">
                                          <p:stCondLst>
                                            <p:cond delay="0"/>
                                          </p:stCondLst>
                                        </p:cTn>
                                        <p:tgtEl>
                                          <p:spTgt spid="30"/>
                                        </p:tgtEl>
                                        <p:attrNameLst>
                                          <p:attrName>style.visibility</p:attrName>
                                        </p:attrNameLst>
                                      </p:cBhvr>
                                      <p:to>
                                        <p:strVal val="visible"/>
                                      </p:to>
                                    </p:set>
                                    <p:anim calcmode="lin" valueType="num">
                                      <p:cBhvr>
                                        <p:cTn id="89" dur="500" fill="hold"/>
                                        <p:tgtEl>
                                          <p:spTgt spid="30"/>
                                        </p:tgtEl>
                                        <p:attrNameLst>
                                          <p:attrName>ppt_w</p:attrName>
                                        </p:attrNameLst>
                                      </p:cBhvr>
                                      <p:tavLst>
                                        <p:tav tm="0">
                                          <p:val>
                                            <p:fltVal val="0"/>
                                          </p:val>
                                        </p:tav>
                                        <p:tav tm="100000">
                                          <p:val>
                                            <p:strVal val="#ppt_w"/>
                                          </p:val>
                                        </p:tav>
                                      </p:tavLst>
                                    </p:anim>
                                    <p:anim calcmode="lin" valueType="num">
                                      <p:cBhvr>
                                        <p:cTn id="90" dur="500" fill="hold"/>
                                        <p:tgtEl>
                                          <p:spTgt spid="30"/>
                                        </p:tgtEl>
                                        <p:attrNameLst>
                                          <p:attrName>ppt_h</p:attrName>
                                        </p:attrNameLst>
                                      </p:cBhvr>
                                      <p:tavLst>
                                        <p:tav tm="0">
                                          <p:val>
                                            <p:fltVal val="0"/>
                                          </p:val>
                                        </p:tav>
                                        <p:tav tm="100000">
                                          <p:val>
                                            <p:strVal val="#ppt_h"/>
                                          </p:val>
                                        </p:tav>
                                      </p:tavLst>
                                    </p:anim>
                                    <p:animEffect transition="in" filter="fade">
                                      <p:cBhvr>
                                        <p:cTn id="91" dur="500"/>
                                        <p:tgtEl>
                                          <p:spTgt spid="30"/>
                                        </p:tgtEl>
                                      </p:cBhvr>
                                    </p:animEffect>
                                  </p:childTnLst>
                                </p:cTn>
                              </p:par>
                            </p:childTnLst>
                          </p:cTn>
                        </p:par>
                      </p:childTnLst>
                    </p:cTn>
                  </p:par>
                  <p:par>
                    <p:cTn id="92" fill="hold">
                      <p:stCondLst>
                        <p:cond delay="indefinite"/>
                      </p:stCondLst>
                      <p:childTnLst>
                        <p:par>
                          <p:cTn id="93" fill="hold">
                            <p:stCondLst>
                              <p:cond delay="0"/>
                            </p:stCondLst>
                            <p:childTnLst>
                              <p:par>
                                <p:cTn id="94" presetID="53" presetClass="entr" presetSubtype="16" fill="hold" grpId="0" nodeType="clickEffect">
                                  <p:stCondLst>
                                    <p:cond delay="0"/>
                                  </p:stCondLst>
                                  <p:childTnLst>
                                    <p:set>
                                      <p:cBhvr>
                                        <p:cTn id="95" dur="1" fill="hold">
                                          <p:stCondLst>
                                            <p:cond delay="0"/>
                                          </p:stCondLst>
                                        </p:cTn>
                                        <p:tgtEl>
                                          <p:spTgt spid="8"/>
                                        </p:tgtEl>
                                        <p:attrNameLst>
                                          <p:attrName>style.visibility</p:attrName>
                                        </p:attrNameLst>
                                      </p:cBhvr>
                                      <p:to>
                                        <p:strVal val="visible"/>
                                      </p:to>
                                    </p:set>
                                    <p:anim calcmode="lin" valueType="num">
                                      <p:cBhvr>
                                        <p:cTn id="96" dur="500" fill="hold"/>
                                        <p:tgtEl>
                                          <p:spTgt spid="8"/>
                                        </p:tgtEl>
                                        <p:attrNameLst>
                                          <p:attrName>ppt_w</p:attrName>
                                        </p:attrNameLst>
                                      </p:cBhvr>
                                      <p:tavLst>
                                        <p:tav tm="0">
                                          <p:val>
                                            <p:fltVal val="0"/>
                                          </p:val>
                                        </p:tav>
                                        <p:tav tm="100000">
                                          <p:val>
                                            <p:strVal val="#ppt_w"/>
                                          </p:val>
                                        </p:tav>
                                      </p:tavLst>
                                    </p:anim>
                                    <p:anim calcmode="lin" valueType="num">
                                      <p:cBhvr>
                                        <p:cTn id="97" dur="500" fill="hold"/>
                                        <p:tgtEl>
                                          <p:spTgt spid="8"/>
                                        </p:tgtEl>
                                        <p:attrNameLst>
                                          <p:attrName>ppt_h</p:attrName>
                                        </p:attrNameLst>
                                      </p:cBhvr>
                                      <p:tavLst>
                                        <p:tav tm="0">
                                          <p:val>
                                            <p:fltVal val="0"/>
                                          </p:val>
                                        </p:tav>
                                        <p:tav tm="100000">
                                          <p:val>
                                            <p:strVal val="#ppt_h"/>
                                          </p:val>
                                        </p:tav>
                                      </p:tavLst>
                                    </p:anim>
                                    <p:animEffect transition="in" filter="fade">
                                      <p:cBhvr>
                                        <p:cTn id="98" dur="500"/>
                                        <p:tgtEl>
                                          <p:spTgt spid="8"/>
                                        </p:tgtEl>
                                      </p:cBhvr>
                                    </p:animEffect>
                                  </p:childTnLst>
                                </p:cTn>
                              </p:par>
                              <p:par>
                                <p:cTn id="99" presetID="53" presetClass="entr" presetSubtype="16" fill="hold" grpId="0" nodeType="withEffect">
                                  <p:stCondLst>
                                    <p:cond delay="0"/>
                                  </p:stCondLst>
                                  <p:childTnLst>
                                    <p:set>
                                      <p:cBhvr>
                                        <p:cTn id="100" dur="1" fill="hold">
                                          <p:stCondLst>
                                            <p:cond delay="0"/>
                                          </p:stCondLst>
                                        </p:cTn>
                                        <p:tgtEl>
                                          <p:spTgt spid="31"/>
                                        </p:tgtEl>
                                        <p:attrNameLst>
                                          <p:attrName>style.visibility</p:attrName>
                                        </p:attrNameLst>
                                      </p:cBhvr>
                                      <p:to>
                                        <p:strVal val="visible"/>
                                      </p:to>
                                    </p:set>
                                    <p:anim calcmode="lin" valueType="num">
                                      <p:cBhvr>
                                        <p:cTn id="101" dur="500" fill="hold"/>
                                        <p:tgtEl>
                                          <p:spTgt spid="31"/>
                                        </p:tgtEl>
                                        <p:attrNameLst>
                                          <p:attrName>ppt_w</p:attrName>
                                        </p:attrNameLst>
                                      </p:cBhvr>
                                      <p:tavLst>
                                        <p:tav tm="0">
                                          <p:val>
                                            <p:fltVal val="0"/>
                                          </p:val>
                                        </p:tav>
                                        <p:tav tm="100000">
                                          <p:val>
                                            <p:strVal val="#ppt_w"/>
                                          </p:val>
                                        </p:tav>
                                      </p:tavLst>
                                    </p:anim>
                                    <p:anim calcmode="lin" valueType="num">
                                      <p:cBhvr>
                                        <p:cTn id="102" dur="500" fill="hold"/>
                                        <p:tgtEl>
                                          <p:spTgt spid="31"/>
                                        </p:tgtEl>
                                        <p:attrNameLst>
                                          <p:attrName>ppt_h</p:attrName>
                                        </p:attrNameLst>
                                      </p:cBhvr>
                                      <p:tavLst>
                                        <p:tav tm="0">
                                          <p:val>
                                            <p:fltVal val="0"/>
                                          </p:val>
                                        </p:tav>
                                        <p:tav tm="100000">
                                          <p:val>
                                            <p:strVal val="#ppt_h"/>
                                          </p:val>
                                        </p:tav>
                                      </p:tavLst>
                                    </p:anim>
                                    <p:animEffect transition="in" filter="fade">
                                      <p:cBhvr>
                                        <p:cTn id="103" dur="500"/>
                                        <p:tgtEl>
                                          <p:spTgt spid="31"/>
                                        </p:tgtEl>
                                      </p:cBhvr>
                                    </p:animEffect>
                                  </p:childTnLst>
                                </p:cTn>
                              </p:par>
                              <p:par>
                                <p:cTn id="104" presetID="53" presetClass="entr" presetSubtype="16" fill="hold" grpId="0" nodeType="withEffect">
                                  <p:stCondLst>
                                    <p:cond delay="0"/>
                                  </p:stCondLst>
                                  <p:childTnLst>
                                    <p:set>
                                      <p:cBhvr>
                                        <p:cTn id="105" dur="1" fill="hold">
                                          <p:stCondLst>
                                            <p:cond delay="0"/>
                                          </p:stCondLst>
                                        </p:cTn>
                                        <p:tgtEl>
                                          <p:spTgt spid="32"/>
                                        </p:tgtEl>
                                        <p:attrNameLst>
                                          <p:attrName>style.visibility</p:attrName>
                                        </p:attrNameLst>
                                      </p:cBhvr>
                                      <p:to>
                                        <p:strVal val="visible"/>
                                      </p:to>
                                    </p:set>
                                    <p:anim calcmode="lin" valueType="num">
                                      <p:cBhvr>
                                        <p:cTn id="106" dur="500" fill="hold"/>
                                        <p:tgtEl>
                                          <p:spTgt spid="32"/>
                                        </p:tgtEl>
                                        <p:attrNameLst>
                                          <p:attrName>ppt_w</p:attrName>
                                        </p:attrNameLst>
                                      </p:cBhvr>
                                      <p:tavLst>
                                        <p:tav tm="0">
                                          <p:val>
                                            <p:fltVal val="0"/>
                                          </p:val>
                                        </p:tav>
                                        <p:tav tm="100000">
                                          <p:val>
                                            <p:strVal val="#ppt_w"/>
                                          </p:val>
                                        </p:tav>
                                      </p:tavLst>
                                    </p:anim>
                                    <p:anim calcmode="lin" valueType="num">
                                      <p:cBhvr>
                                        <p:cTn id="107" dur="500" fill="hold"/>
                                        <p:tgtEl>
                                          <p:spTgt spid="32"/>
                                        </p:tgtEl>
                                        <p:attrNameLst>
                                          <p:attrName>ppt_h</p:attrName>
                                        </p:attrNameLst>
                                      </p:cBhvr>
                                      <p:tavLst>
                                        <p:tav tm="0">
                                          <p:val>
                                            <p:fltVal val="0"/>
                                          </p:val>
                                        </p:tav>
                                        <p:tav tm="100000">
                                          <p:val>
                                            <p:strVal val="#ppt_h"/>
                                          </p:val>
                                        </p:tav>
                                      </p:tavLst>
                                    </p:anim>
                                    <p:animEffect transition="in" filter="fade">
                                      <p:cBhvr>
                                        <p:cTn id="108" dur="500"/>
                                        <p:tgtEl>
                                          <p:spTgt spid="32"/>
                                        </p:tgtEl>
                                      </p:cBhvr>
                                    </p:animEffect>
                                  </p:childTnLst>
                                </p:cTn>
                              </p:par>
                            </p:childTnLst>
                          </p:cTn>
                        </p:par>
                      </p:childTnLst>
                    </p:cTn>
                  </p:par>
                  <p:par>
                    <p:cTn id="109" fill="hold">
                      <p:stCondLst>
                        <p:cond delay="indefinite"/>
                      </p:stCondLst>
                      <p:childTnLst>
                        <p:par>
                          <p:cTn id="110" fill="hold">
                            <p:stCondLst>
                              <p:cond delay="0"/>
                            </p:stCondLst>
                            <p:childTnLst>
                              <p:par>
                                <p:cTn id="111" presetID="53" presetClass="entr" presetSubtype="16" fill="hold" nodeType="clickEffect">
                                  <p:stCondLst>
                                    <p:cond delay="0"/>
                                  </p:stCondLst>
                                  <p:childTnLst>
                                    <p:set>
                                      <p:cBhvr>
                                        <p:cTn id="112" dur="1" fill="hold">
                                          <p:stCondLst>
                                            <p:cond delay="0"/>
                                          </p:stCondLst>
                                        </p:cTn>
                                        <p:tgtEl>
                                          <p:spTgt spid="33"/>
                                        </p:tgtEl>
                                        <p:attrNameLst>
                                          <p:attrName>style.visibility</p:attrName>
                                        </p:attrNameLst>
                                      </p:cBhvr>
                                      <p:to>
                                        <p:strVal val="visible"/>
                                      </p:to>
                                    </p:set>
                                    <p:anim calcmode="lin" valueType="num">
                                      <p:cBhvr>
                                        <p:cTn id="113" dur="500" fill="hold"/>
                                        <p:tgtEl>
                                          <p:spTgt spid="33"/>
                                        </p:tgtEl>
                                        <p:attrNameLst>
                                          <p:attrName>ppt_w</p:attrName>
                                        </p:attrNameLst>
                                      </p:cBhvr>
                                      <p:tavLst>
                                        <p:tav tm="0">
                                          <p:val>
                                            <p:fltVal val="0"/>
                                          </p:val>
                                        </p:tav>
                                        <p:tav tm="100000">
                                          <p:val>
                                            <p:strVal val="#ppt_w"/>
                                          </p:val>
                                        </p:tav>
                                      </p:tavLst>
                                    </p:anim>
                                    <p:anim calcmode="lin" valueType="num">
                                      <p:cBhvr>
                                        <p:cTn id="114" dur="500" fill="hold"/>
                                        <p:tgtEl>
                                          <p:spTgt spid="33"/>
                                        </p:tgtEl>
                                        <p:attrNameLst>
                                          <p:attrName>ppt_h</p:attrName>
                                        </p:attrNameLst>
                                      </p:cBhvr>
                                      <p:tavLst>
                                        <p:tav tm="0">
                                          <p:val>
                                            <p:fltVal val="0"/>
                                          </p:val>
                                        </p:tav>
                                        <p:tav tm="100000">
                                          <p:val>
                                            <p:strVal val="#ppt_h"/>
                                          </p:val>
                                        </p:tav>
                                      </p:tavLst>
                                    </p:anim>
                                    <p:animEffect transition="in" filter="fade">
                                      <p:cBhvr>
                                        <p:cTn id="115" dur="500"/>
                                        <p:tgtEl>
                                          <p:spTgt spid="33"/>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grpId="0" nodeType="clickEffect">
                                  <p:stCondLst>
                                    <p:cond delay="0"/>
                                  </p:stCondLst>
                                  <p:childTnLst>
                                    <p:set>
                                      <p:cBhvr>
                                        <p:cTn id="119" dur="1" fill="hold">
                                          <p:stCondLst>
                                            <p:cond delay="0"/>
                                          </p:stCondLst>
                                        </p:cTn>
                                        <p:tgtEl>
                                          <p:spTgt spid="34"/>
                                        </p:tgtEl>
                                        <p:attrNameLst>
                                          <p:attrName>style.visibility</p:attrName>
                                        </p:attrNameLst>
                                      </p:cBhvr>
                                      <p:to>
                                        <p:strVal val="visible"/>
                                      </p:to>
                                    </p:set>
                                    <p:animEffect transition="in" filter="fade">
                                      <p:cBhvr>
                                        <p:cTn id="12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9" grpId="0" animBg="1"/>
      <p:bldP spid="10" grpId="0" animBg="1"/>
      <p:bldP spid="2" grpId="0"/>
      <p:bldP spid="12" grpId="0"/>
      <p:bldP spid="3" grpId="0" animBg="1"/>
      <p:bldP spid="14" grpId="0" animBg="1"/>
      <p:bldP spid="15" grpId="0" animBg="1"/>
      <p:bldP spid="16" grpId="0" animBg="1"/>
      <p:bldP spid="19" grpId="0" animBg="1"/>
      <p:bldP spid="26" grpId="0" animBg="1"/>
      <p:bldP spid="27" grpId="0" animBg="1"/>
      <p:bldP spid="28" grpId="0" animBg="1"/>
      <p:bldP spid="29" grpId="0" animBg="1"/>
      <p:bldP spid="30" grpId="0" animBg="1"/>
      <p:bldP spid="4" grpId="0" animBg="1"/>
      <p:bldP spid="7" grpId="0" animBg="1"/>
      <p:bldP spid="8" grpId="0" animBg="1"/>
      <p:bldP spid="31" grpId="0" animBg="1"/>
      <p:bldP spid="32" grpId="0" animBg="1"/>
      <p:bldP spid="3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13370"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2676920" cy="315463"/>
          </a:xfrm>
          <a:prstGeom prst="rect">
            <a:avLst/>
          </a:prstGeom>
          <a:noFill/>
        </p:spPr>
        <p:txBody>
          <a:bodyPr wrap="square" lIns="68571" tIns="34286" rIns="68571" bIns="34286" rtlCol="0">
            <a:spAutoFit/>
          </a:bodyPr>
          <a:lstStyle/>
          <a:p>
            <a:r>
              <a:rPr lang="zh-CN" altLang="en-US" sz="1600" dirty="0" smtClean="0">
                <a:solidFill>
                  <a:schemeClr val="tx1">
                    <a:lumMod val="85000"/>
                    <a:lumOff val="15000"/>
                  </a:schemeClr>
                </a:solidFill>
                <a:latin typeface="微软雅黑" pitchFamily="34" charset="-122"/>
                <a:ea typeface="微软雅黑" pitchFamily="34" charset="-122"/>
              </a:rPr>
              <a:t>规范制定（前端）</a:t>
            </a:r>
            <a:endParaRPr lang="zh-CN" altLang="en-US" sz="1600" dirty="0">
              <a:solidFill>
                <a:schemeClr val="tx1">
                  <a:lumMod val="85000"/>
                  <a:lumOff val="15000"/>
                </a:schemeClr>
              </a:solidFill>
              <a:latin typeface="微软雅黑" pitchFamily="34" charset="-122"/>
              <a:ea typeface="微软雅黑" pitchFamily="34" charset="-122"/>
            </a:endParaRPr>
          </a:p>
        </p:txBody>
      </p:sp>
      <p:pic>
        <p:nvPicPr>
          <p:cNvPr id="99"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5656" y="219076"/>
            <a:ext cx="6048672" cy="48061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矩形 4"/>
          <p:cNvSpPr/>
          <p:nvPr/>
        </p:nvSpPr>
        <p:spPr>
          <a:xfrm>
            <a:off x="323528" y="4299942"/>
            <a:ext cx="2782557" cy="369332"/>
          </a:xfrm>
          <a:prstGeom prst="rect">
            <a:avLst/>
          </a:prstGeom>
        </p:spPr>
        <p:txBody>
          <a:bodyPr wrap="none">
            <a:spAutoFit/>
          </a:bodyPr>
          <a:lstStyle/>
          <a:p>
            <a:r>
              <a:rPr lang="en-US" altLang="zh-CN" dirty="0"/>
              <a:t>http://172.16.100.46:8090/</a:t>
            </a:r>
            <a:endParaRPr lang="zh-CN" altLang="en-US" dirty="0"/>
          </a:p>
        </p:txBody>
      </p:sp>
    </p:spTree>
    <p:extLst>
      <p:ext uri="{BB962C8B-B14F-4D97-AF65-F5344CB8AC3E}">
        <p14:creationId xmlns:p14="http://schemas.microsoft.com/office/powerpoint/2010/main" val="1473195245"/>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1026"/>
                                        </p:tgtEl>
                                        <p:attrNameLst>
                                          <p:attrName>style.visibility</p:attrName>
                                        </p:attrNameLst>
                                      </p:cBhvr>
                                      <p:to>
                                        <p:strVal val="visible"/>
                                      </p:to>
                                    </p:set>
                                    <p:animEffect transition="in" filter="fade">
                                      <p:cBhvr>
                                        <p:cTn id="16" dur="1000"/>
                                        <p:tgtEl>
                                          <p:spTgt spid="1026"/>
                                        </p:tgtEl>
                                      </p:cBhvr>
                                    </p:animEffect>
                                    <p:anim calcmode="lin" valueType="num">
                                      <p:cBhvr>
                                        <p:cTn id="17" dur="1000" fill="hold"/>
                                        <p:tgtEl>
                                          <p:spTgt spid="1026"/>
                                        </p:tgtEl>
                                        <p:attrNameLst>
                                          <p:attrName>ppt_x</p:attrName>
                                        </p:attrNameLst>
                                      </p:cBhvr>
                                      <p:tavLst>
                                        <p:tav tm="0">
                                          <p:val>
                                            <p:strVal val="#ppt_x"/>
                                          </p:val>
                                        </p:tav>
                                        <p:tav tm="100000">
                                          <p:val>
                                            <p:strVal val="#ppt_x"/>
                                          </p:val>
                                        </p:tav>
                                      </p:tavLst>
                                    </p:anim>
                                    <p:anim calcmode="lin" valueType="num">
                                      <p:cBhvr>
                                        <p:cTn id="18"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任意多边形 32"/>
          <p:cNvSpPr/>
          <p:nvPr/>
        </p:nvSpPr>
        <p:spPr>
          <a:xfrm rot="5400000" flipV="1">
            <a:off x="3506723" y="-4243298"/>
            <a:ext cx="2135322" cy="9170427"/>
          </a:xfrm>
          <a:custGeom>
            <a:avLst/>
            <a:gdLst>
              <a:gd name="connsiteX0" fmla="*/ 0 w 2837789"/>
              <a:gd name="connsiteY0" fmla="*/ 0 h 8001905"/>
              <a:gd name="connsiteX1" fmla="*/ 2837788 w 2837789"/>
              <a:gd name="connsiteY1" fmla="*/ 0 h 8001905"/>
              <a:gd name="connsiteX2" fmla="*/ 2837788 w 2837789"/>
              <a:gd name="connsiteY2" fmla="*/ 1968500 h 8001905"/>
              <a:gd name="connsiteX3" fmla="*/ 2837789 w 2837789"/>
              <a:gd name="connsiteY3" fmla="*/ 1968500 h 8001905"/>
              <a:gd name="connsiteX4" fmla="*/ 2837789 w 2837789"/>
              <a:gd name="connsiteY4" fmla="*/ 2363879 h 8001905"/>
              <a:gd name="connsiteX5" fmla="*/ 2618085 w 2837789"/>
              <a:gd name="connsiteY5" fmla="*/ 2386026 h 8001905"/>
              <a:gd name="connsiteX6" fmla="*/ 1747634 w 2837789"/>
              <a:gd name="connsiteY6" fmla="*/ 3454034 h 8001905"/>
              <a:gd name="connsiteX7" fmla="*/ 2618085 w 2837789"/>
              <a:gd name="connsiteY7" fmla="*/ 4522042 h 8001905"/>
              <a:gd name="connsiteX8" fmla="*/ 2837789 w 2837789"/>
              <a:gd name="connsiteY8" fmla="*/ 4544190 h 8001905"/>
              <a:gd name="connsiteX9" fmla="*/ 2837789 w 2837789"/>
              <a:gd name="connsiteY9" fmla="*/ 6858000 h 8001905"/>
              <a:gd name="connsiteX10" fmla="*/ 2837788 w 2837789"/>
              <a:gd name="connsiteY10" fmla="*/ 6858000 h 8001905"/>
              <a:gd name="connsiteX11" fmla="*/ 2837788 w 2837789"/>
              <a:gd name="connsiteY11" fmla="*/ 8001905 h 8001905"/>
              <a:gd name="connsiteX12" fmla="*/ 0 w 2837789"/>
              <a:gd name="connsiteY12" fmla="*/ 8001905 h 8001905"/>
              <a:gd name="connsiteX13" fmla="*/ 0 w 2837789"/>
              <a:gd name="connsiteY13" fmla="*/ 6858000 h 8001905"/>
              <a:gd name="connsiteX14" fmla="*/ 0 w 2837789"/>
              <a:gd name="connsiteY14" fmla="*/ 6376305 h 8001905"/>
              <a:gd name="connsiteX15" fmla="*/ 0 w 2837789"/>
              <a:gd name="connsiteY15" fmla="*/ 2133600 h 8001905"/>
              <a:gd name="connsiteX16" fmla="*/ 0 w 2837789"/>
              <a:gd name="connsiteY16" fmla="*/ 1968500 h 8001905"/>
              <a:gd name="connsiteX0" fmla="*/ 0 w 2847096"/>
              <a:gd name="connsiteY0" fmla="*/ 1 h 10682288"/>
              <a:gd name="connsiteX1" fmla="*/ 2847095 w 2847096"/>
              <a:gd name="connsiteY1" fmla="*/ 2680383 h 10682288"/>
              <a:gd name="connsiteX2" fmla="*/ 2847095 w 2847096"/>
              <a:gd name="connsiteY2" fmla="*/ 4648883 h 10682288"/>
              <a:gd name="connsiteX3" fmla="*/ 2847096 w 2847096"/>
              <a:gd name="connsiteY3" fmla="*/ 4648883 h 10682288"/>
              <a:gd name="connsiteX4" fmla="*/ 2847096 w 2847096"/>
              <a:gd name="connsiteY4" fmla="*/ 5044262 h 10682288"/>
              <a:gd name="connsiteX5" fmla="*/ 2627392 w 2847096"/>
              <a:gd name="connsiteY5" fmla="*/ 5066409 h 10682288"/>
              <a:gd name="connsiteX6" fmla="*/ 1756941 w 2847096"/>
              <a:gd name="connsiteY6" fmla="*/ 6134417 h 10682288"/>
              <a:gd name="connsiteX7" fmla="*/ 2627392 w 2847096"/>
              <a:gd name="connsiteY7" fmla="*/ 7202425 h 10682288"/>
              <a:gd name="connsiteX8" fmla="*/ 2847096 w 2847096"/>
              <a:gd name="connsiteY8" fmla="*/ 7224573 h 10682288"/>
              <a:gd name="connsiteX9" fmla="*/ 2847096 w 2847096"/>
              <a:gd name="connsiteY9" fmla="*/ 9538383 h 10682288"/>
              <a:gd name="connsiteX10" fmla="*/ 2847095 w 2847096"/>
              <a:gd name="connsiteY10" fmla="*/ 9538383 h 10682288"/>
              <a:gd name="connsiteX11" fmla="*/ 2847095 w 2847096"/>
              <a:gd name="connsiteY11" fmla="*/ 10682288 h 10682288"/>
              <a:gd name="connsiteX12" fmla="*/ 9307 w 2847096"/>
              <a:gd name="connsiteY12" fmla="*/ 10682288 h 10682288"/>
              <a:gd name="connsiteX13" fmla="*/ 9307 w 2847096"/>
              <a:gd name="connsiteY13" fmla="*/ 9538383 h 10682288"/>
              <a:gd name="connsiteX14" fmla="*/ 9307 w 2847096"/>
              <a:gd name="connsiteY14" fmla="*/ 9056688 h 10682288"/>
              <a:gd name="connsiteX15" fmla="*/ 9307 w 2847096"/>
              <a:gd name="connsiteY15" fmla="*/ 4813983 h 10682288"/>
              <a:gd name="connsiteX16" fmla="*/ 9307 w 2847096"/>
              <a:gd name="connsiteY16" fmla="*/ 4648883 h 10682288"/>
              <a:gd name="connsiteX17" fmla="*/ 0 w 2847096"/>
              <a:gd name="connsiteY17" fmla="*/ 1 h 10682288"/>
              <a:gd name="connsiteX0" fmla="*/ 0 w 2847096"/>
              <a:gd name="connsiteY0" fmla="*/ 0 h 10682287"/>
              <a:gd name="connsiteX1" fmla="*/ 2847095 w 2847096"/>
              <a:gd name="connsiteY1" fmla="*/ 27924 h 10682287"/>
              <a:gd name="connsiteX2" fmla="*/ 2847095 w 2847096"/>
              <a:gd name="connsiteY2" fmla="*/ 4648882 h 10682287"/>
              <a:gd name="connsiteX3" fmla="*/ 2847096 w 2847096"/>
              <a:gd name="connsiteY3" fmla="*/ 4648882 h 10682287"/>
              <a:gd name="connsiteX4" fmla="*/ 2847096 w 2847096"/>
              <a:gd name="connsiteY4" fmla="*/ 5044261 h 10682287"/>
              <a:gd name="connsiteX5" fmla="*/ 2627392 w 2847096"/>
              <a:gd name="connsiteY5" fmla="*/ 5066408 h 10682287"/>
              <a:gd name="connsiteX6" fmla="*/ 1756941 w 2847096"/>
              <a:gd name="connsiteY6" fmla="*/ 6134416 h 10682287"/>
              <a:gd name="connsiteX7" fmla="*/ 2627392 w 2847096"/>
              <a:gd name="connsiteY7" fmla="*/ 7202424 h 10682287"/>
              <a:gd name="connsiteX8" fmla="*/ 2847096 w 2847096"/>
              <a:gd name="connsiteY8" fmla="*/ 7224572 h 10682287"/>
              <a:gd name="connsiteX9" fmla="*/ 2847096 w 2847096"/>
              <a:gd name="connsiteY9" fmla="*/ 9538382 h 10682287"/>
              <a:gd name="connsiteX10" fmla="*/ 2847095 w 2847096"/>
              <a:gd name="connsiteY10" fmla="*/ 9538382 h 10682287"/>
              <a:gd name="connsiteX11" fmla="*/ 2847095 w 2847096"/>
              <a:gd name="connsiteY11" fmla="*/ 10682287 h 10682287"/>
              <a:gd name="connsiteX12" fmla="*/ 9307 w 2847096"/>
              <a:gd name="connsiteY12" fmla="*/ 10682287 h 10682287"/>
              <a:gd name="connsiteX13" fmla="*/ 9307 w 2847096"/>
              <a:gd name="connsiteY13" fmla="*/ 9538382 h 10682287"/>
              <a:gd name="connsiteX14" fmla="*/ 9307 w 2847096"/>
              <a:gd name="connsiteY14" fmla="*/ 9056687 h 10682287"/>
              <a:gd name="connsiteX15" fmla="*/ 9307 w 2847096"/>
              <a:gd name="connsiteY15" fmla="*/ 4813982 h 10682287"/>
              <a:gd name="connsiteX16" fmla="*/ 9307 w 2847096"/>
              <a:gd name="connsiteY16" fmla="*/ 4648882 h 10682287"/>
              <a:gd name="connsiteX17" fmla="*/ 0 w 2847096"/>
              <a:gd name="connsiteY17" fmla="*/ 0 h 10682287"/>
              <a:gd name="connsiteX0" fmla="*/ 9307 w 2837789"/>
              <a:gd name="connsiteY0" fmla="*/ 0 h 10663676"/>
              <a:gd name="connsiteX1" fmla="*/ 2837788 w 2837789"/>
              <a:gd name="connsiteY1" fmla="*/ 9313 h 10663676"/>
              <a:gd name="connsiteX2" fmla="*/ 2837788 w 2837789"/>
              <a:gd name="connsiteY2" fmla="*/ 4630271 h 10663676"/>
              <a:gd name="connsiteX3" fmla="*/ 2837789 w 2837789"/>
              <a:gd name="connsiteY3" fmla="*/ 4630271 h 10663676"/>
              <a:gd name="connsiteX4" fmla="*/ 2837789 w 2837789"/>
              <a:gd name="connsiteY4" fmla="*/ 5025650 h 10663676"/>
              <a:gd name="connsiteX5" fmla="*/ 2618085 w 2837789"/>
              <a:gd name="connsiteY5" fmla="*/ 5047797 h 10663676"/>
              <a:gd name="connsiteX6" fmla="*/ 1747634 w 2837789"/>
              <a:gd name="connsiteY6" fmla="*/ 6115805 h 10663676"/>
              <a:gd name="connsiteX7" fmla="*/ 2618085 w 2837789"/>
              <a:gd name="connsiteY7" fmla="*/ 7183813 h 10663676"/>
              <a:gd name="connsiteX8" fmla="*/ 2837789 w 2837789"/>
              <a:gd name="connsiteY8" fmla="*/ 7205961 h 10663676"/>
              <a:gd name="connsiteX9" fmla="*/ 2837789 w 2837789"/>
              <a:gd name="connsiteY9" fmla="*/ 9519771 h 10663676"/>
              <a:gd name="connsiteX10" fmla="*/ 2837788 w 2837789"/>
              <a:gd name="connsiteY10" fmla="*/ 9519771 h 10663676"/>
              <a:gd name="connsiteX11" fmla="*/ 2837788 w 2837789"/>
              <a:gd name="connsiteY11" fmla="*/ 10663676 h 10663676"/>
              <a:gd name="connsiteX12" fmla="*/ 0 w 2837789"/>
              <a:gd name="connsiteY12" fmla="*/ 10663676 h 10663676"/>
              <a:gd name="connsiteX13" fmla="*/ 0 w 2837789"/>
              <a:gd name="connsiteY13" fmla="*/ 9519771 h 10663676"/>
              <a:gd name="connsiteX14" fmla="*/ 0 w 2837789"/>
              <a:gd name="connsiteY14" fmla="*/ 9038076 h 10663676"/>
              <a:gd name="connsiteX15" fmla="*/ 0 w 2837789"/>
              <a:gd name="connsiteY15" fmla="*/ 4795371 h 10663676"/>
              <a:gd name="connsiteX16" fmla="*/ 0 w 2837789"/>
              <a:gd name="connsiteY16" fmla="*/ 4630271 h 10663676"/>
              <a:gd name="connsiteX17" fmla="*/ 9307 w 2837789"/>
              <a:gd name="connsiteY17" fmla="*/ 0 h 10663676"/>
              <a:gd name="connsiteX0" fmla="*/ 9307 w 2837789"/>
              <a:gd name="connsiteY0" fmla="*/ 0 h 12199313"/>
              <a:gd name="connsiteX1" fmla="*/ 2837788 w 2837789"/>
              <a:gd name="connsiteY1" fmla="*/ 9313 h 12199313"/>
              <a:gd name="connsiteX2" fmla="*/ 2837788 w 2837789"/>
              <a:gd name="connsiteY2" fmla="*/ 4630271 h 12199313"/>
              <a:gd name="connsiteX3" fmla="*/ 2837789 w 2837789"/>
              <a:gd name="connsiteY3" fmla="*/ 4630271 h 12199313"/>
              <a:gd name="connsiteX4" fmla="*/ 2837789 w 2837789"/>
              <a:gd name="connsiteY4" fmla="*/ 5025650 h 12199313"/>
              <a:gd name="connsiteX5" fmla="*/ 2618085 w 2837789"/>
              <a:gd name="connsiteY5" fmla="*/ 5047797 h 12199313"/>
              <a:gd name="connsiteX6" fmla="*/ 1747634 w 2837789"/>
              <a:gd name="connsiteY6" fmla="*/ 6115805 h 12199313"/>
              <a:gd name="connsiteX7" fmla="*/ 2618085 w 2837789"/>
              <a:gd name="connsiteY7" fmla="*/ 7183813 h 12199313"/>
              <a:gd name="connsiteX8" fmla="*/ 2837789 w 2837789"/>
              <a:gd name="connsiteY8" fmla="*/ 7205961 h 12199313"/>
              <a:gd name="connsiteX9" fmla="*/ 2837789 w 2837789"/>
              <a:gd name="connsiteY9" fmla="*/ 9519771 h 12199313"/>
              <a:gd name="connsiteX10" fmla="*/ 2837788 w 2837789"/>
              <a:gd name="connsiteY10" fmla="*/ 9519771 h 12199313"/>
              <a:gd name="connsiteX11" fmla="*/ 2828480 w 2837789"/>
              <a:gd name="connsiteY11" fmla="*/ 12199313 h 12199313"/>
              <a:gd name="connsiteX12" fmla="*/ 0 w 2837789"/>
              <a:gd name="connsiteY12" fmla="*/ 10663676 h 12199313"/>
              <a:gd name="connsiteX13" fmla="*/ 0 w 2837789"/>
              <a:gd name="connsiteY13" fmla="*/ 9519771 h 12199313"/>
              <a:gd name="connsiteX14" fmla="*/ 0 w 2837789"/>
              <a:gd name="connsiteY14" fmla="*/ 9038076 h 12199313"/>
              <a:gd name="connsiteX15" fmla="*/ 0 w 2837789"/>
              <a:gd name="connsiteY15" fmla="*/ 4795371 h 12199313"/>
              <a:gd name="connsiteX16" fmla="*/ 0 w 2837789"/>
              <a:gd name="connsiteY16" fmla="*/ 4630271 h 12199313"/>
              <a:gd name="connsiteX17" fmla="*/ 9307 w 2837789"/>
              <a:gd name="connsiteY17" fmla="*/ 0 h 12199313"/>
              <a:gd name="connsiteX0" fmla="*/ 9307 w 2837789"/>
              <a:gd name="connsiteY0" fmla="*/ 0 h 12227236"/>
              <a:gd name="connsiteX1" fmla="*/ 2837788 w 2837789"/>
              <a:gd name="connsiteY1" fmla="*/ 9313 h 12227236"/>
              <a:gd name="connsiteX2" fmla="*/ 2837788 w 2837789"/>
              <a:gd name="connsiteY2" fmla="*/ 4630271 h 12227236"/>
              <a:gd name="connsiteX3" fmla="*/ 2837789 w 2837789"/>
              <a:gd name="connsiteY3" fmla="*/ 4630271 h 12227236"/>
              <a:gd name="connsiteX4" fmla="*/ 2837789 w 2837789"/>
              <a:gd name="connsiteY4" fmla="*/ 5025650 h 12227236"/>
              <a:gd name="connsiteX5" fmla="*/ 2618085 w 2837789"/>
              <a:gd name="connsiteY5" fmla="*/ 5047797 h 12227236"/>
              <a:gd name="connsiteX6" fmla="*/ 1747634 w 2837789"/>
              <a:gd name="connsiteY6" fmla="*/ 6115805 h 12227236"/>
              <a:gd name="connsiteX7" fmla="*/ 2618085 w 2837789"/>
              <a:gd name="connsiteY7" fmla="*/ 7183813 h 12227236"/>
              <a:gd name="connsiteX8" fmla="*/ 2837789 w 2837789"/>
              <a:gd name="connsiteY8" fmla="*/ 7205961 h 12227236"/>
              <a:gd name="connsiteX9" fmla="*/ 2837789 w 2837789"/>
              <a:gd name="connsiteY9" fmla="*/ 9519771 h 12227236"/>
              <a:gd name="connsiteX10" fmla="*/ 2837788 w 2837789"/>
              <a:gd name="connsiteY10" fmla="*/ 9519771 h 12227236"/>
              <a:gd name="connsiteX11" fmla="*/ 2828480 w 2837789"/>
              <a:gd name="connsiteY11" fmla="*/ 12227236 h 12227236"/>
              <a:gd name="connsiteX12" fmla="*/ 0 w 2837789"/>
              <a:gd name="connsiteY12" fmla="*/ 10663676 h 12227236"/>
              <a:gd name="connsiteX13" fmla="*/ 0 w 2837789"/>
              <a:gd name="connsiteY13" fmla="*/ 9519771 h 12227236"/>
              <a:gd name="connsiteX14" fmla="*/ 0 w 2837789"/>
              <a:gd name="connsiteY14" fmla="*/ 9038076 h 12227236"/>
              <a:gd name="connsiteX15" fmla="*/ 0 w 2837789"/>
              <a:gd name="connsiteY15" fmla="*/ 4795371 h 12227236"/>
              <a:gd name="connsiteX16" fmla="*/ 0 w 2837789"/>
              <a:gd name="connsiteY16" fmla="*/ 4630271 h 12227236"/>
              <a:gd name="connsiteX17" fmla="*/ 9307 w 2837789"/>
              <a:gd name="connsiteY17" fmla="*/ 0 h 12227236"/>
              <a:gd name="connsiteX0" fmla="*/ 18614 w 2847096"/>
              <a:gd name="connsiteY0" fmla="*/ 0 h 12227236"/>
              <a:gd name="connsiteX1" fmla="*/ 2847095 w 2847096"/>
              <a:gd name="connsiteY1" fmla="*/ 9313 h 12227236"/>
              <a:gd name="connsiteX2" fmla="*/ 2847095 w 2847096"/>
              <a:gd name="connsiteY2" fmla="*/ 4630271 h 12227236"/>
              <a:gd name="connsiteX3" fmla="*/ 2847096 w 2847096"/>
              <a:gd name="connsiteY3" fmla="*/ 4630271 h 12227236"/>
              <a:gd name="connsiteX4" fmla="*/ 2847096 w 2847096"/>
              <a:gd name="connsiteY4" fmla="*/ 5025650 h 12227236"/>
              <a:gd name="connsiteX5" fmla="*/ 2627392 w 2847096"/>
              <a:gd name="connsiteY5" fmla="*/ 5047797 h 12227236"/>
              <a:gd name="connsiteX6" fmla="*/ 1756941 w 2847096"/>
              <a:gd name="connsiteY6" fmla="*/ 6115805 h 12227236"/>
              <a:gd name="connsiteX7" fmla="*/ 2627392 w 2847096"/>
              <a:gd name="connsiteY7" fmla="*/ 7183813 h 12227236"/>
              <a:gd name="connsiteX8" fmla="*/ 2847096 w 2847096"/>
              <a:gd name="connsiteY8" fmla="*/ 7205961 h 12227236"/>
              <a:gd name="connsiteX9" fmla="*/ 2847096 w 2847096"/>
              <a:gd name="connsiteY9" fmla="*/ 9519771 h 12227236"/>
              <a:gd name="connsiteX10" fmla="*/ 2847095 w 2847096"/>
              <a:gd name="connsiteY10" fmla="*/ 9519771 h 12227236"/>
              <a:gd name="connsiteX11" fmla="*/ 2837787 w 2847096"/>
              <a:gd name="connsiteY11" fmla="*/ 12227236 h 12227236"/>
              <a:gd name="connsiteX12" fmla="*/ 0 w 2847096"/>
              <a:gd name="connsiteY12" fmla="*/ 12217927 h 12227236"/>
              <a:gd name="connsiteX13" fmla="*/ 9307 w 2847096"/>
              <a:gd name="connsiteY13" fmla="*/ 9519771 h 12227236"/>
              <a:gd name="connsiteX14" fmla="*/ 9307 w 2847096"/>
              <a:gd name="connsiteY14" fmla="*/ 9038076 h 12227236"/>
              <a:gd name="connsiteX15" fmla="*/ 9307 w 2847096"/>
              <a:gd name="connsiteY15" fmla="*/ 4795371 h 12227236"/>
              <a:gd name="connsiteX16" fmla="*/ 9307 w 2847096"/>
              <a:gd name="connsiteY16" fmla="*/ 4630271 h 12227236"/>
              <a:gd name="connsiteX17" fmla="*/ 18614 w 2847096"/>
              <a:gd name="connsiteY17" fmla="*/ 0 h 1222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47096" h="12227236">
                <a:moveTo>
                  <a:pt x="18614" y="0"/>
                </a:moveTo>
                <a:lnTo>
                  <a:pt x="2847095" y="9313"/>
                </a:lnTo>
                <a:lnTo>
                  <a:pt x="2847095" y="4630271"/>
                </a:lnTo>
                <a:lnTo>
                  <a:pt x="2847096" y="4630271"/>
                </a:lnTo>
                <a:lnTo>
                  <a:pt x="2847096" y="5025650"/>
                </a:lnTo>
                <a:lnTo>
                  <a:pt x="2627392" y="5047797"/>
                </a:lnTo>
                <a:cubicBezTo>
                  <a:pt x="2130627" y="5149451"/>
                  <a:pt x="1756941" y="5588989"/>
                  <a:pt x="1756941" y="6115805"/>
                </a:cubicBezTo>
                <a:cubicBezTo>
                  <a:pt x="1756941" y="6642623"/>
                  <a:pt x="2130627" y="7082160"/>
                  <a:pt x="2627392" y="7183813"/>
                </a:cubicBezTo>
                <a:lnTo>
                  <a:pt x="2847096" y="7205961"/>
                </a:lnTo>
                <a:lnTo>
                  <a:pt x="2847096" y="9519771"/>
                </a:lnTo>
                <a:lnTo>
                  <a:pt x="2847095" y="9519771"/>
                </a:lnTo>
                <a:cubicBezTo>
                  <a:pt x="2843992" y="10412952"/>
                  <a:pt x="2840890" y="11334055"/>
                  <a:pt x="2837787" y="12227236"/>
                </a:cubicBezTo>
                <a:lnTo>
                  <a:pt x="0" y="12217927"/>
                </a:lnTo>
                <a:cubicBezTo>
                  <a:pt x="3102" y="11318542"/>
                  <a:pt x="6205" y="10419156"/>
                  <a:pt x="9307" y="9519771"/>
                </a:cubicBezTo>
                <a:lnTo>
                  <a:pt x="9307" y="9038076"/>
                </a:lnTo>
                <a:lnTo>
                  <a:pt x="9307" y="4795371"/>
                </a:lnTo>
                <a:lnTo>
                  <a:pt x="9307" y="4630271"/>
                </a:lnTo>
                <a:cubicBezTo>
                  <a:pt x="9307" y="3974104"/>
                  <a:pt x="18614" y="656167"/>
                  <a:pt x="18614" y="0"/>
                </a:cubicBezTo>
                <a:close/>
              </a:path>
            </a:pathLst>
          </a:custGeom>
          <a:solidFill>
            <a:srgbClr val="005A9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34" name="文本框 17"/>
          <p:cNvSpPr txBox="1"/>
          <p:nvPr/>
        </p:nvSpPr>
        <p:spPr>
          <a:xfrm>
            <a:off x="2952218" y="2355726"/>
            <a:ext cx="3239569" cy="523220"/>
          </a:xfrm>
          <a:prstGeom prst="rect">
            <a:avLst/>
          </a:prstGeom>
          <a:noFill/>
        </p:spPr>
        <p:txBody>
          <a:bodyPr wrap="square" rtlCol="0">
            <a:spAutoFit/>
          </a:bodyPr>
          <a:lstStyle/>
          <a:p>
            <a:pPr algn="ctr"/>
            <a:r>
              <a:rPr lang="zh-CN" altLang="en-US" sz="2800" b="1" dirty="0" smtClean="0">
                <a:solidFill>
                  <a:schemeClr val="tx1">
                    <a:lumMod val="75000"/>
                    <a:lumOff val="25000"/>
                  </a:schemeClr>
                </a:solidFill>
                <a:latin typeface="微软雅黑" panose="020B0503020204020204" pitchFamily="34" charset="-122"/>
                <a:ea typeface="微软雅黑" panose="020B0503020204020204" pitchFamily="34" charset="-122"/>
              </a:rPr>
              <a:t>案例</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19"/>
          <p:cNvSpPr txBox="1"/>
          <p:nvPr/>
        </p:nvSpPr>
        <p:spPr bwMode="auto">
          <a:xfrm>
            <a:off x="3247098" y="3100631"/>
            <a:ext cx="3197110"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1</a:t>
            </a:r>
            <a:r>
              <a:rPr lang="zh-CN" altLang="en-US" sz="1000" dirty="0" smtClean="0">
                <a:solidFill>
                  <a:schemeClr val="tx1">
                    <a:lumMod val="75000"/>
                    <a:lumOff val="25000"/>
                  </a:schemeClr>
                </a:solidFill>
                <a:latin typeface="微软雅黑" pitchFamily="34" charset="-122"/>
                <a:ea typeface="微软雅黑" pitchFamily="34" charset="-122"/>
              </a:rPr>
              <a:t>）国家基础地理信息中心办公信息化建设（一期）</a:t>
            </a:r>
            <a:endParaRPr lang="en-US" altLang="zh-CN" sz="1000" dirty="0">
              <a:solidFill>
                <a:schemeClr val="tx1">
                  <a:lumMod val="75000"/>
                  <a:lumOff val="25000"/>
                </a:schemeClr>
              </a:solidFill>
              <a:latin typeface="微软雅黑" pitchFamily="34" charset="-122"/>
              <a:ea typeface="微软雅黑" pitchFamily="34" charset="-122"/>
            </a:endParaRPr>
          </a:p>
        </p:txBody>
      </p:sp>
      <p:cxnSp>
        <p:nvCxnSpPr>
          <p:cNvPr id="36" name="直接连接符 35"/>
          <p:cNvCxnSpPr/>
          <p:nvPr/>
        </p:nvCxnSpPr>
        <p:spPr>
          <a:xfrm>
            <a:off x="1835696" y="3003798"/>
            <a:ext cx="5472608"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3912643" y="752739"/>
            <a:ext cx="1314630" cy="1314956"/>
            <a:chOff x="1041891" y="2887277"/>
            <a:chExt cx="1036261" cy="1036518"/>
          </a:xfrm>
        </p:grpSpPr>
        <p:sp>
          <p:nvSpPr>
            <p:cNvPr id="38" name="Oval 53"/>
            <p:cNvSpPr>
              <a:spLocks noChangeArrowheads="1"/>
            </p:cNvSpPr>
            <p:nvPr/>
          </p:nvSpPr>
          <p:spPr bwMode="auto">
            <a:xfrm>
              <a:off x="1041891" y="2887277"/>
              <a:ext cx="1036261" cy="1036518"/>
            </a:xfrm>
            <a:prstGeom prst="ellipse">
              <a:avLst/>
            </a:prstGeom>
            <a:solidFill>
              <a:srgbClr val="005A9E"/>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sz="4400">
                <a:latin typeface="微软雅黑" panose="020B0503020204020204" pitchFamily="34" charset="-122"/>
                <a:ea typeface="微软雅黑" panose="020B0503020204020204" pitchFamily="34" charset="-122"/>
              </a:endParaRPr>
            </a:p>
          </p:txBody>
        </p:sp>
        <p:sp>
          <p:nvSpPr>
            <p:cNvPr id="39" name="Text Box 58"/>
            <p:cNvSpPr txBox="1">
              <a:spLocks noChangeArrowheads="1"/>
            </p:cNvSpPr>
            <p:nvPr/>
          </p:nvSpPr>
          <p:spPr bwMode="auto">
            <a:xfrm>
              <a:off x="1177282" y="3069495"/>
              <a:ext cx="782803" cy="636840"/>
            </a:xfrm>
            <a:prstGeom prst="rect">
              <a:avLst/>
            </a:prstGeom>
            <a:noFill/>
            <a:ln w="9525">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580" tIns="34290" rIns="68580" bIns="34290">
              <a:spAutoFit/>
            </a:bodyPr>
            <a:lstStyle/>
            <a:p>
              <a:pPr algn="ctr"/>
              <a:r>
                <a:rPr lang="en-US" altLang="zh-CN" sz="4800" b="1" dirty="0" smtClean="0">
                  <a:solidFill>
                    <a:schemeClr val="bg1"/>
                  </a:solidFill>
                  <a:latin typeface="微软雅黑" panose="020B0503020204020204" pitchFamily="34" charset="-122"/>
                  <a:ea typeface="微软雅黑" panose="020B0503020204020204" pitchFamily="34" charset="-122"/>
                </a:rPr>
                <a:t>06</a:t>
              </a:r>
              <a:endParaRPr lang="en-US" altLang="zh-CN" sz="4800" b="1" dirty="0">
                <a:solidFill>
                  <a:schemeClr val="bg1"/>
                </a:solidFill>
                <a:latin typeface="微软雅黑" panose="020B0503020204020204" pitchFamily="34" charset="-122"/>
                <a:ea typeface="微软雅黑" panose="020B0503020204020204" pitchFamily="34" charset="-122"/>
              </a:endParaRPr>
            </a:p>
          </p:txBody>
        </p:sp>
      </p:grpSp>
      <p:sp>
        <p:nvSpPr>
          <p:cNvPr id="40" name="文本框 19"/>
          <p:cNvSpPr txBox="1"/>
          <p:nvPr/>
        </p:nvSpPr>
        <p:spPr bwMode="auto">
          <a:xfrm>
            <a:off x="3247098" y="3324968"/>
            <a:ext cx="2765062" cy="253916"/>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2</a:t>
            </a:r>
            <a:r>
              <a:rPr lang="zh-CN" altLang="en-US" sz="1000" dirty="0" smtClean="0">
                <a:solidFill>
                  <a:schemeClr val="tx1">
                    <a:lumMod val="75000"/>
                    <a:lumOff val="25000"/>
                  </a:schemeClr>
                </a:solidFill>
                <a:latin typeface="微软雅黑" pitchFamily="34" charset="-122"/>
                <a:ea typeface="微软雅黑" pitchFamily="34" charset="-122"/>
              </a:rPr>
              <a:t>）文研院办公管理系统</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10" name="文本框 19"/>
          <p:cNvSpPr txBox="1"/>
          <p:nvPr/>
        </p:nvSpPr>
        <p:spPr bwMode="auto">
          <a:xfrm>
            <a:off x="3247098" y="3541970"/>
            <a:ext cx="2765062" cy="238270"/>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3</a:t>
            </a:r>
            <a:r>
              <a:rPr lang="zh-CN" altLang="en-US" sz="1000" dirty="0" smtClean="0">
                <a:solidFill>
                  <a:schemeClr val="tx1">
                    <a:lumMod val="75000"/>
                    <a:lumOff val="25000"/>
                  </a:schemeClr>
                </a:solidFill>
                <a:latin typeface="微软雅黑" pitchFamily="34" charset="-122"/>
                <a:ea typeface="微软雅黑" pitchFamily="34" charset="-122"/>
              </a:rPr>
              <a:t>）国信司南内部</a:t>
            </a:r>
            <a:r>
              <a:rPr lang="en-US" altLang="zh-CN" sz="1000" dirty="0" err="1" smtClean="0">
                <a:solidFill>
                  <a:schemeClr val="tx1">
                    <a:lumMod val="75000"/>
                    <a:lumOff val="25000"/>
                  </a:schemeClr>
                </a:solidFill>
                <a:latin typeface="微软雅黑" pitchFamily="34" charset="-122"/>
                <a:ea typeface="微软雅黑" pitchFamily="34" charset="-122"/>
              </a:rPr>
              <a:t>erp</a:t>
            </a:r>
            <a:r>
              <a:rPr lang="zh-CN" altLang="en-US" sz="1000" dirty="0" smtClean="0">
                <a:solidFill>
                  <a:schemeClr val="tx1">
                    <a:lumMod val="75000"/>
                    <a:lumOff val="25000"/>
                  </a:schemeClr>
                </a:solidFill>
                <a:latin typeface="微软雅黑" pitchFamily="34" charset="-122"/>
                <a:ea typeface="微软雅黑" pitchFamily="34" charset="-122"/>
              </a:rPr>
              <a:t>建设（一期）</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11" name="文本框 19"/>
          <p:cNvSpPr txBox="1"/>
          <p:nvPr/>
        </p:nvSpPr>
        <p:spPr bwMode="auto">
          <a:xfrm>
            <a:off x="3247098" y="3773640"/>
            <a:ext cx="2765062" cy="238270"/>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4</a:t>
            </a:r>
            <a:r>
              <a:rPr lang="zh-CN" altLang="en-US" sz="1000" dirty="0" smtClean="0">
                <a:solidFill>
                  <a:schemeClr val="tx1">
                    <a:lumMod val="75000"/>
                    <a:lumOff val="25000"/>
                  </a:schemeClr>
                </a:solidFill>
                <a:latin typeface="微软雅黑" pitchFamily="34" charset="-122"/>
                <a:ea typeface="微软雅黑" pitchFamily="34" charset="-122"/>
              </a:rPr>
              <a:t>）</a:t>
            </a:r>
            <a:r>
              <a:rPr lang="zh-CN" altLang="en-US" sz="1000" dirty="0" smtClean="0">
                <a:solidFill>
                  <a:schemeClr val="tx1">
                    <a:lumMod val="75000"/>
                    <a:lumOff val="25000"/>
                  </a:schemeClr>
                </a:solidFill>
                <a:latin typeface="微软雅黑" pitchFamily="34" charset="-122"/>
                <a:ea typeface="微软雅黑" pitchFamily="34" charset="-122"/>
              </a:rPr>
              <a:t>测绘应急能力体系建设</a:t>
            </a:r>
            <a:endParaRPr lang="en-US" altLang="zh-CN" sz="10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725677138"/>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7" presetClass="entr" presetSubtype="0"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900" decel="100000" fill="hold"/>
                                        <p:tgtEl>
                                          <p:spTgt spid="37"/>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37"/>
                                        </p:tgtEl>
                                        <p:attrNameLst>
                                          <p:attrName>ppt_y</p:attrName>
                                        </p:attrNameLst>
                                      </p:cBhvr>
                                      <p:tavLst>
                                        <p:tav tm="0">
                                          <p:val>
                                            <p:strVal val="#ppt_y-.03"/>
                                          </p:val>
                                        </p:tav>
                                        <p:tav tm="100000">
                                          <p:val>
                                            <p:strVal val="#ppt_y"/>
                                          </p:val>
                                        </p:tav>
                                      </p:tavLst>
                                    </p:anim>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wipe(left)">
                                      <p:cBhvr>
                                        <p:cTn id="19" dur="500"/>
                                        <p:tgtEl>
                                          <p:spTgt spid="34"/>
                                        </p:tgtEl>
                                      </p:cBhvr>
                                    </p:animEffect>
                                  </p:childTnLst>
                                </p:cTn>
                              </p:par>
                              <p:par>
                                <p:cTn id="20" presetID="1" presetClass="entr" presetSubtype="0" fill="hold" nodeType="withEffect">
                                  <p:stCondLst>
                                    <p:cond delay="0"/>
                                  </p:stCondLst>
                                  <p:childTnLst>
                                    <p:set>
                                      <p:cBhvr>
                                        <p:cTn id="21" dur="1" fill="hold">
                                          <p:stCondLst>
                                            <p:cond delay="0"/>
                                          </p:stCondLst>
                                        </p:cTn>
                                        <p:tgtEl>
                                          <p:spTgt spid="36"/>
                                        </p:tgtEl>
                                        <p:attrNameLst>
                                          <p:attrName>style.visibility</p:attrName>
                                        </p:attrNameLst>
                                      </p:cBhvr>
                                      <p:to>
                                        <p:strVal val="visible"/>
                                      </p:to>
                                    </p:set>
                                  </p:childTnLst>
                                </p:cTn>
                              </p:par>
                            </p:childTnLst>
                          </p:cTn>
                        </p:par>
                        <p:par>
                          <p:cTn id="22" fill="hold">
                            <p:stCondLst>
                              <p:cond delay="2000"/>
                            </p:stCondLst>
                            <p:childTnLst>
                              <p:par>
                                <p:cTn id="23" presetID="22" presetClass="entr" presetSubtype="2" fill="hold" grpId="0" nodeType="afterEffect">
                                  <p:stCondLst>
                                    <p:cond delay="0"/>
                                  </p:stCondLst>
                                  <p:iterate type="lt">
                                    <p:tmPct val="4878"/>
                                  </p:iterate>
                                  <p:childTnLst>
                                    <p:set>
                                      <p:cBhvr>
                                        <p:cTn id="24" dur="1" fill="hold">
                                          <p:stCondLst>
                                            <p:cond delay="0"/>
                                          </p:stCondLst>
                                        </p:cTn>
                                        <p:tgtEl>
                                          <p:spTgt spid="35"/>
                                        </p:tgtEl>
                                        <p:attrNameLst>
                                          <p:attrName>style.visibility</p:attrName>
                                        </p:attrNameLst>
                                      </p:cBhvr>
                                      <p:to>
                                        <p:strVal val="visible"/>
                                      </p:to>
                                    </p:set>
                                    <p:animEffect transition="in" filter="wipe(right)">
                                      <p:cBhvr>
                                        <p:cTn id="25" dur="500"/>
                                        <p:tgtEl>
                                          <p:spTgt spid="35"/>
                                        </p:tgtEl>
                                      </p:cBhvr>
                                    </p:animEffect>
                                  </p:childTnLst>
                                </p:cTn>
                              </p:par>
                            </p:childTnLst>
                          </p:cTn>
                        </p:par>
                        <p:par>
                          <p:cTn id="26" fill="hold">
                            <p:stCondLst>
                              <p:cond delay="3037"/>
                            </p:stCondLst>
                            <p:childTnLst>
                              <p:par>
                                <p:cTn id="27" presetID="22" presetClass="entr" presetSubtype="2" fill="hold" grpId="0" nodeType="afterEffect">
                                  <p:stCondLst>
                                    <p:cond delay="0"/>
                                  </p:stCondLst>
                                  <p:iterate type="lt">
                                    <p:tmPct val="4878"/>
                                  </p:iterate>
                                  <p:childTnLst>
                                    <p:set>
                                      <p:cBhvr>
                                        <p:cTn id="28" dur="1" fill="hold">
                                          <p:stCondLst>
                                            <p:cond delay="0"/>
                                          </p:stCondLst>
                                        </p:cTn>
                                        <p:tgtEl>
                                          <p:spTgt spid="40"/>
                                        </p:tgtEl>
                                        <p:attrNameLst>
                                          <p:attrName>style.visibility</p:attrName>
                                        </p:attrNameLst>
                                      </p:cBhvr>
                                      <p:to>
                                        <p:strVal val="visible"/>
                                      </p:to>
                                    </p:set>
                                    <p:animEffect transition="in" filter="wipe(right)">
                                      <p:cBhvr>
                                        <p:cTn id="29" dur="500"/>
                                        <p:tgtEl>
                                          <p:spTgt spid="40"/>
                                        </p:tgtEl>
                                      </p:cBhvr>
                                    </p:animEffect>
                                  </p:childTnLst>
                                </p:cTn>
                              </p:par>
                            </p:childTnLst>
                          </p:cTn>
                        </p:par>
                        <p:par>
                          <p:cTn id="30" fill="hold">
                            <p:stCondLst>
                              <p:cond delay="3780"/>
                            </p:stCondLst>
                            <p:childTnLst>
                              <p:par>
                                <p:cTn id="31" presetID="22" presetClass="entr" presetSubtype="2" fill="hold" grpId="0" nodeType="afterEffect">
                                  <p:stCondLst>
                                    <p:cond delay="0"/>
                                  </p:stCondLst>
                                  <p:iterate type="lt">
                                    <p:tmPct val="4878"/>
                                  </p:iterate>
                                  <p:childTnLst>
                                    <p:set>
                                      <p:cBhvr>
                                        <p:cTn id="32" dur="1" fill="hold">
                                          <p:stCondLst>
                                            <p:cond delay="0"/>
                                          </p:stCondLst>
                                        </p:cTn>
                                        <p:tgtEl>
                                          <p:spTgt spid="10"/>
                                        </p:tgtEl>
                                        <p:attrNameLst>
                                          <p:attrName>style.visibility</p:attrName>
                                        </p:attrNameLst>
                                      </p:cBhvr>
                                      <p:to>
                                        <p:strVal val="visible"/>
                                      </p:to>
                                    </p:set>
                                    <p:animEffect transition="in" filter="wipe(right)">
                                      <p:cBhvr>
                                        <p:cTn id="33" dur="500"/>
                                        <p:tgtEl>
                                          <p:spTgt spid="10"/>
                                        </p:tgtEl>
                                      </p:cBhvr>
                                    </p:animEffect>
                                  </p:childTnLst>
                                </p:cTn>
                              </p:par>
                            </p:childTnLst>
                          </p:cTn>
                        </p:par>
                        <p:par>
                          <p:cTn id="34" fill="hold">
                            <p:stCondLst>
                              <p:cond delay="4670"/>
                            </p:stCondLst>
                            <p:childTnLst>
                              <p:par>
                                <p:cTn id="35" presetID="22" presetClass="entr" presetSubtype="2" fill="hold" grpId="0" nodeType="afterEffect">
                                  <p:stCondLst>
                                    <p:cond delay="0"/>
                                  </p:stCondLst>
                                  <p:iterate type="lt">
                                    <p:tmPct val="4878"/>
                                  </p:iterate>
                                  <p:childTnLst>
                                    <p:set>
                                      <p:cBhvr>
                                        <p:cTn id="36" dur="1" fill="hold">
                                          <p:stCondLst>
                                            <p:cond delay="0"/>
                                          </p:stCondLst>
                                        </p:cTn>
                                        <p:tgtEl>
                                          <p:spTgt spid="11"/>
                                        </p:tgtEl>
                                        <p:attrNameLst>
                                          <p:attrName>style.visibility</p:attrName>
                                        </p:attrNameLst>
                                      </p:cBhvr>
                                      <p:to>
                                        <p:strVal val="visible"/>
                                      </p:to>
                                    </p:set>
                                    <p:animEffect transition="in" filter="wipe(right)">
                                      <p:cBhvr>
                                        <p:cTn id="3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p:bldP spid="35" grpId="0"/>
      <p:bldP spid="40" grpId="0"/>
      <p:bldP spid="10" grpId="0"/>
      <p:bldP spid="1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4405112" cy="339700"/>
          </a:xfrm>
          <a:prstGeom prst="rect">
            <a:avLst/>
          </a:prstGeom>
          <a:noFill/>
        </p:spPr>
        <p:txBody>
          <a:bodyPr wrap="square" lIns="68571" tIns="34286" rIns="68571" bIns="34286" rtlCol="0">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itchFamily="34" charset="-122"/>
              </a:rPr>
              <a:t>国家基础地理信息中心办公信息化建设（一期）</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pic>
        <p:nvPicPr>
          <p:cNvPr id="819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36" y="771550"/>
            <a:ext cx="8357944" cy="41393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6"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9592" y="923468"/>
            <a:ext cx="8134720" cy="40245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矩形 3"/>
          <p:cNvSpPr/>
          <p:nvPr/>
        </p:nvSpPr>
        <p:spPr>
          <a:xfrm>
            <a:off x="356465" y="4155926"/>
            <a:ext cx="3276153" cy="369332"/>
          </a:xfrm>
          <a:prstGeom prst="rect">
            <a:avLst/>
          </a:prstGeom>
        </p:spPr>
        <p:txBody>
          <a:bodyPr wrap="none">
            <a:spAutoFit/>
          </a:bodyPr>
          <a:lstStyle/>
          <a:p>
            <a:r>
              <a:rPr lang="en-US" altLang="zh-CN" dirty="0"/>
              <a:t>http:// </a:t>
            </a:r>
            <a:r>
              <a:rPr lang="en-US" altLang="zh-CN" dirty="0" smtClean="0"/>
              <a:t>ngccoa.geo-compass.com</a:t>
            </a:r>
            <a:endParaRPr lang="zh-CN" altLang="en-US" dirty="0"/>
          </a:p>
        </p:txBody>
      </p:sp>
    </p:spTree>
    <p:extLst>
      <p:ext uri="{BB962C8B-B14F-4D97-AF65-F5344CB8AC3E}">
        <p14:creationId xmlns:p14="http://schemas.microsoft.com/office/powerpoint/2010/main" val="1286905327"/>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2" fill="hold" nodeType="clickEffect">
                                  <p:stCondLst>
                                    <p:cond delay="0"/>
                                  </p:stCondLst>
                                  <p:childTnLst>
                                    <p:set>
                                      <p:cBhvr>
                                        <p:cTn id="15" dur="1" fill="hold">
                                          <p:stCondLst>
                                            <p:cond delay="0"/>
                                          </p:stCondLst>
                                        </p:cTn>
                                        <p:tgtEl>
                                          <p:spTgt spid="8195"/>
                                        </p:tgtEl>
                                        <p:attrNameLst>
                                          <p:attrName>style.visibility</p:attrName>
                                        </p:attrNameLst>
                                      </p:cBhvr>
                                      <p:to>
                                        <p:strVal val="visible"/>
                                      </p:to>
                                    </p:set>
                                    <p:anim calcmode="lin" valueType="num">
                                      <p:cBhvr additive="base">
                                        <p:cTn id="16" dur="500" fill="hold"/>
                                        <p:tgtEl>
                                          <p:spTgt spid="8195"/>
                                        </p:tgtEl>
                                        <p:attrNameLst>
                                          <p:attrName>ppt_x</p:attrName>
                                        </p:attrNameLst>
                                      </p:cBhvr>
                                      <p:tavLst>
                                        <p:tav tm="0">
                                          <p:val>
                                            <p:strVal val="1+#ppt_w/2"/>
                                          </p:val>
                                        </p:tav>
                                        <p:tav tm="100000">
                                          <p:val>
                                            <p:strVal val="#ppt_x"/>
                                          </p:val>
                                        </p:tav>
                                      </p:tavLst>
                                    </p:anim>
                                    <p:anim calcmode="lin" valueType="num">
                                      <p:cBhvr additive="base">
                                        <p:cTn id="17" dur="500" fill="hold"/>
                                        <p:tgtEl>
                                          <p:spTgt spid="8195"/>
                                        </p:tgtEl>
                                        <p:attrNameLst>
                                          <p:attrName>ppt_y</p:attrName>
                                        </p:attrNameLst>
                                      </p:cBhvr>
                                      <p:tavLst>
                                        <p:tav tm="0">
                                          <p:val>
                                            <p:strVal val="#ppt_y"/>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750"/>
                                  </p:stCondLst>
                                  <p:childTnLst>
                                    <p:set>
                                      <p:cBhvr>
                                        <p:cTn id="21" dur="1" fill="hold">
                                          <p:stCondLst>
                                            <p:cond delay="0"/>
                                          </p:stCondLst>
                                        </p:cTn>
                                        <p:tgtEl>
                                          <p:spTgt spid="8196"/>
                                        </p:tgtEl>
                                        <p:attrNameLst>
                                          <p:attrName>style.visibility</p:attrName>
                                        </p:attrNameLst>
                                      </p:cBhvr>
                                      <p:to>
                                        <p:strVal val="visible"/>
                                      </p:to>
                                    </p:set>
                                    <p:anim calcmode="lin" valueType="num">
                                      <p:cBhvr additive="base">
                                        <p:cTn id="22" dur="500" fill="hold"/>
                                        <p:tgtEl>
                                          <p:spTgt spid="8196"/>
                                        </p:tgtEl>
                                        <p:attrNameLst>
                                          <p:attrName>ppt_x</p:attrName>
                                        </p:attrNameLst>
                                      </p:cBhvr>
                                      <p:tavLst>
                                        <p:tav tm="0">
                                          <p:val>
                                            <p:strVal val="1+#ppt_w/2"/>
                                          </p:val>
                                        </p:tav>
                                        <p:tav tm="100000">
                                          <p:val>
                                            <p:strVal val="#ppt_x"/>
                                          </p:val>
                                        </p:tav>
                                      </p:tavLst>
                                    </p:anim>
                                    <p:anim calcmode="lin" valueType="num">
                                      <p:cBhvr additive="base">
                                        <p:cTn id="23" dur="500" fill="hold"/>
                                        <p:tgtEl>
                                          <p:spTgt spid="819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2676920" cy="315463"/>
          </a:xfrm>
          <a:prstGeom prst="rect">
            <a:avLst/>
          </a:prstGeom>
          <a:noFill/>
        </p:spPr>
        <p:txBody>
          <a:bodyPr wrap="square" lIns="68571" tIns="34286" rIns="68571" bIns="34286" rtlCol="0">
            <a:spAutoFit/>
          </a:bodyPr>
          <a:lstStyle/>
          <a:p>
            <a:r>
              <a:rPr lang="zh-CN" altLang="en-US" sz="1600" dirty="0">
                <a:solidFill>
                  <a:schemeClr val="tx1">
                    <a:lumMod val="75000"/>
                    <a:lumOff val="25000"/>
                  </a:schemeClr>
                </a:solidFill>
                <a:latin typeface="微软雅黑" pitchFamily="34" charset="-122"/>
                <a:ea typeface="微软雅黑" pitchFamily="34" charset="-122"/>
              </a:rPr>
              <a:t>文研院办公管理系统</a:t>
            </a:r>
            <a:endParaRPr lang="zh-CN" altLang="en-US" sz="1600" dirty="0">
              <a:solidFill>
                <a:schemeClr val="tx1">
                  <a:lumMod val="85000"/>
                  <a:lumOff val="1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055" y="699542"/>
            <a:ext cx="7148742" cy="41947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411"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32682" y="771550"/>
            <a:ext cx="7543774" cy="43332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246943" y="4371950"/>
            <a:ext cx="2885918" cy="369332"/>
          </a:xfrm>
          <a:prstGeom prst="rect">
            <a:avLst/>
          </a:prstGeom>
        </p:spPr>
        <p:txBody>
          <a:bodyPr wrap="none">
            <a:spAutoFit/>
          </a:bodyPr>
          <a:lstStyle/>
          <a:p>
            <a:r>
              <a:rPr lang="en-US" altLang="zh-CN" dirty="0"/>
              <a:t>http://oa.geo-compass.com/</a:t>
            </a:r>
            <a:endParaRPr lang="zh-CN" altLang="en-US" dirty="0"/>
          </a:p>
        </p:txBody>
      </p:sp>
    </p:spTree>
    <p:extLst>
      <p:ext uri="{BB962C8B-B14F-4D97-AF65-F5344CB8AC3E}">
        <p14:creationId xmlns:p14="http://schemas.microsoft.com/office/powerpoint/2010/main" val="1190119283"/>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2" fill="hold" nodeType="clickEffect">
                                  <p:stCondLst>
                                    <p:cond delay="0"/>
                                  </p:stCondLst>
                                  <p:childTnLst>
                                    <p:set>
                                      <p:cBhvr>
                                        <p:cTn id="15" dur="1" fill="hold">
                                          <p:stCondLst>
                                            <p:cond delay="0"/>
                                          </p:stCondLst>
                                        </p:cTn>
                                        <p:tgtEl>
                                          <p:spTgt spid="17410"/>
                                        </p:tgtEl>
                                        <p:attrNameLst>
                                          <p:attrName>style.visibility</p:attrName>
                                        </p:attrNameLst>
                                      </p:cBhvr>
                                      <p:to>
                                        <p:strVal val="visible"/>
                                      </p:to>
                                    </p:set>
                                    <p:anim calcmode="lin" valueType="num">
                                      <p:cBhvr additive="base">
                                        <p:cTn id="16" dur="500" fill="hold"/>
                                        <p:tgtEl>
                                          <p:spTgt spid="17410"/>
                                        </p:tgtEl>
                                        <p:attrNameLst>
                                          <p:attrName>ppt_x</p:attrName>
                                        </p:attrNameLst>
                                      </p:cBhvr>
                                      <p:tavLst>
                                        <p:tav tm="0">
                                          <p:val>
                                            <p:strVal val="1+#ppt_w/2"/>
                                          </p:val>
                                        </p:tav>
                                        <p:tav tm="100000">
                                          <p:val>
                                            <p:strVal val="#ppt_x"/>
                                          </p:val>
                                        </p:tav>
                                      </p:tavLst>
                                    </p:anim>
                                    <p:anim calcmode="lin" valueType="num">
                                      <p:cBhvr additive="base">
                                        <p:cTn id="17" dur="500" fill="hold"/>
                                        <p:tgtEl>
                                          <p:spTgt spid="17410"/>
                                        </p:tgtEl>
                                        <p:attrNameLst>
                                          <p:attrName>ppt_y</p:attrName>
                                        </p:attrNameLst>
                                      </p:cBhvr>
                                      <p:tavLst>
                                        <p:tav tm="0">
                                          <p:val>
                                            <p:strVal val="#ppt_y"/>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1000"/>
                                  </p:stCondLst>
                                  <p:childTnLst>
                                    <p:set>
                                      <p:cBhvr>
                                        <p:cTn id="21" dur="1" fill="hold">
                                          <p:stCondLst>
                                            <p:cond delay="0"/>
                                          </p:stCondLst>
                                        </p:cTn>
                                        <p:tgtEl>
                                          <p:spTgt spid="17411"/>
                                        </p:tgtEl>
                                        <p:attrNameLst>
                                          <p:attrName>style.visibility</p:attrName>
                                        </p:attrNameLst>
                                      </p:cBhvr>
                                      <p:to>
                                        <p:strVal val="visible"/>
                                      </p:to>
                                    </p:set>
                                    <p:anim calcmode="lin" valueType="num">
                                      <p:cBhvr additive="base">
                                        <p:cTn id="22" dur="500" fill="hold"/>
                                        <p:tgtEl>
                                          <p:spTgt spid="17411"/>
                                        </p:tgtEl>
                                        <p:attrNameLst>
                                          <p:attrName>ppt_x</p:attrName>
                                        </p:attrNameLst>
                                      </p:cBhvr>
                                      <p:tavLst>
                                        <p:tav tm="0">
                                          <p:val>
                                            <p:strVal val="1+#ppt_w/2"/>
                                          </p:val>
                                        </p:tav>
                                        <p:tav tm="100000">
                                          <p:val>
                                            <p:strVal val="#ppt_x"/>
                                          </p:val>
                                        </p:tav>
                                      </p:tavLst>
                                    </p:anim>
                                    <p:anim calcmode="lin" valueType="num">
                                      <p:cBhvr additive="base">
                                        <p:cTn id="23" dur="500" fill="hold"/>
                                        <p:tgtEl>
                                          <p:spTgt spid="174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2676920" cy="315463"/>
          </a:xfrm>
          <a:prstGeom prst="rect">
            <a:avLst/>
          </a:prstGeom>
          <a:noFill/>
        </p:spPr>
        <p:txBody>
          <a:bodyPr wrap="square" lIns="68571" tIns="34286" rIns="68571" bIns="34286" rtlCol="0">
            <a:spAutoFit/>
          </a:bodyPr>
          <a:lstStyle/>
          <a:p>
            <a:r>
              <a:rPr lang="zh-CN" altLang="en-US" sz="1600" dirty="0" smtClean="0">
                <a:solidFill>
                  <a:schemeClr val="tx1">
                    <a:lumMod val="85000"/>
                    <a:lumOff val="15000"/>
                  </a:schemeClr>
                </a:solidFill>
                <a:latin typeface="微软雅黑" pitchFamily="34" charset="-122"/>
                <a:ea typeface="微软雅黑" pitchFamily="34" charset="-122"/>
              </a:rPr>
              <a:t>国信司南</a:t>
            </a:r>
            <a:r>
              <a:rPr lang="en-US" altLang="zh-CN" sz="1600" dirty="0" smtClean="0">
                <a:solidFill>
                  <a:schemeClr val="tx1">
                    <a:lumMod val="85000"/>
                    <a:lumOff val="15000"/>
                  </a:schemeClr>
                </a:solidFill>
                <a:latin typeface="微软雅黑" pitchFamily="34" charset="-122"/>
                <a:ea typeface="微软雅黑" pitchFamily="34" charset="-122"/>
              </a:rPr>
              <a:t>ERP</a:t>
            </a:r>
            <a:r>
              <a:rPr lang="zh-CN" altLang="en-US" sz="1600" dirty="0" smtClean="0">
                <a:solidFill>
                  <a:schemeClr val="tx1">
                    <a:lumMod val="85000"/>
                    <a:lumOff val="15000"/>
                  </a:schemeClr>
                </a:solidFill>
                <a:latin typeface="微软雅黑" pitchFamily="34" charset="-122"/>
                <a:ea typeface="微软雅黑" pitchFamily="34" charset="-122"/>
              </a:rPr>
              <a:t>建设（一期）</a:t>
            </a:r>
            <a:endParaRPr lang="zh-CN" altLang="en-US" sz="1600" dirty="0">
              <a:solidFill>
                <a:schemeClr val="tx1">
                  <a:lumMod val="85000"/>
                  <a:lumOff val="15000"/>
                </a:schemeClr>
              </a:solidFill>
              <a:latin typeface="微软雅黑" pitchFamily="34" charset="-122"/>
              <a:ea typeface="微软雅黑" pitchFamily="34" charset="-122"/>
            </a:endParaRP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055" y="758416"/>
            <a:ext cx="8245129" cy="37131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descr="C:\Users\gxsnwjj\Desktop\logo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pic>
        <p:nvPicPr>
          <p:cNvPr id="18433" name="Picture 1" descr="C:\Users\gxsnwjj\Documents\Tencent Files\154671963\Image\C2C\H8Z0G[~DE)J9J}IV85P~Q1C.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8790" y="887243"/>
            <a:ext cx="7961682" cy="3939331"/>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descr="C:\Users\gxsnwjj\Documents\Tencent Files\154671963\Image\C2C\WF]7U%P{XHGSZ8BOYFH}24B.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376738" y="1115776"/>
            <a:ext cx="7587749" cy="3760230"/>
          </a:xfrm>
          <a:prstGeom prst="rect">
            <a:avLst/>
          </a:prstGeom>
          <a:noFill/>
          <a:extLst>
            <a:ext uri="{909E8E84-426E-40DD-AFC4-6F175D3DCCD1}">
              <a14:hiddenFill xmlns:a14="http://schemas.microsoft.com/office/drawing/2010/main">
                <a:solidFill>
                  <a:srgbClr val="FFFFFF"/>
                </a:solidFill>
              </a14:hiddenFill>
            </a:ext>
          </a:extLst>
        </p:spPr>
      </p:pic>
      <p:pic>
        <p:nvPicPr>
          <p:cNvPr id="18435" name="Picture 3" descr="C:\Users\gxsnwjj\Documents\Tencent Files\154671963\Image\C2C\`90N]SDR4CKHVCD1$D`KLKA.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91680" y="1347614"/>
            <a:ext cx="7344816" cy="3733679"/>
          </a:xfrm>
          <a:prstGeom prst="rect">
            <a:avLst/>
          </a:prstGeom>
          <a:noFill/>
          <a:extLst>
            <a:ext uri="{909E8E84-426E-40DD-AFC4-6F175D3DCCD1}">
              <a14:hiddenFill xmlns:a14="http://schemas.microsoft.com/office/drawing/2010/main">
                <a:solidFill>
                  <a:srgbClr val="FFFFFF"/>
                </a:solidFill>
              </a14:hiddenFill>
            </a:ext>
          </a:extLst>
        </p:spPr>
      </p:pic>
      <p:pic>
        <p:nvPicPr>
          <p:cNvPr id="18436" name="Picture 4" descr="C:\Users\gxsnwjj\Documents\Tencent Files\154671963\Image\C2C\F19~`{LQO99I[PRUTYB7XKA.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123728" y="1563638"/>
            <a:ext cx="6948264" cy="3521325"/>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391299" y="4139856"/>
            <a:ext cx="4429098" cy="369332"/>
          </a:xfrm>
          <a:prstGeom prst="rect">
            <a:avLst/>
          </a:prstGeom>
        </p:spPr>
        <p:txBody>
          <a:bodyPr wrap="none">
            <a:spAutoFit/>
          </a:bodyPr>
          <a:lstStyle/>
          <a:p>
            <a:r>
              <a:rPr lang="en-US" altLang="zh-CN" dirty="0">
                <a:hlinkClick r:id="rId9"/>
              </a:rPr>
              <a:t>http://gxsnerpuser.geo-compass.com</a:t>
            </a:r>
            <a:r>
              <a:rPr lang="en-US" altLang="zh-CN" dirty="0" smtClean="0">
                <a:hlinkClick r:id="rId9"/>
              </a:rPr>
              <a:t>/</a:t>
            </a:r>
            <a:r>
              <a:rPr lang="en-US" altLang="zh-CN" dirty="0" smtClean="0"/>
              <a:t> (</a:t>
            </a:r>
            <a:r>
              <a:rPr lang="zh-CN" altLang="en-US" dirty="0" smtClean="0"/>
              <a:t>用户</a:t>
            </a:r>
            <a:r>
              <a:rPr lang="en-US" altLang="zh-CN" dirty="0" smtClean="0"/>
              <a:t>)</a:t>
            </a:r>
            <a:endParaRPr lang="zh-CN" altLang="en-US" dirty="0"/>
          </a:p>
        </p:txBody>
      </p:sp>
      <p:sp>
        <p:nvSpPr>
          <p:cNvPr id="4" name="矩形 3"/>
          <p:cNvSpPr/>
          <p:nvPr/>
        </p:nvSpPr>
        <p:spPr>
          <a:xfrm>
            <a:off x="395536" y="4509188"/>
            <a:ext cx="5624425" cy="369332"/>
          </a:xfrm>
          <a:prstGeom prst="rect">
            <a:avLst/>
          </a:prstGeom>
        </p:spPr>
        <p:txBody>
          <a:bodyPr wrap="none">
            <a:spAutoFit/>
          </a:bodyPr>
          <a:lstStyle/>
          <a:p>
            <a:r>
              <a:rPr lang="en-US" altLang="zh-CN" dirty="0">
                <a:hlinkClick r:id="rId10"/>
              </a:rPr>
              <a:t>http://gxsnerpfeedback.geo-compass.com</a:t>
            </a:r>
            <a:r>
              <a:rPr lang="en-US" altLang="zh-CN" dirty="0" smtClean="0">
                <a:hlinkClick r:id="rId10"/>
              </a:rPr>
              <a:t>/</a:t>
            </a:r>
            <a:r>
              <a:rPr lang="zh-CN" altLang="en-US" dirty="0" smtClean="0"/>
              <a:t>（意见反馈）</a:t>
            </a:r>
            <a:endParaRPr lang="zh-CN" altLang="en-US" dirty="0"/>
          </a:p>
        </p:txBody>
      </p:sp>
      <p:sp>
        <p:nvSpPr>
          <p:cNvPr id="5" name="矩形 4"/>
          <p:cNvSpPr/>
          <p:nvPr/>
        </p:nvSpPr>
        <p:spPr>
          <a:xfrm>
            <a:off x="395536" y="3770524"/>
            <a:ext cx="4478470" cy="369332"/>
          </a:xfrm>
          <a:prstGeom prst="rect">
            <a:avLst/>
          </a:prstGeom>
        </p:spPr>
        <p:txBody>
          <a:bodyPr wrap="none">
            <a:spAutoFit/>
          </a:bodyPr>
          <a:lstStyle/>
          <a:p>
            <a:r>
              <a:rPr lang="en-US" altLang="zh-CN" dirty="0">
                <a:hlinkClick r:id="rId11"/>
              </a:rPr>
              <a:t>http://</a:t>
            </a:r>
            <a:r>
              <a:rPr lang="en-US" altLang="zh-CN" dirty="0" smtClean="0">
                <a:hlinkClick r:id="rId11"/>
              </a:rPr>
              <a:t>financial.geo-compass.com/</a:t>
            </a:r>
            <a:r>
              <a:rPr lang="en-US" altLang="zh-CN" dirty="0" smtClean="0"/>
              <a:t>  </a:t>
            </a:r>
            <a:r>
              <a:rPr lang="zh-CN" altLang="en-US" dirty="0" smtClean="0"/>
              <a:t>（财务）</a:t>
            </a:r>
            <a:endParaRPr lang="zh-CN" altLang="en-US" dirty="0"/>
          </a:p>
        </p:txBody>
      </p:sp>
    </p:spTree>
    <p:extLst>
      <p:ext uri="{BB962C8B-B14F-4D97-AF65-F5344CB8AC3E}">
        <p14:creationId xmlns:p14="http://schemas.microsoft.com/office/powerpoint/2010/main" val="1309729021"/>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2" fill="hold" nodeType="clickEffect">
                                  <p:stCondLst>
                                    <p:cond delay="0"/>
                                  </p:stCondLst>
                                  <p:childTnLst>
                                    <p:set>
                                      <p:cBhvr>
                                        <p:cTn id="15" dur="1" fill="hold">
                                          <p:stCondLst>
                                            <p:cond delay="0"/>
                                          </p:stCondLst>
                                        </p:cTn>
                                        <p:tgtEl>
                                          <p:spTgt spid="8194"/>
                                        </p:tgtEl>
                                        <p:attrNameLst>
                                          <p:attrName>style.visibility</p:attrName>
                                        </p:attrNameLst>
                                      </p:cBhvr>
                                      <p:to>
                                        <p:strVal val="visible"/>
                                      </p:to>
                                    </p:set>
                                    <p:anim calcmode="lin" valueType="num">
                                      <p:cBhvr additive="base">
                                        <p:cTn id="16" dur="500" fill="hold"/>
                                        <p:tgtEl>
                                          <p:spTgt spid="8194"/>
                                        </p:tgtEl>
                                        <p:attrNameLst>
                                          <p:attrName>ppt_x</p:attrName>
                                        </p:attrNameLst>
                                      </p:cBhvr>
                                      <p:tavLst>
                                        <p:tav tm="0">
                                          <p:val>
                                            <p:strVal val="1+#ppt_w/2"/>
                                          </p:val>
                                        </p:tav>
                                        <p:tav tm="100000">
                                          <p:val>
                                            <p:strVal val="#ppt_x"/>
                                          </p:val>
                                        </p:tav>
                                      </p:tavLst>
                                    </p:anim>
                                    <p:anim calcmode="lin" valueType="num">
                                      <p:cBhvr additive="base">
                                        <p:cTn id="17" dur="500" fill="hold"/>
                                        <p:tgtEl>
                                          <p:spTgt spid="8194"/>
                                        </p:tgtEl>
                                        <p:attrNameLst>
                                          <p:attrName>ppt_y</p:attrName>
                                        </p:attrNameLst>
                                      </p:cBhvr>
                                      <p:tavLst>
                                        <p:tav tm="0">
                                          <p:val>
                                            <p:strVal val="#ppt_y"/>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1000"/>
                                  </p:stCondLst>
                                  <p:childTnLst>
                                    <p:set>
                                      <p:cBhvr>
                                        <p:cTn id="21" dur="1" fill="hold">
                                          <p:stCondLst>
                                            <p:cond delay="0"/>
                                          </p:stCondLst>
                                        </p:cTn>
                                        <p:tgtEl>
                                          <p:spTgt spid="18433"/>
                                        </p:tgtEl>
                                        <p:attrNameLst>
                                          <p:attrName>style.visibility</p:attrName>
                                        </p:attrNameLst>
                                      </p:cBhvr>
                                      <p:to>
                                        <p:strVal val="visible"/>
                                      </p:to>
                                    </p:set>
                                    <p:anim calcmode="lin" valueType="num">
                                      <p:cBhvr additive="base">
                                        <p:cTn id="22" dur="500" fill="hold"/>
                                        <p:tgtEl>
                                          <p:spTgt spid="18433"/>
                                        </p:tgtEl>
                                        <p:attrNameLst>
                                          <p:attrName>ppt_x</p:attrName>
                                        </p:attrNameLst>
                                      </p:cBhvr>
                                      <p:tavLst>
                                        <p:tav tm="0">
                                          <p:val>
                                            <p:strVal val="1+#ppt_w/2"/>
                                          </p:val>
                                        </p:tav>
                                        <p:tav tm="100000">
                                          <p:val>
                                            <p:strVal val="#ppt_x"/>
                                          </p:val>
                                        </p:tav>
                                      </p:tavLst>
                                    </p:anim>
                                    <p:anim calcmode="lin" valueType="num">
                                      <p:cBhvr additive="base">
                                        <p:cTn id="23" dur="500" fill="hold"/>
                                        <p:tgtEl>
                                          <p:spTgt spid="18433"/>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2" fill="hold" nodeType="clickEffect">
                                  <p:stCondLst>
                                    <p:cond delay="1000"/>
                                  </p:stCondLst>
                                  <p:childTnLst>
                                    <p:set>
                                      <p:cBhvr>
                                        <p:cTn id="27" dur="1" fill="hold">
                                          <p:stCondLst>
                                            <p:cond delay="0"/>
                                          </p:stCondLst>
                                        </p:cTn>
                                        <p:tgtEl>
                                          <p:spTgt spid="18434"/>
                                        </p:tgtEl>
                                        <p:attrNameLst>
                                          <p:attrName>style.visibility</p:attrName>
                                        </p:attrNameLst>
                                      </p:cBhvr>
                                      <p:to>
                                        <p:strVal val="visible"/>
                                      </p:to>
                                    </p:set>
                                    <p:anim calcmode="lin" valueType="num">
                                      <p:cBhvr additive="base">
                                        <p:cTn id="28" dur="500" fill="hold"/>
                                        <p:tgtEl>
                                          <p:spTgt spid="18434"/>
                                        </p:tgtEl>
                                        <p:attrNameLst>
                                          <p:attrName>ppt_x</p:attrName>
                                        </p:attrNameLst>
                                      </p:cBhvr>
                                      <p:tavLst>
                                        <p:tav tm="0">
                                          <p:val>
                                            <p:strVal val="1+#ppt_w/2"/>
                                          </p:val>
                                        </p:tav>
                                        <p:tav tm="100000">
                                          <p:val>
                                            <p:strVal val="#ppt_x"/>
                                          </p:val>
                                        </p:tav>
                                      </p:tavLst>
                                    </p:anim>
                                    <p:anim calcmode="lin" valueType="num">
                                      <p:cBhvr additive="base">
                                        <p:cTn id="29" dur="500" fill="hold"/>
                                        <p:tgtEl>
                                          <p:spTgt spid="18434"/>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1000"/>
                                  </p:stCondLst>
                                  <p:childTnLst>
                                    <p:set>
                                      <p:cBhvr>
                                        <p:cTn id="33" dur="1" fill="hold">
                                          <p:stCondLst>
                                            <p:cond delay="0"/>
                                          </p:stCondLst>
                                        </p:cTn>
                                        <p:tgtEl>
                                          <p:spTgt spid="18435"/>
                                        </p:tgtEl>
                                        <p:attrNameLst>
                                          <p:attrName>style.visibility</p:attrName>
                                        </p:attrNameLst>
                                      </p:cBhvr>
                                      <p:to>
                                        <p:strVal val="visible"/>
                                      </p:to>
                                    </p:set>
                                    <p:anim calcmode="lin" valueType="num">
                                      <p:cBhvr additive="base">
                                        <p:cTn id="34" dur="500" fill="hold"/>
                                        <p:tgtEl>
                                          <p:spTgt spid="18435"/>
                                        </p:tgtEl>
                                        <p:attrNameLst>
                                          <p:attrName>ppt_x</p:attrName>
                                        </p:attrNameLst>
                                      </p:cBhvr>
                                      <p:tavLst>
                                        <p:tav tm="0">
                                          <p:val>
                                            <p:strVal val="1+#ppt_w/2"/>
                                          </p:val>
                                        </p:tav>
                                        <p:tav tm="100000">
                                          <p:val>
                                            <p:strVal val="#ppt_x"/>
                                          </p:val>
                                        </p:tav>
                                      </p:tavLst>
                                    </p:anim>
                                    <p:anim calcmode="lin" valueType="num">
                                      <p:cBhvr additive="base">
                                        <p:cTn id="35" dur="500" fill="hold"/>
                                        <p:tgtEl>
                                          <p:spTgt spid="18435"/>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1000"/>
                                  </p:stCondLst>
                                  <p:childTnLst>
                                    <p:set>
                                      <p:cBhvr>
                                        <p:cTn id="39" dur="1" fill="hold">
                                          <p:stCondLst>
                                            <p:cond delay="0"/>
                                          </p:stCondLst>
                                        </p:cTn>
                                        <p:tgtEl>
                                          <p:spTgt spid="18436"/>
                                        </p:tgtEl>
                                        <p:attrNameLst>
                                          <p:attrName>style.visibility</p:attrName>
                                        </p:attrNameLst>
                                      </p:cBhvr>
                                      <p:to>
                                        <p:strVal val="visible"/>
                                      </p:to>
                                    </p:set>
                                    <p:anim calcmode="lin" valueType="num">
                                      <p:cBhvr additive="base">
                                        <p:cTn id="40" dur="500" fill="hold"/>
                                        <p:tgtEl>
                                          <p:spTgt spid="18436"/>
                                        </p:tgtEl>
                                        <p:attrNameLst>
                                          <p:attrName>ppt_x</p:attrName>
                                        </p:attrNameLst>
                                      </p:cBhvr>
                                      <p:tavLst>
                                        <p:tav tm="0">
                                          <p:val>
                                            <p:strVal val="1+#ppt_w/2"/>
                                          </p:val>
                                        </p:tav>
                                        <p:tav tm="100000">
                                          <p:val>
                                            <p:strVal val="#ppt_x"/>
                                          </p:val>
                                        </p:tav>
                                      </p:tavLst>
                                    </p:anim>
                                    <p:anim calcmode="lin" valueType="num">
                                      <p:cBhvr additive="base">
                                        <p:cTn id="41" dur="500" fill="hold"/>
                                        <p:tgtEl>
                                          <p:spTgt spid="184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5" descr="C:\Users\gxsnwjj\Desktop\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9512" y="425819"/>
            <a:ext cx="8856984" cy="4443958"/>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p:cNvSpPr txBox="1"/>
          <p:nvPr/>
        </p:nvSpPr>
        <p:spPr>
          <a:xfrm>
            <a:off x="3335362" y="319390"/>
            <a:ext cx="2257457"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itchFamily="34" charset="-122"/>
                <a:ea typeface="微软雅黑" pitchFamily="34" charset="-122"/>
              </a:defRPr>
            </a:lvl1pPr>
          </a:lstStyle>
          <a:p>
            <a:pPr algn="l"/>
            <a:r>
              <a:rPr lang="zh-CN" altLang="en-US" sz="2400" dirty="0" smtClean="0">
                <a:solidFill>
                  <a:srgbClr val="005696"/>
                </a:solidFill>
                <a:ea typeface="微软雅黑"/>
              </a:rPr>
              <a:t>管理者的一天</a:t>
            </a:r>
            <a:endParaRPr lang="zh-CN" altLang="en-US" sz="2400" dirty="0">
              <a:solidFill>
                <a:srgbClr val="005696"/>
              </a:solidFill>
              <a:ea typeface="微软雅黑"/>
            </a:endParaRPr>
          </a:p>
        </p:txBody>
      </p:sp>
      <p:sp>
        <p:nvSpPr>
          <p:cNvPr id="2" name="椭圆 1"/>
          <p:cNvSpPr/>
          <p:nvPr/>
        </p:nvSpPr>
        <p:spPr>
          <a:xfrm>
            <a:off x="3779912" y="1923678"/>
            <a:ext cx="1152128" cy="1152128"/>
          </a:xfrm>
          <a:prstGeom prst="ellipse">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p:nvPr/>
        </p:nvCxnSpPr>
        <p:spPr>
          <a:xfrm>
            <a:off x="4355976" y="1995686"/>
            <a:ext cx="0" cy="144016"/>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4364070" y="2859782"/>
            <a:ext cx="0" cy="144016"/>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3869269" y="2499742"/>
            <a:ext cx="144016"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689105" y="2489886"/>
            <a:ext cx="144016"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995936" y="2211710"/>
            <a:ext cx="550151" cy="523220"/>
          </a:xfrm>
          <a:prstGeom prst="rect">
            <a:avLst/>
          </a:prstGeom>
          <a:noFill/>
          <a:ln>
            <a:noFill/>
          </a:ln>
        </p:spPr>
        <p:txBody>
          <a:bodyPr wrap="none" rtlCol="0">
            <a:spAutoFit/>
          </a:bodyPr>
          <a:lstStyle/>
          <a:p>
            <a:r>
              <a:rPr lang="en-US" altLang="zh-CN" sz="2800" b="1" dirty="0" smtClean="0">
                <a:solidFill>
                  <a:schemeClr val="bg1">
                    <a:lumMod val="65000"/>
                  </a:schemeClr>
                </a:solidFill>
              </a:rPr>
              <a:t>24</a:t>
            </a:r>
            <a:endParaRPr lang="zh-CN" altLang="en-US" sz="2800" b="1" dirty="0">
              <a:solidFill>
                <a:schemeClr val="bg1">
                  <a:lumMod val="65000"/>
                </a:schemeClr>
              </a:solidFill>
            </a:endParaRPr>
          </a:p>
        </p:txBody>
      </p:sp>
      <p:sp>
        <p:nvSpPr>
          <p:cNvPr id="11" name="TextBox 10"/>
          <p:cNvSpPr txBox="1"/>
          <p:nvPr/>
        </p:nvSpPr>
        <p:spPr>
          <a:xfrm>
            <a:off x="4408520" y="2325925"/>
            <a:ext cx="322524" cy="400110"/>
          </a:xfrm>
          <a:prstGeom prst="rect">
            <a:avLst/>
          </a:prstGeom>
          <a:noFill/>
        </p:spPr>
        <p:txBody>
          <a:bodyPr wrap="none" rtlCol="0">
            <a:spAutoFit/>
          </a:bodyPr>
          <a:lstStyle/>
          <a:p>
            <a:r>
              <a:rPr lang="en-US" altLang="zh-CN" sz="2000" b="1" dirty="0" smtClean="0">
                <a:solidFill>
                  <a:schemeClr val="bg1">
                    <a:lumMod val="65000"/>
                  </a:schemeClr>
                </a:solidFill>
              </a:rPr>
              <a:t>h</a:t>
            </a:r>
            <a:endParaRPr lang="zh-CN" altLang="en-US" sz="2000" b="1" dirty="0">
              <a:solidFill>
                <a:schemeClr val="bg1">
                  <a:lumMod val="65000"/>
                </a:schemeClr>
              </a:solidFill>
            </a:endParaRPr>
          </a:p>
        </p:txBody>
      </p:sp>
      <p:sp>
        <p:nvSpPr>
          <p:cNvPr id="12" name="椭圆 11"/>
          <p:cNvSpPr/>
          <p:nvPr/>
        </p:nvSpPr>
        <p:spPr>
          <a:xfrm>
            <a:off x="661568" y="2517085"/>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p:nvPr/>
        </p:nvCxnSpPr>
        <p:spPr>
          <a:xfrm flipV="1">
            <a:off x="721074" y="1779662"/>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41" name="文本框 19"/>
          <p:cNvSpPr txBox="1"/>
          <p:nvPr/>
        </p:nvSpPr>
        <p:spPr bwMode="auto">
          <a:xfrm>
            <a:off x="179512" y="1509912"/>
            <a:ext cx="2202497" cy="238270"/>
          </a:xfrm>
          <a:prstGeom prst="rect">
            <a:avLst/>
          </a:prstGeom>
          <a:noFill/>
        </p:spPr>
        <p:txBody>
          <a:bodyPr wrap="square" lIns="68580" tIns="34290" rIns="68580" bIns="34290">
            <a:spAutoFit/>
          </a:bodyPr>
          <a:lstStyle/>
          <a:p>
            <a:pP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核心指标数据一目了然</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3" name="文本框 19"/>
          <p:cNvSpPr txBox="1"/>
          <p:nvPr/>
        </p:nvSpPr>
        <p:spPr bwMode="auto">
          <a:xfrm>
            <a:off x="899592" y="3341592"/>
            <a:ext cx="2261006" cy="238270"/>
          </a:xfrm>
          <a:prstGeom prst="rect">
            <a:avLst/>
          </a:prstGeom>
          <a:noFill/>
        </p:spPr>
        <p:txBody>
          <a:bodyPr wrap="square" lIns="68580" tIns="34290" rIns="68580" bIns="34290">
            <a:spAutoFit/>
          </a:bodyPr>
          <a:lstStyle/>
          <a:p>
            <a:pP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重大项目情况了然于胸</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4" name="文本框 19"/>
          <p:cNvSpPr txBox="1"/>
          <p:nvPr/>
        </p:nvSpPr>
        <p:spPr bwMode="auto">
          <a:xfrm>
            <a:off x="1590914" y="1059582"/>
            <a:ext cx="2188998" cy="238270"/>
          </a:xfrm>
          <a:prstGeom prst="rect">
            <a:avLst/>
          </a:prstGeom>
          <a:noFill/>
        </p:spPr>
        <p:txBody>
          <a:bodyPr wrap="square" lIns="68580" tIns="34290" rIns="68580" bIns="34290">
            <a:spAutoFit/>
          </a:bodyPr>
          <a:lstStyle/>
          <a:p>
            <a:pP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更加合理有效的时间安排</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5" name="文本框 19"/>
          <p:cNvSpPr txBox="1"/>
          <p:nvPr/>
        </p:nvSpPr>
        <p:spPr bwMode="auto">
          <a:xfrm>
            <a:off x="2357265" y="3812944"/>
            <a:ext cx="2693054" cy="238270"/>
          </a:xfrm>
          <a:prstGeom prst="rect">
            <a:avLst/>
          </a:prstGeom>
          <a:noFill/>
        </p:spPr>
        <p:txBody>
          <a:bodyPr wrap="square" lIns="68580" tIns="34290" rIns="68580" bIns="34290">
            <a:spAutoFit/>
          </a:bodyPr>
          <a:lstStyle/>
          <a:p>
            <a:pP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了解员工状态，发现基层优秀员工</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6" name="文本框 19"/>
          <p:cNvSpPr txBox="1"/>
          <p:nvPr/>
        </p:nvSpPr>
        <p:spPr bwMode="auto">
          <a:xfrm>
            <a:off x="4717010" y="934414"/>
            <a:ext cx="2303263" cy="238270"/>
          </a:xfrm>
          <a:prstGeom prst="rect">
            <a:avLst/>
          </a:prstGeom>
          <a:noFill/>
        </p:spPr>
        <p:txBody>
          <a:bodyPr wrap="square" lIns="68580" tIns="34290" rIns="68580" bIns="34290">
            <a:spAutoFit/>
          </a:bodyPr>
          <a:lstStyle/>
          <a:p>
            <a:pP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可透视整个组织</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7" name="文本框 19"/>
          <p:cNvSpPr txBox="1"/>
          <p:nvPr/>
        </p:nvSpPr>
        <p:spPr bwMode="auto">
          <a:xfrm>
            <a:off x="5292080" y="1203598"/>
            <a:ext cx="2231253" cy="238270"/>
          </a:xfrm>
          <a:prstGeom prst="rect">
            <a:avLst/>
          </a:prstGeom>
          <a:noFill/>
        </p:spPr>
        <p:txBody>
          <a:bodyPr wrap="square" lIns="68580" tIns="34290" rIns="68580" bIns="34290">
            <a:spAutoFit/>
          </a:bodyPr>
          <a:lstStyle/>
          <a:p>
            <a:pP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确保公司的年度目标有限进展</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8" name="文本框 19"/>
          <p:cNvSpPr txBox="1"/>
          <p:nvPr/>
        </p:nvSpPr>
        <p:spPr bwMode="auto">
          <a:xfrm>
            <a:off x="4572000" y="3701632"/>
            <a:ext cx="2447277" cy="238270"/>
          </a:xfrm>
          <a:prstGeom prst="rect">
            <a:avLst/>
          </a:prstGeom>
          <a:noFill/>
        </p:spPr>
        <p:txBody>
          <a:bodyPr wrap="square" lIns="68580" tIns="34290" rIns="68580" bIns="34290">
            <a:spAutoFit/>
          </a:bodyPr>
          <a:lstStyle/>
          <a:p>
            <a:pP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重要事务会议可有效督办</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49" name="文本框 19"/>
          <p:cNvSpPr txBox="1"/>
          <p:nvPr/>
        </p:nvSpPr>
        <p:spPr bwMode="auto">
          <a:xfrm>
            <a:off x="6229618" y="3083694"/>
            <a:ext cx="2734870" cy="238270"/>
          </a:xfrm>
          <a:prstGeom prst="rect">
            <a:avLst/>
          </a:prstGeom>
          <a:noFill/>
        </p:spPr>
        <p:txBody>
          <a:bodyPr wrap="square" lIns="68580" tIns="34290" rIns="68580" bIns="34290">
            <a:spAutoFit/>
          </a:bodyPr>
          <a:lstStyle/>
          <a:p>
            <a:pPr>
              <a:lnSpc>
                <a:spcPct val="120000"/>
              </a:lnSpc>
            </a:pPr>
            <a:r>
              <a:rPr lang="zh-CN" altLang="en-US" sz="1000" b="1" dirty="0" smtClean="0">
                <a:solidFill>
                  <a:schemeClr val="tx1">
                    <a:lumMod val="75000"/>
                    <a:lumOff val="25000"/>
                  </a:schemeClr>
                </a:solidFill>
                <a:latin typeface="微软雅黑" pitchFamily="34" charset="-122"/>
                <a:ea typeface="微软雅黑" pitchFamily="34" charset="-122"/>
              </a:rPr>
              <a:t>帮助同事更好的理解公司发展战略规划</a:t>
            </a:r>
            <a:endParaRPr lang="en-US" altLang="zh-CN" sz="1000" b="1" dirty="0">
              <a:solidFill>
                <a:schemeClr val="tx1">
                  <a:lumMod val="75000"/>
                  <a:lumOff val="25000"/>
                </a:schemeClr>
              </a:solidFill>
              <a:latin typeface="微软雅黑" pitchFamily="34" charset="-122"/>
              <a:ea typeface="微软雅黑" pitchFamily="34" charset="-122"/>
            </a:endParaRPr>
          </a:p>
        </p:txBody>
      </p:sp>
      <p:sp>
        <p:nvSpPr>
          <p:cNvPr id="50" name="椭圆 49"/>
          <p:cNvSpPr/>
          <p:nvPr/>
        </p:nvSpPr>
        <p:spPr>
          <a:xfrm>
            <a:off x="2186615" y="2125565"/>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p:nvPr/>
        </p:nvCxnSpPr>
        <p:spPr>
          <a:xfrm flipV="1">
            <a:off x="2246121" y="1388142"/>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52" name="椭圆 51"/>
          <p:cNvSpPr/>
          <p:nvPr/>
        </p:nvSpPr>
        <p:spPr>
          <a:xfrm>
            <a:off x="5088558" y="1924345"/>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flipV="1">
            <a:off x="5148064" y="1186922"/>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a:off x="6096298" y="2220659"/>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5" name="直接连接符 54"/>
          <p:cNvCxnSpPr/>
          <p:nvPr/>
        </p:nvCxnSpPr>
        <p:spPr>
          <a:xfrm flipV="1">
            <a:off x="6155804" y="1483236"/>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56" name="椭圆 55"/>
          <p:cNvSpPr/>
          <p:nvPr/>
        </p:nvSpPr>
        <p:spPr>
          <a:xfrm>
            <a:off x="1470733" y="2447504"/>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7" name="直接连接符 56"/>
          <p:cNvCxnSpPr/>
          <p:nvPr/>
        </p:nvCxnSpPr>
        <p:spPr>
          <a:xfrm flipV="1">
            <a:off x="1533828" y="2569322"/>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58" name="椭圆 57"/>
          <p:cNvSpPr/>
          <p:nvPr/>
        </p:nvSpPr>
        <p:spPr>
          <a:xfrm>
            <a:off x="3275856" y="2929362"/>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p:nvPr/>
        </p:nvCxnSpPr>
        <p:spPr>
          <a:xfrm flipV="1">
            <a:off x="3338951" y="3051180"/>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60" name="椭圆 59"/>
          <p:cNvSpPr/>
          <p:nvPr/>
        </p:nvSpPr>
        <p:spPr>
          <a:xfrm>
            <a:off x="5153155" y="2862406"/>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直接连接符 60"/>
          <p:cNvCxnSpPr/>
          <p:nvPr/>
        </p:nvCxnSpPr>
        <p:spPr>
          <a:xfrm flipV="1">
            <a:off x="5216250" y="2984224"/>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62" name="椭圆 61"/>
          <p:cNvSpPr/>
          <p:nvPr/>
        </p:nvSpPr>
        <p:spPr>
          <a:xfrm>
            <a:off x="7405316" y="2211710"/>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flipV="1">
            <a:off x="7468411" y="2333528"/>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64" name="椭圆 63"/>
          <p:cNvSpPr/>
          <p:nvPr/>
        </p:nvSpPr>
        <p:spPr>
          <a:xfrm>
            <a:off x="8101414" y="2543323"/>
            <a:ext cx="119012" cy="104475"/>
          </a:xfrm>
          <a:prstGeom prst="ellipse">
            <a:avLst/>
          </a:prstGeom>
          <a:solidFill>
            <a:srgbClr val="005696"/>
          </a:solidFill>
          <a:ln>
            <a:solidFill>
              <a:srgbClr val="005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5" name="直接连接符 64"/>
          <p:cNvCxnSpPr/>
          <p:nvPr/>
        </p:nvCxnSpPr>
        <p:spPr>
          <a:xfrm flipV="1">
            <a:off x="8160920" y="1805900"/>
            <a:ext cx="0" cy="72008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66" name="文本框 19"/>
          <p:cNvSpPr txBox="1"/>
          <p:nvPr/>
        </p:nvSpPr>
        <p:spPr bwMode="auto">
          <a:xfrm>
            <a:off x="7452320" y="1563638"/>
            <a:ext cx="2231253" cy="238270"/>
          </a:xfrm>
          <a:prstGeom prst="rect">
            <a:avLst/>
          </a:prstGeom>
          <a:noFill/>
        </p:spPr>
        <p:txBody>
          <a:bodyPr wrap="square" lIns="68580" tIns="34290" rIns="68580" bIns="34290">
            <a:spAutoFit/>
          </a:bodyPr>
          <a:lstStyle/>
          <a:p>
            <a:pPr>
              <a:lnSpc>
                <a:spcPct val="120000"/>
              </a:lnSpc>
            </a:pPr>
            <a:r>
              <a:rPr lang="zh-CN" altLang="en-US" sz="1000" b="1" dirty="0">
                <a:latin typeface="微软雅黑" panose="020B0503020204020204" pitchFamily="34" charset="-122"/>
                <a:ea typeface="微软雅黑" panose="020B0503020204020204" pitchFamily="34" charset="-122"/>
              </a:rPr>
              <a:t>随时移动审批公司流程</a:t>
            </a:r>
            <a:endParaRPr lang="en-US" altLang="zh-CN" sz="1000" b="1"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583857526"/>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0"/>
                                        <p:tgtEl>
                                          <p:spTgt spid="14"/>
                                        </p:tgtEl>
                                      </p:cBhvr>
                                    </p:animEffect>
                                    <p:anim calcmode="lin" valueType="num">
                                      <p:cBhvr>
                                        <p:cTn id="18" dur="1000" fill="hold"/>
                                        <p:tgtEl>
                                          <p:spTgt spid="14"/>
                                        </p:tgtEl>
                                        <p:attrNameLst>
                                          <p:attrName>ppt_x</p:attrName>
                                        </p:attrNameLst>
                                      </p:cBhvr>
                                      <p:tavLst>
                                        <p:tav tm="0">
                                          <p:val>
                                            <p:strVal val="#ppt_x"/>
                                          </p:val>
                                        </p:tav>
                                        <p:tav tm="100000">
                                          <p:val>
                                            <p:strVal val="#ppt_x"/>
                                          </p:val>
                                        </p:tav>
                                      </p:tavLst>
                                    </p:anim>
                                    <p:anim calcmode="lin" valueType="num">
                                      <p:cBhvr>
                                        <p:cTn id="19" dur="1000" fill="hold"/>
                                        <p:tgtEl>
                                          <p:spTgt spid="1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1000"/>
                                        <p:tgtEl>
                                          <p:spTgt spid="41"/>
                                        </p:tgtEl>
                                      </p:cBhvr>
                                    </p:animEffect>
                                    <p:anim calcmode="lin" valueType="num">
                                      <p:cBhvr>
                                        <p:cTn id="23" dur="1000" fill="hold"/>
                                        <p:tgtEl>
                                          <p:spTgt spid="41"/>
                                        </p:tgtEl>
                                        <p:attrNameLst>
                                          <p:attrName>ppt_x</p:attrName>
                                        </p:attrNameLst>
                                      </p:cBhvr>
                                      <p:tavLst>
                                        <p:tav tm="0">
                                          <p:val>
                                            <p:strVal val="#ppt_x"/>
                                          </p:val>
                                        </p:tav>
                                        <p:tav tm="100000">
                                          <p:val>
                                            <p:strVal val="#ppt_x"/>
                                          </p:val>
                                        </p:tav>
                                      </p:tavLst>
                                    </p:anim>
                                    <p:anim calcmode="lin" valueType="num">
                                      <p:cBhvr>
                                        <p:cTn id="24"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57"/>
                                        </p:tgtEl>
                                        <p:attrNameLst>
                                          <p:attrName>style.visibility</p:attrName>
                                        </p:attrNameLst>
                                      </p:cBhvr>
                                      <p:to>
                                        <p:strVal val="visible"/>
                                      </p:to>
                                    </p:set>
                                    <p:animEffect transition="in" filter="fade">
                                      <p:cBhvr>
                                        <p:cTn id="29" dur="1000"/>
                                        <p:tgtEl>
                                          <p:spTgt spid="57"/>
                                        </p:tgtEl>
                                      </p:cBhvr>
                                    </p:animEffect>
                                    <p:anim calcmode="lin" valueType="num">
                                      <p:cBhvr>
                                        <p:cTn id="30" dur="1000" fill="hold"/>
                                        <p:tgtEl>
                                          <p:spTgt spid="57"/>
                                        </p:tgtEl>
                                        <p:attrNameLst>
                                          <p:attrName>ppt_x</p:attrName>
                                        </p:attrNameLst>
                                      </p:cBhvr>
                                      <p:tavLst>
                                        <p:tav tm="0">
                                          <p:val>
                                            <p:strVal val="#ppt_x"/>
                                          </p:val>
                                        </p:tav>
                                        <p:tav tm="100000">
                                          <p:val>
                                            <p:strVal val="#ppt_x"/>
                                          </p:val>
                                        </p:tav>
                                      </p:tavLst>
                                    </p:anim>
                                    <p:anim calcmode="lin" valueType="num">
                                      <p:cBhvr>
                                        <p:cTn id="31" dur="1000" fill="hold"/>
                                        <p:tgtEl>
                                          <p:spTgt spid="57"/>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56"/>
                                        </p:tgtEl>
                                        <p:attrNameLst>
                                          <p:attrName>style.visibility</p:attrName>
                                        </p:attrNameLst>
                                      </p:cBhvr>
                                      <p:to>
                                        <p:strVal val="visible"/>
                                      </p:to>
                                    </p:set>
                                    <p:animEffect transition="in" filter="fade">
                                      <p:cBhvr>
                                        <p:cTn id="34" dur="1000"/>
                                        <p:tgtEl>
                                          <p:spTgt spid="56"/>
                                        </p:tgtEl>
                                      </p:cBhvr>
                                    </p:animEffect>
                                    <p:anim calcmode="lin" valueType="num">
                                      <p:cBhvr>
                                        <p:cTn id="35" dur="1000" fill="hold"/>
                                        <p:tgtEl>
                                          <p:spTgt spid="56"/>
                                        </p:tgtEl>
                                        <p:attrNameLst>
                                          <p:attrName>ppt_x</p:attrName>
                                        </p:attrNameLst>
                                      </p:cBhvr>
                                      <p:tavLst>
                                        <p:tav tm="0">
                                          <p:val>
                                            <p:strVal val="#ppt_x"/>
                                          </p:val>
                                        </p:tav>
                                        <p:tav tm="100000">
                                          <p:val>
                                            <p:strVal val="#ppt_x"/>
                                          </p:val>
                                        </p:tav>
                                      </p:tavLst>
                                    </p:anim>
                                    <p:anim calcmode="lin" valueType="num">
                                      <p:cBhvr>
                                        <p:cTn id="36" dur="1000" fill="hold"/>
                                        <p:tgtEl>
                                          <p:spTgt spid="56"/>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1000"/>
                                        <p:tgtEl>
                                          <p:spTgt spid="43"/>
                                        </p:tgtEl>
                                      </p:cBhvr>
                                    </p:animEffect>
                                    <p:anim calcmode="lin" valueType="num">
                                      <p:cBhvr>
                                        <p:cTn id="40" dur="1000" fill="hold"/>
                                        <p:tgtEl>
                                          <p:spTgt spid="43"/>
                                        </p:tgtEl>
                                        <p:attrNameLst>
                                          <p:attrName>ppt_x</p:attrName>
                                        </p:attrNameLst>
                                      </p:cBhvr>
                                      <p:tavLst>
                                        <p:tav tm="0">
                                          <p:val>
                                            <p:strVal val="#ppt_x"/>
                                          </p:val>
                                        </p:tav>
                                        <p:tav tm="100000">
                                          <p:val>
                                            <p:strVal val="#ppt_x"/>
                                          </p:val>
                                        </p:tav>
                                      </p:tavLst>
                                    </p:anim>
                                    <p:anim calcmode="lin" valueType="num">
                                      <p:cBhvr>
                                        <p:cTn id="41"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50"/>
                                        </p:tgtEl>
                                        <p:attrNameLst>
                                          <p:attrName>style.visibility</p:attrName>
                                        </p:attrNameLst>
                                      </p:cBhvr>
                                      <p:to>
                                        <p:strVal val="visible"/>
                                      </p:to>
                                    </p:set>
                                    <p:animEffect transition="in" filter="fade">
                                      <p:cBhvr>
                                        <p:cTn id="46" dur="1000"/>
                                        <p:tgtEl>
                                          <p:spTgt spid="50"/>
                                        </p:tgtEl>
                                      </p:cBhvr>
                                    </p:animEffect>
                                    <p:anim calcmode="lin" valueType="num">
                                      <p:cBhvr>
                                        <p:cTn id="47" dur="1000" fill="hold"/>
                                        <p:tgtEl>
                                          <p:spTgt spid="50"/>
                                        </p:tgtEl>
                                        <p:attrNameLst>
                                          <p:attrName>ppt_x</p:attrName>
                                        </p:attrNameLst>
                                      </p:cBhvr>
                                      <p:tavLst>
                                        <p:tav tm="0">
                                          <p:val>
                                            <p:strVal val="#ppt_x"/>
                                          </p:val>
                                        </p:tav>
                                        <p:tav tm="100000">
                                          <p:val>
                                            <p:strVal val="#ppt_x"/>
                                          </p:val>
                                        </p:tav>
                                      </p:tavLst>
                                    </p:anim>
                                    <p:anim calcmode="lin" valueType="num">
                                      <p:cBhvr>
                                        <p:cTn id="48" dur="1000" fill="hold"/>
                                        <p:tgtEl>
                                          <p:spTgt spid="50"/>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51"/>
                                        </p:tgtEl>
                                        <p:attrNameLst>
                                          <p:attrName>style.visibility</p:attrName>
                                        </p:attrNameLst>
                                      </p:cBhvr>
                                      <p:to>
                                        <p:strVal val="visible"/>
                                      </p:to>
                                    </p:set>
                                    <p:animEffect transition="in" filter="fade">
                                      <p:cBhvr>
                                        <p:cTn id="51" dur="1000"/>
                                        <p:tgtEl>
                                          <p:spTgt spid="51"/>
                                        </p:tgtEl>
                                      </p:cBhvr>
                                    </p:animEffect>
                                    <p:anim calcmode="lin" valueType="num">
                                      <p:cBhvr>
                                        <p:cTn id="52" dur="1000" fill="hold"/>
                                        <p:tgtEl>
                                          <p:spTgt spid="51"/>
                                        </p:tgtEl>
                                        <p:attrNameLst>
                                          <p:attrName>ppt_x</p:attrName>
                                        </p:attrNameLst>
                                      </p:cBhvr>
                                      <p:tavLst>
                                        <p:tav tm="0">
                                          <p:val>
                                            <p:strVal val="#ppt_x"/>
                                          </p:val>
                                        </p:tav>
                                        <p:tav tm="100000">
                                          <p:val>
                                            <p:strVal val="#ppt_x"/>
                                          </p:val>
                                        </p:tav>
                                      </p:tavLst>
                                    </p:anim>
                                    <p:anim calcmode="lin" valueType="num">
                                      <p:cBhvr>
                                        <p:cTn id="53" dur="1000" fill="hold"/>
                                        <p:tgtEl>
                                          <p:spTgt spid="5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44"/>
                                        </p:tgtEl>
                                        <p:attrNameLst>
                                          <p:attrName>style.visibility</p:attrName>
                                        </p:attrNameLst>
                                      </p:cBhvr>
                                      <p:to>
                                        <p:strVal val="visible"/>
                                      </p:to>
                                    </p:set>
                                    <p:animEffect transition="in" filter="fade">
                                      <p:cBhvr>
                                        <p:cTn id="56" dur="1000"/>
                                        <p:tgtEl>
                                          <p:spTgt spid="44"/>
                                        </p:tgtEl>
                                      </p:cBhvr>
                                    </p:animEffect>
                                    <p:anim calcmode="lin" valueType="num">
                                      <p:cBhvr>
                                        <p:cTn id="57" dur="1000" fill="hold"/>
                                        <p:tgtEl>
                                          <p:spTgt spid="44"/>
                                        </p:tgtEl>
                                        <p:attrNameLst>
                                          <p:attrName>ppt_x</p:attrName>
                                        </p:attrNameLst>
                                      </p:cBhvr>
                                      <p:tavLst>
                                        <p:tav tm="0">
                                          <p:val>
                                            <p:strVal val="#ppt_x"/>
                                          </p:val>
                                        </p:tav>
                                        <p:tav tm="100000">
                                          <p:val>
                                            <p:strVal val="#ppt_x"/>
                                          </p:val>
                                        </p:tav>
                                      </p:tavLst>
                                    </p:anim>
                                    <p:anim calcmode="lin" valueType="num">
                                      <p:cBhvr>
                                        <p:cTn id="58"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58"/>
                                        </p:tgtEl>
                                        <p:attrNameLst>
                                          <p:attrName>style.visibility</p:attrName>
                                        </p:attrNameLst>
                                      </p:cBhvr>
                                      <p:to>
                                        <p:strVal val="visible"/>
                                      </p:to>
                                    </p:set>
                                    <p:animEffect transition="in" filter="fade">
                                      <p:cBhvr>
                                        <p:cTn id="63" dur="1000"/>
                                        <p:tgtEl>
                                          <p:spTgt spid="58"/>
                                        </p:tgtEl>
                                      </p:cBhvr>
                                    </p:animEffect>
                                    <p:anim calcmode="lin" valueType="num">
                                      <p:cBhvr>
                                        <p:cTn id="64" dur="1000" fill="hold"/>
                                        <p:tgtEl>
                                          <p:spTgt spid="58"/>
                                        </p:tgtEl>
                                        <p:attrNameLst>
                                          <p:attrName>ppt_x</p:attrName>
                                        </p:attrNameLst>
                                      </p:cBhvr>
                                      <p:tavLst>
                                        <p:tav tm="0">
                                          <p:val>
                                            <p:strVal val="#ppt_x"/>
                                          </p:val>
                                        </p:tav>
                                        <p:tav tm="100000">
                                          <p:val>
                                            <p:strVal val="#ppt_x"/>
                                          </p:val>
                                        </p:tav>
                                      </p:tavLst>
                                    </p:anim>
                                    <p:anim calcmode="lin" valueType="num">
                                      <p:cBhvr>
                                        <p:cTn id="65" dur="1000" fill="hold"/>
                                        <p:tgtEl>
                                          <p:spTgt spid="58"/>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0"/>
                                  </p:stCondLst>
                                  <p:childTnLst>
                                    <p:set>
                                      <p:cBhvr>
                                        <p:cTn id="67" dur="1" fill="hold">
                                          <p:stCondLst>
                                            <p:cond delay="0"/>
                                          </p:stCondLst>
                                        </p:cTn>
                                        <p:tgtEl>
                                          <p:spTgt spid="59"/>
                                        </p:tgtEl>
                                        <p:attrNameLst>
                                          <p:attrName>style.visibility</p:attrName>
                                        </p:attrNameLst>
                                      </p:cBhvr>
                                      <p:to>
                                        <p:strVal val="visible"/>
                                      </p:to>
                                    </p:set>
                                    <p:animEffect transition="in" filter="fade">
                                      <p:cBhvr>
                                        <p:cTn id="68" dur="1000"/>
                                        <p:tgtEl>
                                          <p:spTgt spid="59"/>
                                        </p:tgtEl>
                                      </p:cBhvr>
                                    </p:animEffect>
                                    <p:anim calcmode="lin" valueType="num">
                                      <p:cBhvr>
                                        <p:cTn id="69" dur="1000" fill="hold"/>
                                        <p:tgtEl>
                                          <p:spTgt spid="59"/>
                                        </p:tgtEl>
                                        <p:attrNameLst>
                                          <p:attrName>ppt_x</p:attrName>
                                        </p:attrNameLst>
                                      </p:cBhvr>
                                      <p:tavLst>
                                        <p:tav tm="0">
                                          <p:val>
                                            <p:strVal val="#ppt_x"/>
                                          </p:val>
                                        </p:tav>
                                        <p:tav tm="100000">
                                          <p:val>
                                            <p:strVal val="#ppt_x"/>
                                          </p:val>
                                        </p:tav>
                                      </p:tavLst>
                                    </p:anim>
                                    <p:anim calcmode="lin" valueType="num">
                                      <p:cBhvr>
                                        <p:cTn id="70" dur="1000" fill="hold"/>
                                        <p:tgtEl>
                                          <p:spTgt spid="59"/>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fade">
                                      <p:cBhvr>
                                        <p:cTn id="73" dur="1000"/>
                                        <p:tgtEl>
                                          <p:spTgt spid="45"/>
                                        </p:tgtEl>
                                      </p:cBhvr>
                                    </p:animEffect>
                                    <p:anim calcmode="lin" valueType="num">
                                      <p:cBhvr>
                                        <p:cTn id="74" dur="1000" fill="hold"/>
                                        <p:tgtEl>
                                          <p:spTgt spid="45"/>
                                        </p:tgtEl>
                                        <p:attrNameLst>
                                          <p:attrName>ppt_x</p:attrName>
                                        </p:attrNameLst>
                                      </p:cBhvr>
                                      <p:tavLst>
                                        <p:tav tm="0">
                                          <p:val>
                                            <p:strVal val="#ppt_x"/>
                                          </p:val>
                                        </p:tav>
                                        <p:tav tm="100000">
                                          <p:val>
                                            <p:strVal val="#ppt_x"/>
                                          </p:val>
                                        </p:tav>
                                      </p:tavLst>
                                    </p:anim>
                                    <p:anim calcmode="lin" valueType="num">
                                      <p:cBhvr>
                                        <p:cTn id="75"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grpId="0" nodeType="clickEffect">
                                  <p:stCondLst>
                                    <p:cond delay="0"/>
                                  </p:stCondLst>
                                  <p:childTnLst>
                                    <p:set>
                                      <p:cBhvr>
                                        <p:cTn id="79" dur="1" fill="hold">
                                          <p:stCondLst>
                                            <p:cond delay="0"/>
                                          </p:stCondLst>
                                        </p:cTn>
                                        <p:tgtEl>
                                          <p:spTgt spid="52"/>
                                        </p:tgtEl>
                                        <p:attrNameLst>
                                          <p:attrName>style.visibility</p:attrName>
                                        </p:attrNameLst>
                                      </p:cBhvr>
                                      <p:to>
                                        <p:strVal val="visible"/>
                                      </p:to>
                                    </p:set>
                                    <p:animEffect transition="in" filter="fade">
                                      <p:cBhvr>
                                        <p:cTn id="80" dur="1000"/>
                                        <p:tgtEl>
                                          <p:spTgt spid="52"/>
                                        </p:tgtEl>
                                      </p:cBhvr>
                                    </p:animEffect>
                                    <p:anim calcmode="lin" valueType="num">
                                      <p:cBhvr>
                                        <p:cTn id="81" dur="1000" fill="hold"/>
                                        <p:tgtEl>
                                          <p:spTgt spid="52"/>
                                        </p:tgtEl>
                                        <p:attrNameLst>
                                          <p:attrName>ppt_x</p:attrName>
                                        </p:attrNameLst>
                                      </p:cBhvr>
                                      <p:tavLst>
                                        <p:tav tm="0">
                                          <p:val>
                                            <p:strVal val="#ppt_x"/>
                                          </p:val>
                                        </p:tav>
                                        <p:tav tm="100000">
                                          <p:val>
                                            <p:strVal val="#ppt_x"/>
                                          </p:val>
                                        </p:tav>
                                      </p:tavLst>
                                    </p:anim>
                                    <p:anim calcmode="lin" valueType="num">
                                      <p:cBhvr>
                                        <p:cTn id="82" dur="1000" fill="hold"/>
                                        <p:tgtEl>
                                          <p:spTgt spid="52"/>
                                        </p:tgtEl>
                                        <p:attrNameLst>
                                          <p:attrName>ppt_y</p:attrName>
                                        </p:attrNameLst>
                                      </p:cBhvr>
                                      <p:tavLst>
                                        <p:tav tm="0">
                                          <p:val>
                                            <p:strVal val="#ppt_y+.1"/>
                                          </p:val>
                                        </p:tav>
                                        <p:tav tm="100000">
                                          <p:val>
                                            <p:strVal val="#ppt_y"/>
                                          </p:val>
                                        </p:tav>
                                      </p:tavLst>
                                    </p:anim>
                                  </p:childTnLst>
                                </p:cTn>
                              </p:par>
                              <p:par>
                                <p:cTn id="83" presetID="42" presetClass="entr" presetSubtype="0" fill="hold" nodeType="withEffect">
                                  <p:stCondLst>
                                    <p:cond delay="0"/>
                                  </p:stCondLst>
                                  <p:childTnLst>
                                    <p:set>
                                      <p:cBhvr>
                                        <p:cTn id="84" dur="1" fill="hold">
                                          <p:stCondLst>
                                            <p:cond delay="0"/>
                                          </p:stCondLst>
                                        </p:cTn>
                                        <p:tgtEl>
                                          <p:spTgt spid="53"/>
                                        </p:tgtEl>
                                        <p:attrNameLst>
                                          <p:attrName>style.visibility</p:attrName>
                                        </p:attrNameLst>
                                      </p:cBhvr>
                                      <p:to>
                                        <p:strVal val="visible"/>
                                      </p:to>
                                    </p:set>
                                    <p:animEffect transition="in" filter="fade">
                                      <p:cBhvr>
                                        <p:cTn id="85" dur="1000"/>
                                        <p:tgtEl>
                                          <p:spTgt spid="53"/>
                                        </p:tgtEl>
                                      </p:cBhvr>
                                    </p:animEffect>
                                    <p:anim calcmode="lin" valueType="num">
                                      <p:cBhvr>
                                        <p:cTn id="86" dur="1000" fill="hold"/>
                                        <p:tgtEl>
                                          <p:spTgt spid="53"/>
                                        </p:tgtEl>
                                        <p:attrNameLst>
                                          <p:attrName>ppt_x</p:attrName>
                                        </p:attrNameLst>
                                      </p:cBhvr>
                                      <p:tavLst>
                                        <p:tav tm="0">
                                          <p:val>
                                            <p:strVal val="#ppt_x"/>
                                          </p:val>
                                        </p:tav>
                                        <p:tav tm="100000">
                                          <p:val>
                                            <p:strVal val="#ppt_x"/>
                                          </p:val>
                                        </p:tav>
                                      </p:tavLst>
                                    </p:anim>
                                    <p:anim calcmode="lin" valueType="num">
                                      <p:cBhvr>
                                        <p:cTn id="87" dur="1000" fill="hold"/>
                                        <p:tgtEl>
                                          <p:spTgt spid="53"/>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0"/>
                                  </p:stCondLst>
                                  <p:childTnLst>
                                    <p:set>
                                      <p:cBhvr>
                                        <p:cTn id="89" dur="1" fill="hold">
                                          <p:stCondLst>
                                            <p:cond delay="0"/>
                                          </p:stCondLst>
                                        </p:cTn>
                                        <p:tgtEl>
                                          <p:spTgt spid="46"/>
                                        </p:tgtEl>
                                        <p:attrNameLst>
                                          <p:attrName>style.visibility</p:attrName>
                                        </p:attrNameLst>
                                      </p:cBhvr>
                                      <p:to>
                                        <p:strVal val="visible"/>
                                      </p:to>
                                    </p:set>
                                    <p:animEffect transition="in" filter="fade">
                                      <p:cBhvr>
                                        <p:cTn id="90" dur="1000"/>
                                        <p:tgtEl>
                                          <p:spTgt spid="46"/>
                                        </p:tgtEl>
                                      </p:cBhvr>
                                    </p:animEffect>
                                    <p:anim calcmode="lin" valueType="num">
                                      <p:cBhvr>
                                        <p:cTn id="91" dur="1000" fill="hold"/>
                                        <p:tgtEl>
                                          <p:spTgt spid="46"/>
                                        </p:tgtEl>
                                        <p:attrNameLst>
                                          <p:attrName>ppt_x</p:attrName>
                                        </p:attrNameLst>
                                      </p:cBhvr>
                                      <p:tavLst>
                                        <p:tav tm="0">
                                          <p:val>
                                            <p:strVal val="#ppt_x"/>
                                          </p:val>
                                        </p:tav>
                                        <p:tav tm="100000">
                                          <p:val>
                                            <p:strVal val="#ppt_x"/>
                                          </p:val>
                                        </p:tav>
                                      </p:tavLst>
                                    </p:anim>
                                    <p:anim calcmode="lin" valueType="num">
                                      <p:cBhvr>
                                        <p:cTn id="92"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42" presetClass="entr" presetSubtype="0" fill="hold" grpId="0" nodeType="clickEffect">
                                  <p:stCondLst>
                                    <p:cond delay="0"/>
                                  </p:stCondLst>
                                  <p:childTnLst>
                                    <p:set>
                                      <p:cBhvr>
                                        <p:cTn id="96" dur="1" fill="hold">
                                          <p:stCondLst>
                                            <p:cond delay="0"/>
                                          </p:stCondLst>
                                        </p:cTn>
                                        <p:tgtEl>
                                          <p:spTgt spid="60"/>
                                        </p:tgtEl>
                                        <p:attrNameLst>
                                          <p:attrName>style.visibility</p:attrName>
                                        </p:attrNameLst>
                                      </p:cBhvr>
                                      <p:to>
                                        <p:strVal val="visible"/>
                                      </p:to>
                                    </p:set>
                                    <p:animEffect transition="in" filter="fade">
                                      <p:cBhvr>
                                        <p:cTn id="97" dur="1000"/>
                                        <p:tgtEl>
                                          <p:spTgt spid="60"/>
                                        </p:tgtEl>
                                      </p:cBhvr>
                                    </p:animEffect>
                                    <p:anim calcmode="lin" valueType="num">
                                      <p:cBhvr>
                                        <p:cTn id="98" dur="1000" fill="hold"/>
                                        <p:tgtEl>
                                          <p:spTgt spid="60"/>
                                        </p:tgtEl>
                                        <p:attrNameLst>
                                          <p:attrName>ppt_x</p:attrName>
                                        </p:attrNameLst>
                                      </p:cBhvr>
                                      <p:tavLst>
                                        <p:tav tm="0">
                                          <p:val>
                                            <p:strVal val="#ppt_x"/>
                                          </p:val>
                                        </p:tav>
                                        <p:tav tm="100000">
                                          <p:val>
                                            <p:strVal val="#ppt_x"/>
                                          </p:val>
                                        </p:tav>
                                      </p:tavLst>
                                    </p:anim>
                                    <p:anim calcmode="lin" valueType="num">
                                      <p:cBhvr>
                                        <p:cTn id="99" dur="1000" fill="hold"/>
                                        <p:tgtEl>
                                          <p:spTgt spid="60"/>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61"/>
                                        </p:tgtEl>
                                        <p:attrNameLst>
                                          <p:attrName>style.visibility</p:attrName>
                                        </p:attrNameLst>
                                      </p:cBhvr>
                                      <p:to>
                                        <p:strVal val="visible"/>
                                      </p:to>
                                    </p:set>
                                    <p:animEffect transition="in" filter="fade">
                                      <p:cBhvr>
                                        <p:cTn id="102" dur="1000"/>
                                        <p:tgtEl>
                                          <p:spTgt spid="61"/>
                                        </p:tgtEl>
                                      </p:cBhvr>
                                    </p:animEffect>
                                    <p:anim calcmode="lin" valueType="num">
                                      <p:cBhvr>
                                        <p:cTn id="103" dur="1000" fill="hold"/>
                                        <p:tgtEl>
                                          <p:spTgt spid="61"/>
                                        </p:tgtEl>
                                        <p:attrNameLst>
                                          <p:attrName>ppt_x</p:attrName>
                                        </p:attrNameLst>
                                      </p:cBhvr>
                                      <p:tavLst>
                                        <p:tav tm="0">
                                          <p:val>
                                            <p:strVal val="#ppt_x"/>
                                          </p:val>
                                        </p:tav>
                                        <p:tav tm="100000">
                                          <p:val>
                                            <p:strVal val="#ppt_x"/>
                                          </p:val>
                                        </p:tav>
                                      </p:tavLst>
                                    </p:anim>
                                    <p:anim calcmode="lin" valueType="num">
                                      <p:cBhvr>
                                        <p:cTn id="104" dur="1000" fill="hold"/>
                                        <p:tgtEl>
                                          <p:spTgt spid="61"/>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48"/>
                                        </p:tgtEl>
                                        <p:attrNameLst>
                                          <p:attrName>style.visibility</p:attrName>
                                        </p:attrNameLst>
                                      </p:cBhvr>
                                      <p:to>
                                        <p:strVal val="visible"/>
                                      </p:to>
                                    </p:set>
                                    <p:animEffect transition="in" filter="fade">
                                      <p:cBhvr>
                                        <p:cTn id="107" dur="1000"/>
                                        <p:tgtEl>
                                          <p:spTgt spid="48"/>
                                        </p:tgtEl>
                                      </p:cBhvr>
                                    </p:animEffect>
                                    <p:anim calcmode="lin" valueType="num">
                                      <p:cBhvr>
                                        <p:cTn id="108" dur="1000" fill="hold"/>
                                        <p:tgtEl>
                                          <p:spTgt spid="48"/>
                                        </p:tgtEl>
                                        <p:attrNameLst>
                                          <p:attrName>ppt_x</p:attrName>
                                        </p:attrNameLst>
                                      </p:cBhvr>
                                      <p:tavLst>
                                        <p:tav tm="0">
                                          <p:val>
                                            <p:strVal val="#ppt_x"/>
                                          </p:val>
                                        </p:tav>
                                        <p:tav tm="100000">
                                          <p:val>
                                            <p:strVal val="#ppt_x"/>
                                          </p:val>
                                        </p:tav>
                                      </p:tavLst>
                                    </p:anim>
                                    <p:anim calcmode="lin" valueType="num">
                                      <p:cBhvr>
                                        <p:cTn id="109"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ID="42" presetClass="entr" presetSubtype="0" fill="hold" grpId="0" nodeType="clickEffect">
                                  <p:stCondLst>
                                    <p:cond delay="0"/>
                                  </p:stCondLst>
                                  <p:childTnLst>
                                    <p:set>
                                      <p:cBhvr>
                                        <p:cTn id="113" dur="1" fill="hold">
                                          <p:stCondLst>
                                            <p:cond delay="0"/>
                                          </p:stCondLst>
                                        </p:cTn>
                                        <p:tgtEl>
                                          <p:spTgt spid="47"/>
                                        </p:tgtEl>
                                        <p:attrNameLst>
                                          <p:attrName>style.visibility</p:attrName>
                                        </p:attrNameLst>
                                      </p:cBhvr>
                                      <p:to>
                                        <p:strVal val="visible"/>
                                      </p:to>
                                    </p:set>
                                    <p:animEffect transition="in" filter="fade">
                                      <p:cBhvr>
                                        <p:cTn id="114" dur="1000"/>
                                        <p:tgtEl>
                                          <p:spTgt spid="47"/>
                                        </p:tgtEl>
                                      </p:cBhvr>
                                    </p:animEffect>
                                    <p:anim calcmode="lin" valueType="num">
                                      <p:cBhvr>
                                        <p:cTn id="115" dur="1000" fill="hold"/>
                                        <p:tgtEl>
                                          <p:spTgt spid="47"/>
                                        </p:tgtEl>
                                        <p:attrNameLst>
                                          <p:attrName>ppt_x</p:attrName>
                                        </p:attrNameLst>
                                      </p:cBhvr>
                                      <p:tavLst>
                                        <p:tav tm="0">
                                          <p:val>
                                            <p:strVal val="#ppt_x"/>
                                          </p:val>
                                        </p:tav>
                                        <p:tav tm="100000">
                                          <p:val>
                                            <p:strVal val="#ppt_x"/>
                                          </p:val>
                                        </p:tav>
                                      </p:tavLst>
                                    </p:anim>
                                    <p:anim calcmode="lin" valueType="num">
                                      <p:cBhvr>
                                        <p:cTn id="116" dur="1000" fill="hold"/>
                                        <p:tgtEl>
                                          <p:spTgt spid="47"/>
                                        </p:tgtEl>
                                        <p:attrNameLst>
                                          <p:attrName>ppt_y</p:attrName>
                                        </p:attrNameLst>
                                      </p:cBhvr>
                                      <p:tavLst>
                                        <p:tav tm="0">
                                          <p:val>
                                            <p:strVal val="#ppt_y+.1"/>
                                          </p:val>
                                        </p:tav>
                                        <p:tav tm="100000">
                                          <p:val>
                                            <p:strVal val="#ppt_y"/>
                                          </p:val>
                                        </p:tav>
                                      </p:tavLst>
                                    </p:anim>
                                  </p:childTnLst>
                                </p:cTn>
                              </p:par>
                              <p:par>
                                <p:cTn id="117" presetID="42" presetClass="entr" presetSubtype="0" fill="hold" nodeType="withEffect">
                                  <p:stCondLst>
                                    <p:cond delay="0"/>
                                  </p:stCondLst>
                                  <p:childTnLst>
                                    <p:set>
                                      <p:cBhvr>
                                        <p:cTn id="118" dur="1" fill="hold">
                                          <p:stCondLst>
                                            <p:cond delay="0"/>
                                          </p:stCondLst>
                                        </p:cTn>
                                        <p:tgtEl>
                                          <p:spTgt spid="55"/>
                                        </p:tgtEl>
                                        <p:attrNameLst>
                                          <p:attrName>style.visibility</p:attrName>
                                        </p:attrNameLst>
                                      </p:cBhvr>
                                      <p:to>
                                        <p:strVal val="visible"/>
                                      </p:to>
                                    </p:set>
                                    <p:animEffect transition="in" filter="fade">
                                      <p:cBhvr>
                                        <p:cTn id="119" dur="1000"/>
                                        <p:tgtEl>
                                          <p:spTgt spid="55"/>
                                        </p:tgtEl>
                                      </p:cBhvr>
                                    </p:animEffect>
                                    <p:anim calcmode="lin" valueType="num">
                                      <p:cBhvr>
                                        <p:cTn id="120" dur="1000" fill="hold"/>
                                        <p:tgtEl>
                                          <p:spTgt spid="55"/>
                                        </p:tgtEl>
                                        <p:attrNameLst>
                                          <p:attrName>ppt_x</p:attrName>
                                        </p:attrNameLst>
                                      </p:cBhvr>
                                      <p:tavLst>
                                        <p:tav tm="0">
                                          <p:val>
                                            <p:strVal val="#ppt_x"/>
                                          </p:val>
                                        </p:tav>
                                        <p:tav tm="100000">
                                          <p:val>
                                            <p:strVal val="#ppt_x"/>
                                          </p:val>
                                        </p:tav>
                                      </p:tavLst>
                                    </p:anim>
                                    <p:anim calcmode="lin" valueType="num">
                                      <p:cBhvr>
                                        <p:cTn id="121" dur="1000" fill="hold"/>
                                        <p:tgtEl>
                                          <p:spTgt spid="55"/>
                                        </p:tgtEl>
                                        <p:attrNameLst>
                                          <p:attrName>ppt_y</p:attrName>
                                        </p:attrNameLst>
                                      </p:cBhvr>
                                      <p:tavLst>
                                        <p:tav tm="0">
                                          <p:val>
                                            <p:strVal val="#ppt_y+.1"/>
                                          </p:val>
                                        </p:tav>
                                        <p:tav tm="100000">
                                          <p:val>
                                            <p:strVal val="#ppt_y"/>
                                          </p:val>
                                        </p:tav>
                                      </p:tavLst>
                                    </p:anim>
                                  </p:childTnLst>
                                </p:cTn>
                              </p:par>
                              <p:par>
                                <p:cTn id="122" presetID="42" presetClass="entr" presetSubtype="0" fill="hold" grpId="0" nodeType="withEffect">
                                  <p:stCondLst>
                                    <p:cond delay="0"/>
                                  </p:stCondLst>
                                  <p:childTnLst>
                                    <p:set>
                                      <p:cBhvr>
                                        <p:cTn id="123" dur="1" fill="hold">
                                          <p:stCondLst>
                                            <p:cond delay="0"/>
                                          </p:stCondLst>
                                        </p:cTn>
                                        <p:tgtEl>
                                          <p:spTgt spid="54"/>
                                        </p:tgtEl>
                                        <p:attrNameLst>
                                          <p:attrName>style.visibility</p:attrName>
                                        </p:attrNameLst>
                                      </p:cBhvr>
                                      <p:to>
                                        <p:strVal val="visible"/>
                                      </p:to>
                                    </p:set>
                                    <p:animEffect transition="in" filter="fade">
                                      <p:cBhvr>
                                        <p:cTn id="124" dur="1000"/>
                                        <p:tgtEl>
                                          <p:spTgt spid="54"/>
                                        </p:tgtEl>
                                      </p:cBhvr>
                                    </p:animEffect>
                                    <p:anim calcmode="lin" valueType="num">
                                      <p:cBhvr>
                                        <p:cTn id="125" dur="1000" fill="hold"/>
                                        <p:tgtEl>
                                          <p:spTgt spid="54"/>
                                        </p:tgtEl>
                                        <p:attrNameLst>
                                          <p:attrName>ppt_x</p:attrName>
                                        </p:attrNameLst>
                                      </p:cBhvr>
                                      <p:tavLst>
                                        <p:tav tm="0">
                                          <p:val>
                                            <p:strVal val="#ppt_x"/>
                                          </p:val>
                                        </p:tav>
                                        <p:tav tm="100000">
                                          <p:val>
                                            <p:strVal val="#ppt_x"/>
                                          </p:val>
                                        </p:tav>
                                      </p:tavLst>
                                    </p:anim>
                                    <p:anim calcmode="lin" valueType="num">
                                      <p:cBhvr>
                                        <p:cTn id="126"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127" fill="hold">
                      <p:stCondLst>
                        <p:cond delay="indefinite"/>
                      </p:stCondLst>
                      <p:childTnLst>
                        <p:par>
                          <p:cTn id="128" fill="hold">
                            <p:stCondLst>
                              <p:cond delay="0"/>
                            </p:stCondLst>
                            <p:childTnLst>
                              <p:par>
                                <p:cTn id="129" presetID="42" presetClass="entr" presetSubtype="0" fill="hold" grpId="0" nodeType="clickEffect">
                                  <p:stCondLst>
                                    <p:cond delay="0"/>
                                  </p:stCondLst>
                                  <p:childTnLst>
                                    <p:set>
                                      <p:cBhvr>
                                        <p:cTn id="130" dur="1" fill="hold">
                                          <p:stCondLst>
                                            <p:cond delay="0"/>
                                          </p:stCondLst>
                                        </p:cTn>
                                        <p:tgtEl>
                                          <p:spTgt spid="62"/>
                                        </p:tgtEl>
                                        <p:attrNameLst>
                                          <p:attrName>style.visibility</p:attrName>
                                        </p:attrNameLst>
                                      </p:cBhvr>
                                      <p:to>
                                        <p:strVal val="visible"/>
                                      </p:to>
                                    </p:set>
                                    <p:animEffect transition="in" filter="fade">
                                      <p:cBhvr>
                                        <p:cTn id="131" dur="1000"/>
                                        <p:tgtEl>
                                          <p:spTgt spid="62"/>
                                        </p:tgtEl>
                                      </p:cBhvr>
                                    </p:animEffect>
                                    <p:anim calcmode="lin" valueType="num">
                                      <p:cBhvr>
                                        <p:cTn id="132" dur="1000" fill="hold"/>
                                        <p:tgtEl>
                                          <p:spTgt spid="62"/>
                                        </p:tgtEl>
                                        <p:attrNameLst>
                                          <p:attrName>ppt_x</p:attrName>
                                        </p:attrNameLst>
                                      </p:cBhvr>
                                      <p:tavLst>
                                        <p:tav tm="0">
                                          <p:val>
                                            <p:strVal val="#ppt_x"/>
                                          </p:val>
                                        </p:tav>
                                        <p:tav tm="100000">
                                          <p:val>
                                            <p:strVal val="#ppt_x"/>
                                          </p:val>
                                        </p:tav>
                                      </p:tavLst>
                                    </p:anim>
                                    <p:anim calcmode="lin" valueType="num">
                                      <p:cBhvr>
                                        <p:cTn id="133" dur="1000" fill="hold"/>
                                        <p:tgtEl>
                                          <p:spTgt spid="62"/>
                                        </p:tgtEl>
                                        <p:attrNameLst>
                                          <p:attrName>ppt_y</p:attrName>
                                        </p:attrNameLst>
                                      </p:cBhvr>
                                      <p:tavLst>
                                        <p:tav tm="0">
                                          <p:val>
                                            <p:strVal val="#ppt_y+.1"/>
                                          </p:val>
                                        </p:tav>
                                        <p:tav tm="100000">
                                          <p:val>
                                            <p:strVal val="#ppt_y"/>
                                          </p:val>
                                        </p:tav>
                                      </p:tavLst>
                                    </p:anim>
                                  </p:childTnLst>
                                </p:cTn>
                              </p:par>
                              <p:par>
                                <p:cTn id="134" presetID="42" presetClass="entr" presetSubtype="0" fill="hold" nodeType="withEffect">
                                  <p:stCondLst>
                                    <p:cond delay="0"/>
                                  </p:stCondLst>
                                  <p:childTnLst>
                                    <p:set>
                                      <p:cBhvr>
                                        <p:cTn id="135" dur="1" fill="hold">
                                          <p:stCondLst>
                                            <p:cond delay="0"/>
                                          </p:stCondLst>
                                        </p:cTn>
                                        <p:tgtEl>
                                          <p:spTgt spid="63"/>
                                        </p:tgtEl>
                                        <p:attrNameLst>
                                          <p:attrName>style.visibility</p:attrName>
                                        </p:attrNameLst>
                                      </p:cBhvr>
                                      <p:to>
                                        <p:strVal val="visible"/>
                                      </p:to>
                                    </p:set>
                                    <p:animEffect transition="in" filter="fade">
                                      <p:cBhvr>
                                        <p:cTn id="136" dur="1000"/>
                                        <p:tgtEl>
                                          <p:spTgt spid="63"/>
                                        </p:tgtEl>
                                      </p:cBhvr>
                                    </p:animEffect>
                                    <p:anim calcmode="lin" valueType="num">
                                      <p:cBhvr>
                                        <p:cTn id="137" dur="1000" fill="hold"/>
                                        <p:tgtEl>
                                          <p:spTgt spid="63"/>
                                        </p:tgtEl>
                                        <p:attrNameLst>
                                          <p:attrName>ppt_x</p:attrName>
                                        </p:attrNameLst>
                                      </p:cBhvr>
                                      <p:tavLst>
                                        <p:tav tm="0">
                                          <p:val>
                                            <p:strVal val="#ppt_x"/>
                                          </p:val>
                                        </p:tav>
                                        <p:tav tm="100000">
                                          <p:val>
                                            <p:strVal val="#ppt_x"/>
                                          </p:val>
                                        </p:tav>
                                      </p:tavLst>
                                    </p:anim>
                                    <p:anim calcmode="lin" valueType="num">
                                      <p:cBhvr>
                                        <p:cTn id="138" dur="1000" fill="hold"/>
                                        <p:tgtEl>
                                          <p:spTgt spid="63"/>
                                        </p:tgtEl>
                                        <p:attrNameLst>
                                          <p:attrName>ppt_y</p:attrName>
                                        </p:attrNameLst>
                                      </p:cBhvr>
                                      <p:tavLst>
                                        <p:tav tm="0">
                                          <p:val>
                                            <p:strVal val="#ppt_y+.1"/>
                                          </p:val>
                                        </p:tav>
                                        <p:tav tm="100000">
                                          <p:val>
                                            <p:strVal val="#ppt_y"/>
                                          </p:val>
                                        </p:tav>
                                      </p:tavLst>
                                    </p:anim>
                                  </p:childTnLst>
                                </p:cTn>
                              </p:par>
                              <p:par>
                                <p:cTn id="139" presetID="42" presetClass="entr" presetSubtype="0" fill="hold" grpId="0" nodeType="withEffect">
                                  <p:stCondLst>
                                    <p:cond delay="0"/>
                                  </p:stCondLst>
                                  <p:childTnLst>
                                    <p:set>
                                      <p:cBhvr>
                                        <p:cTn id="140" dur="1" fill="hold">
                                          <p:stCondLst>
                                            <p:cond delay="0"/>
                                          </p:stCondLst>
                                        </p:cTn>
                                        <p:tgtEl>
                                          <p:spTgt spid="49"/>
                                        </p:tgtEl>
                                        <p:attrNameLst>
                                          <p:attrName>style.visibility</p:attrName>
                                        </p:attrNameLst>
                                      </p:cBhvr>
                                      <p:to>
                                        <p:strVal val="visible"/>
                                      </p:to>
                                    </p:set>
                                    <p:animEffect transition="in" filter="fade">
                                      <p:cBhvr>
                                        <p:cTn id="141" dur="1000"/>
                                        <p:tgtEl>
                                          <p:spTgt spid="49"/>
                                        </p:tgtEl>
                                      </p:cBhvr>
                                    </p:animEffect>
                                    <p:anim calcmode="lin" valueType="num">
                                      <p:cBhvr>
                                        <p:cTn id="142" dur="1000" fill="hold"/>
                                        <p:tgtEl>
                                          <p:spTgt spid="49"/>
                                        </p:tgtEl>
                                        <p:attrNameLst>
                                          <p:attrName>ppt_x</p:attrName>
                                        </p:attrNameLst>
                                      </p:cBhvr>
                                      <p:tavLst>
                                        <p:tav tm="0">
                                          <p:val>
                                            <p:strVal val="#ppt_x"/>
                                          </p:val>
                                        </p:tav>
                                        <p:tav tm="100000">
                                          <p:val>
                                            <p:strVal val="#ppt_x"/>
                                          </p:val>
                                        </p:tav>
                                      </p:tavLst>
                                    </p:anim>
                                    <p:anim calcmode="lin" valueType="num">
                                      <p:cBhvr>
                                        <p:cTn id="143"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144" fill="hold">
                      <p:stCondLst>
                        <p:cond delay="indefinite"/>
                      </p:stCondLst>
                      <p:childTnLst>
                        <p:par>
                          <p:cTn id="145" fill="hold">
                            <p:stCondLst>
                              <p:cond delay="0"/>
                            </p:stCondLst>
                            <p:childTnLst>
                              <p:par>
                                <p:cTn id="146" presetID="42" presetClass="entr" presetSubtype="0" fill="hold" grpId="0" nodeType="clickEffect">
                                  <p:stCondLst>
                                    <p:cond delay="0"/>
                                  </p:stCondLst>
                                  <p:childTnLst>
                                    <p:set>
                                      <p:cBhvr>
                                        <p:cTn id="147" dur="1" fill="hold">
                                          <p:stCondLst>
                                            <p:cond delay="0"/>
                                          </p:stCondLst>
                                        </p:cTn>
                                        <p:tgtEl>
                                          <p:spTgt spid="66"/>
                                        </p:tgtEl>
                                        <p:attrNameLst>
                                          <p:attrName>style.visibility</p:attrName>
                                        </p:attrNameLst>
                                      </p:cBhvr>
                                      <p:to>
                                        <p:strVal val="visible"/>
                                      </p:to>
                                    </p:set>
                                    <p:animEffect transition="in" filter="fade">
                                      <p:cBhvr>
                                        <p:cTn id="148" dur="1000"/>
                                        <p:tgtEl>
                                          <p:spTgt spid="66"/>
                                        </p:tgtEl>
                                      </p:cBhvr>
                                    </p:animEffect>
                                    <p:anim calcmode="lin" valueType="num">
                                      <p:cBhvr>
                                        <p:cTn id="149" dur="1000" fill="hold"/>
                                        <p:tgtEl>
                                          <p:spTgt spid="66"/>
                                        </p:tgtEl>
                                        <p:attrNameLst>
                                          <p:attrName>ppt_x</p:attrName>
                                        </p:attrNameLst>
                                      </p:cBhvr>
                                      <p:tavLst>
                                        <p:tav tm="0">
                                          <p:val>
                                            <p:strVal val="#ppt_x"/>
                                          </p:val>
                                        </p:tav>
                                        <p:tav tm="100000">
                                          <p:val>
                                            <p:strVal val="#ppt_x"/>
                                          </p:val>
                                        </p:tav>
                                      </p:tavLst>
                                    </p:anim>
                                    <p:anim calcmode="lin" valueType="num">
                                      <p:cBhvr>
                                        <p:cTn id="150" dur="1000" fill="hold"/>
                                        <p:tgtEl>
                                          <p:spTgt spid="66"/>
                                        </p:tgtEl>
                                        <p:attrNameLst>
                                          <p:attrName>ppt_y</p:attrName>
                                        </p:attrNameLst>
                                      </p:cBhvr>
                                      <p:tavLst>
                                        <p:tav tm="0">
                                          <p:val>
                                            <p:strVal val="#ppt_y+.1"/>
                                          </p:val>
                                        </p:tav>
                                        <p:tav tm="100000">
                                          <p:val>
                                            <p:strVal val="#ppt_y"/>
                                          </p:val>
                                        </p:tav>
                                      </p:tavLst>
                                    </p:anim>
                                  </p:childTnLst>
                                </p:cTn>
                              </p:par>
                              <p:par>
                                <p:cTn id="151" presetID="42" presetClass="entr" presetSubtype="0" fill="hold" nodeType="withEffect">
                                  <p:stCondLst>
                                    <p:cond delay="0"/>
                                  </p:stCondLst>
                                  <p:childTnLst>
                                    <p:set>
                                      <p:cBhvr>
                                        <p:cTn id="152" dur="1" fill="hold">
                                          <p:stCondLst>
                                            <p:cond delay="0"/>
                                          </p:stCondLst>
                                        </p:cTn>
                                        <p:tgtEl>
                                          <p:spTgt spid="65"/>
                                        </p:tgtEl>
                                        <p:attrNameLst>
                                          <p:attrName>style.visibility</p:attrName>
                                        </p:attrNameLst>
                                      </p:cBhvr>
                                      <p:to>
                                        <p:strVal val="visible"/>
                                      </p:to>
                                    </p:set>
                                    <p:animEffect transition="in" filter="fade">
                                      <p:cBhvr>
                                        <p:cTn id="153" dur="1000"/>
                                        <p:tgtEl>
                                          <p:spTgt spid="65"/>
                                        </p:tgtEl>
                                      </p:cBhvr>
                                    </p:animEffect>
                                    <p:anim calcmode="lin" valueType="num">
                                      <p:cBhvr>
                                        <p:cTn id="154" dur="1000" fill="hold"/>
                                        <p:tgtEl>
                                          <p:spTgt spid="65"/>
                                        </p:tgtEl>
                                        <p:attrNameLst>
                                          <p:attrName>ppt_x</p:attrName>
                                        </p:attrNameLst>
                                      </p:cBhvr>
                                      <p:tavLst>
                                        <p:tav tm="0">
                                          <p:val>
                                            <p:strVal val="#ppt_x"/>
                                          </p:val>
                                        </p:tav>
                                        <p:tav tm="100000">
                                          <p:val>
                                            <p:strVal val="#ppt_x"/>
                                          </p:val>
                                        </p:tav>
                                      </p:tavLst>
                                    </p:anim>
                                    <p:anim calcmode="lin" valueType="num">
                                      <p:cBhvr>
                                        <p:cTn id="155" dur="1000" fill="hold"/>
                                        <p:tgtEl>
                                          <p:spTgt spid="65"/>
                                        </p:tgtEl>
                                        <p:attrNameLst>
                                          <p:attrName>ppt_y</p:attrName>
                                        </p:attrNameLst>
                                      </p:cBhvr>
                                      <p:tavLst>
                                        <p:tav tm="0">
                                          <p:val>
                                            <p:strVal val="#ppt_y+.1"/>
                                          </p:val>
                                        </p:tav>
                                        <p:tav tm="100000">
                                          <p:val>
                                            <p:strVal val="#ppt_y"/>
                                          </p:val>
                                        </p:tav>
                                      </p:tavLst>
                                    </p:anim>
                                  </p:childTnLst>
                                </p:cTn>
                              </p:par>
                              <p:par>
                                <p:cTn id="156" presetID="42" presetClass="entr" presetSubtype="0" fill="hold" grpId="0" nodeType="withEffect">
                                  <p:stCondLst>
                                    <p:cond delay="0"/>
                                  </p:stCondLst>
                                  <p:childTnLst>
                                    <p:set>
                                      <p:cBhvr>
                                        <p:cTn id="157" dur="1" fill="hold">
                                          <p:stCondLst>
                                            <p:cond delay="0"/>
                                          </p:stCondLst>
                                        </p:cTn>
                                        <p:tgtEl>
                                          <p:spTgt spid="64"/>
                                        </p:tgtEl>
                                        <p:attrNameLst>
                                          <p:attrName>style.visibility</p:attrName>
                                        </p:attrNameLst>
                                      </p:cBhvr>
                                      <p:to>
                                        <p:strVal val="visible"/>
                                      </p:to>
                                    </p:set>
                                    <p:animEffect transition="in" filter="fade">
                                      <p:cBhvr>
                                        <p:cTn id="158" dur="1000"/>
                                        <p:tgtEl>
                                          <p:spTgt spid="64"/>
                                        </p:tgtEl>
                                      </p:cBhvr>
                                    </p:animEffect>
                                    <p:anim calcmode="lin" valueType="num">
                                      <p:cBhvr>
                                        <p:cTn id="159" dur="1000" fill="hold"/>
                                        <p:tgtEl>
                                          <p:spTgt spid="64"/>
                                        </p:tgtEl>
                                        <p:attrNameLst>
                                          <p:attrName>ppt_x</p:attrName>
                                        </p:attrNameLst>
                                      </p:cBhvr>
                                      <p:tavLst>
                                        <p:tav tm="0">
                                          <p:val>
                                            <p:strVal val="#ppt_x"/>
                                          </p:val>
                                        </p:tav>
                                        <p:tav tm="100000">
                                          <p:val>
                                            <p:strVal val="#ppt_x"/>
                                          </p:val>
                                        </p:tav>
                                      </p:tavLst>
                                    </p:anim>
                                    <p:anim calcmode="lin" valueType="num">
                                      <p:cBhvr>
                                        <p:cTn id="160" dur="1000" fill="hold"/>
                                        <p:tgtEl>
                                          <p:spTgt spid="6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2" grpId="0" animBg="1"/>
      <p:bldP spid="41" grpId="0"/>
      <p:bldP spid="43" grpId="0"/>
      <p:bldP spid="44" grpId="0"/>
      <p:bldP spid="45" grpId="0"/>
      <p:bldP spid="46" grpId="0"/>
      <p:bldP spid="47" grpId="0"/>
      <p:bldP spid="48" grpId="0"/>
      <p:bldP spid="49" grpId="0"/>
      <p:bldP spid="50" grpId="0" animBg="1"/>
      <p:bldP spid="52" grpId="0" animBg="1"/>
      <p:bldP spid="54" grpId="0" animBg="1"/>
      <p:bldP spid="56" grpId="0" animBg="1"/>
      <p:bldP spid="58" grpId="0" animBg="1"/>
      <p:bldP spid="60" grpId="0" animBg="1"/>
      <p:bldP spid="62" grpId="0" animBg="1"/>
      <p:bldP spid="64" grpId="0" animBg="1"/>
      <p:bldP spid="6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任意多边形 32"/>
          <p:cNvSpPr/>
          <p:nvPr/>
        </p:nvSpPr>
        <p:spPr>
          <a:xfrm rot="5400000" flipV="1">
            <a:off x="3506723" y="-4243298"/>
            <a:ext cx="2135322" cy="9170427"/>
          </a:xfrm>
          <a:custGeom>
            <a:avLst/>
            <a:gdLst>
              <a:gd name="connsiteX0" fmla="*/ 0 w 2837789"/>
              <a:gd name="connsiteY0" fmla="*/ 0 h 8001905"/>
              <a:gd name="connsiteX1" fmla="*/ 2837788 w 2837789"/>
              <a:gd name="connsiteY1" fmla="*/ 0 h 8001905"/>
              <a:gd name="connsiteX2" fmla="*/ 2837788 w 2837789"/>
              <a:gd name="connsiteY2" fmla="*/ 1968500 h 8001905"/>
              <a:gd name="connsiteX3" fmla="*/ 2837789 w 2837789"/>
              <a:gd name="connsiteY3" fmla="*/ 1968500 h 8001905"/>
              <a:gd name="connsiteX4" fmla="*/ 2837789 w 2837789"/>
              <a:gd name="connsiteY4" fmla="*/ 2363879 h 8001905"/>
              <a:gd name="connsiteX5" fmla="*/ 2618085 w 2837789"/>
              <a:gd name="connsiteY5" fmla="*/ 2386026 h 8001905"/>
              <a:gd name="connsiteX6" fmla="*/ 1747634 w 2837789"/>
              <a:gd name="connsiteY6" fmla="*/ 3454034 h 8001905"/>
              <a:gd name="connsiteX7" fmla="*/ 2618085 w 2837789"/>
              <a:gd name="connsiteY7" fmla="*/ 4522042 h 8001905"/>
              <a:gd name="connsiteX8" fmla="*/ 2837789 w 2837789"/>
              <a:gd name="connsiteY8" fmla="*/ 4544190 h 8001905"/>
              <a:gd name="connsiteX9" fmla="*/ 2837789 w 2837789"/>
              <a:gd name="connsiteY9" fmla="*/ 6858000 h 8001905"/>
              <a:gd name="connsiteX10" fmla="*/ 2837788 w 2837789"/>
              <a:gd name="connsiteY10" fmla="*/ 6858000 h 8001905"/>
              <a:gd name="connsiteX11" fmla="*/ 2837788 w 2837789"/>
              <a:gd name="connsiteY11" fmla="*/ 8001905 h 8001905"/>
              <a:gd name="connsiteX12" fmla="*/ 0 w 2837789"/>
              <a:gd name="connsiteY12" fmla="*/ 8001905 h 8001905"/>
              <a:gd name="connsiteX13" fmla="*/ 0 w 2837789"/>
              <a:gd name="connsiteY13" fmla="*/ 6858000 h 8001905"/>
              <a:gd name="connsiteX14" fmla="*/ 0 w 2837789"/>
              <a:gd name="connsiteY14" fmla="*/ 6376305 h 8001905"/>
              <a:gd name="connsiteX15" fmla="*/ 0 w 2837789"/>
              <a:gd name="connsiteY15" fmla="*/ 2133600 h 8001905"/>
              <a:gd name="connsiteX16" fmla="*/ 0 w 2837789"/>
              <a:gd name="connsiteY16" fmla="*/ 1968500 h 8001905"/>
              <a:gd name="connsiteX0" fmla="*/ 0 w 2847096"/>
              <a:gd name="connsiteY0" fmla="*/ 1 h 10682288"/>
              <a:gd name="connsiteX1" fmla="*/ 2847095 w 2847096"/>
              <a:gd name="connsiteY1" fmla="*/ 2680383 h 10682288"/>
              <a:gd name="connsiteX2" fmla="*/ 2847095 w 2847096"/>
              <a:gd name="connsiteY2" fmla="*/ 4648883 h 10682288"/>
              <a:gd name="connsiteX3" fmla="*/ 2847096 w 2847096"/>
              <a:gd name="connsiteY3" fmla="*/ 4648883 h 10682288"/>
              <a:gd name="connsiteX4" fmla="*/ 2847096 w 2847096"/>
              <a:gd name="connsiteY4" fmla="*/ 5044262 h 10682288"/>
              <a:gd name="connsiteX5" fmla="*/ 2627392 w 2847096"/>
              <a:gd name="connsiteY5" fmla="*/ 5066409 h 10682288"/>
              <a:gd name="connsiteX6" fmla="*/ 1756941 w 2847096"/>
              <a:gd name="connsiteY6" fmla="*/ 6134417 h 10682288"/>
              <a:gd name="connsiteX7" fmla="*/ 2627392 w 2847096"/>
              <a:gd name="connsiteY7" fmla="*/ 7202425 h 10682288"/>
              <a:gd name="connsiteX8" fmla="*/ 2847096 w 2847096"/>
              <a:gd name="connsiteY8" fmla="*/ 7224573 h 10682288"/>
              <a:gd name="connsiteX9" fmla="*/ 2847096 w 2847096"/>
              <a:gd name="connsiteY9" fmla="*/ 9538383 h 10682288"/>
              <a:gd name="connsiteX10" fmla="*/ 2847095 w 2847096"/>
              <a:gd name="connsiteY10" fmla="*/ 9538383 h 10682288"/>
              <a:gd name="connsiteX11" fmla="*/ 2847095 w 2847096"/>
              <a:gd name="connsiteY11" fmla="*/ 10682288 h 10682288"/>
              <a:gd name="connsiteX12" fmla="*/ 9307 w 2847096"/>
              <a:gd name="connsiteY12" fmla="*/ 10682288 h 10682288"/>
              <a:gd name="connsiteX13" fmla="*/ 9307 w 2847096"/>
              <a:gd name="connsiteY13" fmla="*/ 9538383 h 10682288"/>
              <a:gd name="connsiteX14" fmla="*/ 9307 w 2847096"/>
              <a:gd name="connsiteY14" fmla="*/ 9056688 h 10682288"/>
              <a:gd name="connsiteX15" fmla="*/ 9307 w 2847096"/>
              <a:gd name="connsiteY15" fmla="*/ 4813983 h 10682288"/>
              <a:gd name="connsiteX16" fmla="*/ 9307 w 2847096"/>
              <a:gd name="connsiteY16" fmla="*/ 4648883 h 10682288"/>
              <a:gd name="connsiteX17" fmla="*/ 0 w 2847096"/>
              <a:gd name="connsiteY17" fmla="*/ 1 h 10682288"/>
              <a:gd name="connsiteX0" fmla="*/ 0 w 2847096"/>
              <a:gd name="connsiteY0" fmla="*/ 0 h 10682287"/>
              <a:gd name="connsiteX1" fmla="*/ 2847095 w 2847096"/>
              <a:gd name="connsiteY1" fmla="*/ 27924 h 10682287"/>
              <a:gd name="connsiteX2" fmla="*/ 2847095 w 2847096"/>
              <a:gd name="connsiteY2" fmla="*/ 4648882 h 10682287"/>
              <a:gd name="connsiteX3" fmla="*/ 2847096 w 2847096"/>
              <a:gd name="connsiteY3" fmla="*/ 4648882 h 10682287"/>
              <a:gd name="connsiteX4" fmla="*/ 2847096 w 2847096"/>
              <a:gd name="connsiteY4" fmla="*/ 5044261 h 10682287"/>
              <a:gd name="connsiteX5" fmla="*/ 2627392 w 2847096"/>
              <a:gd name="connsiteY5" fmla="*/ 5066408 h 10682287"/>
              <a:gd name="connsiteX6" fmla="*/ 1756941 w 2847096"/>
              <a:gd name="connsiteY6" fmla="*/ 6134416 h 10682287"/>
              <a:gd name="connsiteX7" fmla="*/ 2627392 w 2847096"/>
              <a:gd name="connsiteY7" fmla="*/ 7202424 h 10682287"/>
              <a:gd name="connsiteX8" fmla="*/ 2847096 w 2847096"/>
              <a:gd name="connsiteY8" fmla="*/ 7224572 h 10682287"/>
              <a:gd name="connsiteX9" fmla="*/ 2847096 w 2847096"/>
              <a:gd name="connsiteY9" fmla="*/ 9538382 h 10682287"/>
              <a:gd name="connsiteX10" fmla="*/ 2847095 w 2847096"/>
              <a:gd name="connsiteY10" fmla="*/ 9538382 h 10682287"/>
              <a:gd name="connsiteX11" fmla="*/ 2847095 w 2847096"/>
              <a:gd name="connsiteY11" fmla="*/ 10682287 h 10682287"/>
              <a:gd name="connsiteX12" fmla="*/ 9307 w 2847096"/>
              <a:gd name="connsiteY12" fmla="*/ 10682287 h 10682287"/>
              <a:gd name="connsiteX13" fmla="*/ 9307 w 2847096"/>
              <a:gd name="connsiteY13" fmla="*/ 9538382 h 10682287"/>
              <a:gd name="connsiteX14" fmla="*/ 9307 w 2847096"/>
              <a:gd name="connsiteY14" fmla="*/ 9056687 h 10682287"/>
              <a:gd name="connsiteX15" fmla="*/ 9307 w 2847096"/>
              <a:gd name="connsiteY15" fmla="*/ 4813982 h 10682287"/>
              <a:gd name="connsiteX16" fmla="*/ 9307 w 2847096"/>
              <a:gd name="connsiteY16" fmla="*/ 4648882 h 10682287"/>
              <a:gd name="connsiteX17" fmla="*/ 0 w 2847096"/>
              <a:gd name="connsiteY17" fmla="*/ 0 h 10682287"/>
              <a:gd name="connsiteX0" fmla="*/ 9307 w 2837789"/>
              <a:gd name="connsiteY0" fmla="*/ 0 h 10663676"/>
              <a:gd name="connsiteX1" fmla="*/ 2837788 w 2837789"/>
              <a:gd name="connsiteY1" fmla="*/ 9313 h 10663676"/>
              <a:gd name="connsiteX2" fmla="*/ 2837788 w 2837789"/>
              <a:gd name="connsiteY2" fmla="*/ 4630271 h 10663676"/>
              <a:gd name="connsiteX3" fmla="*/ 2837789 w 2837789"/>
              <a:gd name="connsiteY3" fmla="*/ 4630271 h 10663676"/>
              <a:gd name="connsiteX4" fmla="*/ 2837789 w 2837789"/>
              <a:gd name="connsiteY4" fmla="*/ 5025650 h 10663676"/>
              <a:gd name="connsiteX5" fmla="*/ 2618085 w 2837789"/>
              <a:gd name="connsiteY5" fmla="*/ 5047797 h 10663676"/>
              <a:gd name="connsiteX6" fmla="*/ 1747634 w 2837789"/>
              <a:gd name="connsiteY6" fmla="*/ 6115805 h 10663676"/>
              <a:gd name="connsiteX7" fmla="*/ 2618085 w 2837789"/>
              <a:gd name="connsiteY7" fmla="*/ 7183813 h 10663676"/>
              <a:gd name="connsiteX8" fmla="*/ 2837789 w 2837789"/>
              <a:gd name="connsiteY8" fmla="*/ 7205961 h 10663676"/>
              <a:gd name="connsiteX9" fmla="*/ 2837789 w 2837789"/>
              <a:gd name="connsiteY9" fmla="*/ 9519771 h 10663676"/>
              <a:gd name="connsiteX10" fmla="*/ 2837788 w 2837789"/>
              <a:gd name="connsiteY10" fmla="*/ 9519771 h 10663676"/>
              <a:gd name="connsiteX11" fmla="*/ 2837788 w 2837789"/>
              <a:gd name="connsiteY11" fmla="*/ 10663676 h 10663676"/>
              <a:gd name="connsiteX12" fmla="*/ 0 w 2837789"/>
              <a:gd name="connsiteY12" fmla="*/ 10663676 h 10663676"/>
              <a:gd name="connsiteX13" fmla="*/ 0 w 2837789"/>
              <a:gd name="connsiteY13" fmla="*/ 9519771 h 10663676"/>
              <a:gd name="connsiteX14" fmla="*/ 0 w 2837789"/>
              <a:gd name="connsiteY14" fmla="*/ 9038076 h 10663676"/>
              <a:gd name="connsiteX15" fmla="*/ 0 w 2837789"/>
              <a:gd name="connsiteY15" fmla="*/ 4795371 h 10663676"/>
              <a:gd name="connsiteX16" fmla="*/ 0 w 2837789"/>
              <a:gd name="connsiteY16" fmla="*/ 4630271 h 10663676"/>
              <a:gd name="connsiteX17" fmla="*/ 9307 w 2837789"/>
              <a:gd name="connsiteY17" fmla="*/ 0 h 10663676"/>
              <a:gd name="connsiteX0" fmla="*/ 9307 w 2837789"/>
              <a:gd name="connsiteY0" fmla="*/ 0 h 12199313"/>
              <a:gd name="connsiteX1" fmla="*/ 2837788 w 2837789"/>
              <a:gd name="connsiteY1" fmla="*/ 9313 h 12199313"/>
              <a:gd name="connsiteX2" fmla="*/ 2837788 w 2837789"/>
              <a:gd name="connsiteY2" fmla="*/ 4630271 h 12199313"/>
              <a:gd name="connsiteX3" fmla="*/ 2837789 w 2837789"/>
              <a:gd name="connsiteY3" fmla="*/ 4630271 h 12199313"/>
              <a:gd name="connsiteX4" fmla="*/ 2837789 w 2837789"/>
              <a:gd name="connsiteY4" fmla="*/ 5025650 h 12199313"/>
              <a:gd name="connsiteX5" fmla="*/ 2618085 w 2837789"/>
              <a:gd name="connsiteY5" fmla="*/ 5047797 h 12199313"/>
              <a:gd name="connsiteX6" fmla="*/ 1747634 w 2837789"/>
              <a:gd name="connsiteY6" fmla="*/ 6115805 h 12199313"/>
              <a:gd name="connsiteX7" fmla="*/ 2618085 w 2837789"/>
              <a:gd name="connsiteY7" fmla="*/ 7183813 h 12199313"/>
              <a:gd name="connsiteX8" fmla="*/ 2837789 w 2837789"/>
              <a:gd name="connsiteY8" fmla="*/ 7205961 h 12199313"/>
              <a:gd name="connsiteX9" fmla="*/ 2837789 w 2837789"/>
              <a:gd name="connsiteY9" fmla="*/ 9519771 h 12199313"/>
              <a:gd name="connsiteX10" fmla="*/ 2837788 w 2837789"/>
              <a:gd name="connsiteY10" fmla="*/ 9519771 h 12199313"/>
              <a:gd name="connsiteX11" fmla="*/ 2828480 w 2837789"/>
              <a:gd name="connsiteY11" fmla="*/ 12199313 h 12199313"/>
              <a:gd name="connsiteX12" fmla="*/ 0 w 2837789"/>
              <a:gd name="connsiteY12" fmla="*/ 10663676 h 12199313"/>
              <a:gd name="connsiteX13" fmla="*/ 0 w 2837789"/>
              <a:gd name="connsiteY13" fmla="*/ 9519771 h 12199313"/>
              <a:gd name="connsiteX14" fmla="*/ 0 w 2837789"/>
              <a:gd name="connsiteY14" fmla="*/ 9038076 h 12199313"/>
              <a:gd name="connsiteX15" fmla="*/ 0 w 2837789"/>
              <a:gd name="connsiteY15" fmla="*/ 4795371 h 12199313"/>
              <a:gd name="connsiteX16" fmla="*/ 0 w 2837789"/>
              <a:gd name="connsiteY16" fmla="*/ 4630271 h 12199313"/>
              <a:gd name="connsiteX17" fmla="*/ 9307 w 2837789"/>
              <a:gd name="connsiteY17" fmla="*/ 0 h 12199313"/>
              <a:gd name="connsiteX0" fmla="*/ 9307 w 2837789"/>
              <a:gd name="connsiteY0" fmla="*/ 0 h 12227236"/>
              <a:gd name="connsiteX1" fmla="*/ 2837788 w 2837789"/>
              <a:gd name="connsiteY1" fmla="*/ 9313 h 12227236"/>
              <a:gd name="connsiteX2" fmla="*/ 2837788 w 2837789"/>
              <a:gd name="connsiteY2" fmla="*/ 4630271 h 12227236"/>
              <a:gd name="connsiteX3" fmla="*/ 2837789 w 2837789"/>
              <a:gd name="connsiteY3" fmla="*/ 4630271 h 12227236"/>
              <a:gd name="connsiteX4" fmla="*/ 2837789 w 2837789"/>
              <a:gd name="connsiteY4" fmla="*/ 5025650 h 12227236"/>
              <a:gd name="connsiteX5" fmla="*/ 2618085 w 2837789"/>
              <a:gd name="connsiteY5" fmla="*/ 5047797 h 12227236"/>
              <a:gd name="connsiteX6" fmla="*/ 1747634 w 2837789"/>
              <a:gd name="connsiteY6" fmla="*/ 6115805 h 12227236"/>
              <a:gd name="connsiteX7" fmla="*/ 2618085 w 2837789"/>
              <a:gd name="connsiteY7" fmla="*/ 7183813 h 12227236"/>
              <a:gd name="connsiteX8" fmla="*/ 2837789 w 2837789"/>
              <a:gd name="connsiteY8" fmla="*/ 7205961 h 12227236"/>
              <a:gd name="connsiteX9" fmla="*/ 2837789 w 2837789"/>
              <a:gd name="connsiteY9" fmla="*/ 9519771 h 12227236"/>
              <a:gd name="connsiteX10" fmla="*/ 2837788 w 2837789"/>
              <a:gd name="connsiteY10" fmla="*/ 9519771 h 12227236"/>
              <a:gd name="connsiteX11" fmla="*/ 2828480 w 2837789"/>
              <a:gd name="connsiteY11" fmla="*/ 12227236 h 12227236"/>
              <a:gd name="connsiteX12" fmla="*/ 0 w 2837789"/>
              <a:gd name="connsiteY12" fmla="*/ 10663676 h 12227236"/>
              <a:gd name="connsiteX13" fmla="*/ 0 w 2837789"/>
              <a:gd name="connsiteY13" fmla="*/ 9519771 h 12227236"/>
              <a:gd name="connsiteX14" fmla="*/ 0 w 2837789"/>
              <a:gd name="connsiteY14" fmla="*/ 9038076 h 12227236"/>
              <a:gd name="connsiteX15" fmla="*/ 0 w 2837789"/>
              <a:gd name="connsiteY15" fmla="*/ 4795371 h 12227236"/>
              <a:gd name="connsiteX16" fmla="*/ 0 w 2837789"/>
              <a:gd name="connsiteY16" fmla="*/ 4630271 h 12227236"/>
              <a:gd name="connsiteX17" fmla="*/ 9307 w 2837789"/>
              <a:gd name="connsiteY17" fmla="*/ 0 h 12227236"/>
              <a:gd name="connsiteX0" fmla="*/ 18614 w 2847096"/>
              <a:gd name="connsiteY0" fmla="*/ 0 h 12227236"/>
              <a:gd name="connsiteX1" fmla="*/ 2847095 w 2847096"/>
              <a:gd name="connsiteY1" fmla="*/ 9313 h 12227236"/>
              <a:gd name="connsiteX2" fmla="*/ 2847095 w 2847096"/>
              <a:gd name="connsiteY2" fmla="*/ 4630271 h 12227236"/>
              <a:gd name="connsiteX3" fmla="*/ 2847096 w 2847096"/>
              <a:gd name="connsiteY3" fmla="*/ 4630271 h 12227236"/>
              <a:gd name="connsiteX4" fmla="*/ 2847096 w 2847096"/>
              <a:gd name="connsiteY4" fmla="*/ 5025650 h 12227236"/>
              <a:gd name="connsiteX5" fmla="*/ 2627392 w 2847096"/>
              <a:gd name="connsiteY5" fmla="*/ 5047797 h 12227236"/>
              <a:gd name="connsiteX6" fmla="*/ 1756941 w 2847096"/>
              <a:gd name="connsiteY6" fmla="*/ 6115805 h 12227236"/>
              <a:gd name="connsiteX7" fmla="*/ 2627392 w 2847096"/>
              <a:gd name="connsiteY7" fmla="*/ 7183813 h 12227236"/>
              <a:gd name="connsiteX8" fmla="*/ 2847096 w 2847096"/>
              <a:gd name="connsiteY8" fmla="*/ 7205961 h 12227236"/>
              <a:gd name="connsiteX9" fmla="*/ 2847096 w 2847096"/>
              <a:gd name="connsiteY9" fmla="*/ 9519771 h 12227236"/>
              <a:gd name="connsiteX10" fmla="*/ 2847095 w 2847096"/>
              <a:gd name="connsiteY10" fmla="*/ 9519771 h 12227236"/>
              <a:gd name="connsiteX11" fmla="*/ 2837787 w 2847096"/>
              <a:gd name="connsiteY11" fmla="*/ 12227236 h 12227236"/>
              <a:gd name="connsiteX12" fmla="*/ 0 w 2847096"/>
              <a:gd name="connsiteY12" fmla="*/ 12217927 h 12227236"/>
              <a:gd name="connsiteX13" fmla="*/ 9307 w 2847096"/>
              <a:gd name="connsiteY13" fmla="*/ 9519771 h 12227236"/>
              <a:gd name="connsiteX14" fmla="*/ 9307 w 2847096"/>
              <a:gd name="connsiteY14" fmla="*/ 9038076 h 12227236"/>
              <a:gd name="connsiteX15" fmla="*/ 9307 w 2847096"/>
              <a:gd name="connsiteY15" fmla="*/ 4795371 h 12227236"/>
              <a:gd name="connsiteX16" fmla="*/ 9307 w 2847096"/>
              <a:gd name="connsiteY16" fmla="*/ 4630271 h 12227236"/>
              <a:gd name="connsiteX17" fmla="*/ 18614 w 2847096"/>
              <a:gd name="connsiteY17" fmla="*/ 0 h 12227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47096" h="12227236">
                <a:moveTo>
                  <a:pt x="18614" y="0"/>
                </a:moveTo>
                <a:lnTo>
                  <a:pt x="2847095" y="9313"/>
                </a:lnTo>
                <a:lnTo>
                  <a:pt x="2847095" y="4630271"/>
                </a:lnTo>
                <a:lnTo>
                  <a:pt x="2847096" y="4630271"/>
                </a:lnTo>
                <a:lnTo>
                  <a:pt x="2847096" y="5025650"/>
                </a:lnTo>
                <a:lnTo>
                  <a:pt x="2627392" y="5047797"/>
                </a:lnTo>
                <a:cubicBezTo>
                  <a:pt x="2130627" y="5149451"/>
                  <a:pt x="1756941" y="5588989"/>
                  <a:pt x="1756941" y="6115805"/>
                </a:cubicBezTo>
                <a:cubicBezTo>
                  <a:pt x="1756941" y="6642623"/>
                  <a:pt x="2130627" y="7082160"/>
                  <a:pt x="2627392" y="7183813"/>
                </a:cubicBezTo>
                <a:lnTo>
                  <a:pt x="2847096" y="7205961"/>
                </a:lnTo>
                <a:lnTo>
                  <a:pt x="2847096" y="9519771"/>
                </a:lnTo>
                <a:lnTo>
                  <a:pt x="2847095" y="9519771"/>
                </a:lnTo>
                <a:cubicBezTo>
                  <a:pt x="2843992" y="10412952"/>
                  <a:pt x="2840890" y="11334055"/>
                  <a:pt x="2837787" y="12227236"/>
                </a:cubicBezTo>
                <a:lnTo>
                  <a:pt x="0" y="12217927"/>
                </a:lnTo>
                <a:cubicBezTo>
                  <a:pt x="3102" y="11318542"/>
                  <a:pt x="6205" y="10419156"/>
                  <a:pt x="9307" y="9519771"/>
                </a:cubicBezTo>
                <a:lnTo>
                  <a:pt x="9307" y="9038076"/>
                </a:lnTo>
                <a:lnTo>
                  <a:pt x="9307" y="4795371"/>
                </a:lnTo>
                <a:lnTo>
                  <a:pt x="9307" y="4630271"/>
                </a:lnTo>
                <a:cubicBezTo>
                  <a:pt x="9307" y="3974104"/>
                  <a:pt x="18614" y="656167"/>
                  <a:pt x="18614" y="0"/>
                </a:cubicBezTo>
                <a:close/>
              </a:path>
            </a:pathLst>
          </a:custGeom>
          <a:solidFill>
            <a:srgbClr val="005A9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34" name="文本框 17"/>
          <p:cNvSpPr txBox="1"/>
          <p:nvPr/>
        </p:nvSpPr>
        <p:spPr>
          <a:xfrm>
            <a:off x="2952218" y="2355726"/>
            <a:ext cx="3239569" cy="523220"/>
          </a:xfrm>
          <a:prstGeom prst="rect">
            <a:avLst/>
          </a:prstGeom>
          <a:noFill/>
        </p:spPr>
        <p:txBody>
          <a:bodyPr wrap="square" rtlCol="0">
            <a:spAutoFit/>
          </a:bodyPr>
          <a:lstStyle/>
          <a:p>
            <a:pPr algn="ctr"/>
            <a:r>
              <a:rPr lang="zh-CN" altLang="en-US" sz="2800" b="1" dirty="0" smtClean="0">
                <a:solidFill>
                  <a:schemeClr val="tx1">
                    <a:lumMod val="75000"/>
                    <a:lumOff val="25000"/>
                  </a:schemeClr>
                </a:solidFill>
                <a:latin typeface="微软雅黑" panose="020B0503020204020204" pitchFamily="34" charset="-122"/>
                <a:ea typeface="微软雅黑" panose="020B0503020204020204" pitchFamily="34" charset="-122"/>
              </a:rPr>
              <a:t>单点登录</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19"/>
          <p:cNvSpPr txBox="1"/>
          <p:nvPr/>
        </p:nvSpPr>
        <p:spPr bwMode="auto">
          <a:xfrm>
            <a:off x="3247098" y="3100631"/>
            <a:ext cx="3197110" cy="238270"/>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1</a:t>
            </a:r>
            <a:r>
              <a:rPr lang="zh-CN" altLang="en-US" sz="1000" dirty="0" smtClean="0">
                <a:solidFill>
                  <a:schemeClr val="tx1">
                    <a:lumMod val="75000"/>
                    <a:lumOff val="25000"/>
                  </a:schemeClr>
                </a:solidFill>
                <a:latin typeface="微软雅黑" pitchFamily="34" charset="-122"/>
                <a:ea typeface="微软雅黑" pitchFamily="34" charset="-122"/>
              </a:rPr>
              <a:t>）基本原理</a:t>
            </a:r>
            <a:endParaRPr lang="en-US" altLang="zh-CN" sz="1000" dirty="0">
              <a:solidFill>
                <a:schemeClr val="tx1">
                  <a:lumMod val="75000"/>
                  <a:lumOff val="25000"/>
                </a:schemeClr>
              </a:solidFill>
              <a:latin typeface="微软雅黑" pitchFamily="34" charset="-122"/>
              <a:ea typeface="微软雅黑" pitchFamily="34" charset="-122"/>
            </a:endParaRPr>
          </a:p>
        </p:txBody>
      </p:sp>
      <p:cxnSp>
        <p:nvCxnSpPr>
          <p:cNvPr id="36" name="直接连接符 35"/>
          <p:cNvCxnSpPr/>
          <p:nvPr/>
        </p:nvCxnSpPr>
        <p:spPr>
          <a:xfrm>
            <a:off x="1835696" y="3003798"/>
            <a:ext cx="5472608"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3912643" y="752739"/>
            <a:ext cx="1314630" cy="1314956"/>
            <a:chOff x="1041891" y="2887277"/>
            <a:chExt cx="1036261" cy="1036518"/>
          </a:xfrm>
        </p:grpSpPr>
        <p:sp>
          <p:nvSpPr>
            <p:cNvPr id="38" name="Oval 53"/>
            <p:cNvSpPr>
              <a:spLocks noChangeArrowheads="1"/>
            </p:cNvSpPr>
            <p:nvPr/>
          </p:nvSpPr>
          <p:spPr bwMode="auto">
            <a:xfrm>
              <a:off x="1041891" y="2887277"/>
              <a:ext cx="1036261" cy="1036518"/>
            </a:xfrm>
            <a:prstGeom prst="ellipse">
              <a:avLst/>
            </a:prstGeom>
            <a:solidFill>
              <a:srgbClr val="005A9E"/>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sz="4400">
                <a:latin typeface="微软雅黑" panose="020B0503020204020204" pitchFamily="34" charset="-122"/>
                <a:ea typeface="微软雅黑" panose="020B0503020204020204" pitchFamily="34" charset="-122"/>
              </a:endParaRPr>
            </a:p>
          </p:txBody>
        </p:sp>
        <p:sp>
          <p:nvSpPr>
            <p:cNvPr id="39" name="Text Box 58"/>
            <p:cNvSpPr txBox="1">
              <a:spLocks noChangeArrowheads="1"/>
            </p:cNvSpPr>
            <p:nvPr/>
          </p:nvSpPr>
          <p:spPr bwMode="auto">
            <a:xfrm>
              <a:off x="1177282" y="3069495"/>
              <a:ext cx="782803" cy="636840"/>
            </a:xfrm>
            <a:prstGeom prst="rect">
              <a:avLst/>
            </a:prstGeom>
            <a:noFill/>
            <a:ln w="9525">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580" tIns="34290" rIns="68580" bIns="34290">
              <a:spAutoFit/>
            </a:bodyPr>
            <a:lstStyle/>
            <a:p>
              <a:pPr algn="ctr"/>
              <a:r>
                <a:rPr lang="en-US" altLang="zh-CN" sz="4800" b="1" dirty="0" smtClean="0">
                  <a:solidFill>
                    <a:schemeClr val="bg1"/>
                  </a:solidFill>
                  <a:latin typeface="微软雅黑" panose="020B0503020204020204" pitchFamily="34" charset="-122"/>
                  <a:ea typeface="微软雅黑" panose="020B0503020204020204" pitchFamily="34" charset="-122"/>
                </a:rPr>
                <a:t>07</a:t>
              </a:r>
              <a:endParaRPr lang="en-US" altLang="zh-CN" sz="4800" b="1" dirty="0">
                <a:solidFill>
                  <a:schemeClr val="bg1"/>
                </a:solidFill>
                <a:latin typeface="微软雅黑" panose="020B0503020204020204" pitchFamily="34" charset="-122"/>
                <a:ea typeface="微软雅黑" panose="020B0503020204020204" pitchFamily="34" charset="-122"/>
              </a:endParaRPr>
            </a:p>
          </p:txBody>
        </p:sp>
      </p:grpSp>
      <p:sp>
        <p:nvSpPr>
          <p:cNvPr id="40" name="文本框 19"/>
          <p:cNvSpPr txBox="1"/>
          <p:nvPr/>
        </p:nvSpPr>
        <p:spPr bwMode="auto">
          <a:xfrm>
            <a:off x="3247098" y="3324968"/>
            <a:ext cx="2765062" cy="238270"/>
          </a:xfrm>
          <a:prstGeom prst="rect">
            <a:avLst/>
          </a:prstGeom>
          <a:noFill/>
        </p:spPr>
        <p:txBody>
          <a:bodyPr wrap="square" lIns="68580" tIns="34290" rIns="68580" bIns="34290">
            <a:spAutoFit/>
          </a:bodyPr>
          <a:lstStyle/>
          <a:p>
            <a:pPr marL="171450" indent="-171450">
              <a:lnSpc>
                <a:spcPct val="120000"/>
              </a:lnSpc>
              <a:buFont typeface="Arial" pitchFamily="34" charset="0"/>
              <a:buChar char="•"/>
            </a:pPr>
            <a:r>
              <a:rPr lang="en-US" altLang="zh-CN" sz="1000" dirty="0" smtClean="0">
                <a:solidFill>
                  <a:schemeClr val="tx1">
                    <a:lumMod val="75000"/>
                    <a:lumOff val="25000"/>
                  </a:schemeClr>
                </a:solidFill>
                <a:latin typeface="微软雅黑" pitchFamily="34" charset="-122"/>
                <a:ea typeface="微软雅黑" pitchFamily="34" charset="-122"/>
              </a:rPr>
              <a:t>2</a:t>
            </a:r>
            <a:r>
              <a:rPr lang="zh-CN" altLang="en-US" sz="1000" dirty="0" smtClean="0">
                <a:solidFill>
                  <a:schemeClr val="tx1">
                    <a:lumMod val="75000"/>
                    <a:lumOff val="25000"/>
                  </a:schemeClr>
                </a:solidFill>
                <a:latin typeface="微软雅黑" pitchFamily="34" charset="-122"/>
                <a:ea typeface="微软雅黑" pitchFamily="34" charset="-122"/>
              </a:rPr>
              <a:t>）应用实例</a:t>
            </a:r>
            <a:endParaRPr lang="en-US" altLang="zh-CN" sz="10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592526663"/>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7" presetClass="entr" presetSubtype="0"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900" decel="100000" fill="hold"/>
                                        <p:tgtEl>
                                          <p:spTgt spid="37"/>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37"/>
                                        </p:tgtEl>
                                        <p:attrNameLst>
                                          <p:attrName>ppt_y</p:attrName>
                                        </p:attrNameLst>
                                      </p:cBhvr>
                                      <p:tavLst>
                                        <p:tav tm="0">
                                          <p:val>
                                            <p:strVal val="#ppt_y-.03"/>
                                          </p:val>
                                        </p:tav>
                                        <p:tav tm="100000">
                                          <p:val>
                                            <p:strVal val="#ppt_y"/>
                                          </p:val>
                                        </p:tav>
                                      </p:tavLst>
                                    </p:anim>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wipe(left)">
                                      <p:cBhvr>
                                        <p:cTn id="19" dur="500"/>
                                        <p:tgtEl>
                                          <p:spTgt spid="34"/>
                                        </p:tgtEl>
                                      </p:cBhvr>
                                    </p:animEffect>
                                  </p:childTnLst>
                                </p:cTn>
                              </p:par>
                              <p:par>
                                <p:cTn id="20" presetID="1" presetClass="entr" presetSubtype="0" fill="hold" nodeType="withEffect">
                                  <p:stCondLst>
                                    <p:cond delay="0"/>
                                  </p:stCondLst>
                                  <p:childTnLst>
                                    <p:set>
                                      <p:cBhvr>
                                        <p:cTn id="21" dur="1" fill="hold">
                                          <p:stCondLst>
                                            <p:cond delay="0"/>
                                          </p:stCondLst>
                                        </p:cTn>
                                        <p:tgtEl>
                                          <p:spTgt spid="36"/>
                                        </p:tgtEl>
                                        <p:attrNameLst>
                                          <p:attrName>style.visibility</p:attrName>
                                        </p:attrNameLst>
                                      </p:cBhvr>
                                      <p:to>
                                        <p:strVal val="visible"/>
                                      </p:to>
                                    </p:set>
                                  </p:childTnLst>
                                </p:cTn>
                              </p:par>
                            </p:childTnLst>
                          </p:cTn>
                        </p:par>
                        <p:par>
                          <p:cTn id="22" fill="hold">
                            <p:stCondLst>
                              <p:cond delay="2000"/>
                            </p:stCondLst>
                            <p:childTnLst>
                              <p:par>
                                <p:cTn id="23" presetID="22" presetClass="entr" presetSubtype="2" fill="hold" grpId="0" nodeType="afterEffect">
                                  <p:stCondLst>
                                    <p:cond delay="0"/>
                                  </p:stCondLst>
                                  <p:iterate type="lt">
                                    <p:tmPct val="4878"/>
                                  </p:iterate>
                                  <p:childTnLst>
                                    <p:set>
                                      <p:cBhvr>
                                        <p:cTn id="24" dur="1" fill="hold">
                                          <p:stCondLst>
                                            <p:cond delay="0"/>
                                          </p:stCondLst>
                                        </p:cTn>
                                        <p:tgtEl>
                                          <p:spTgt spid="35"/>
                                        </p:tgtEl>
                                        <p:attrNameLst>
                                          <p:attrName>style.visibility</p:attrName>
                                        </p:attrNameLst>
                                      </p:cBhvr>
                                      <p:to>
                                        <p:strVal val="visible"/>
                                      </p:to>
                                    </p:set>
                                    <p:animEffect transition="in" filter="wipe(right)">
                                      <p:cBhvr>
                                        <p:cTn id="25" dur="500"/>
                                        <p:tgtEl>
                                          <p:spTgt spid="35"/>
                                        </p:tgtEl>
                                      </p:cBhvr>
                                    </p:animEffect>
                                  </p:childTnLst>
                                </p:cTn>
                              </p:par>
                            </p:childTnLst>
                          </p:cTn>
                        </p:par>
                        <p:par>
                          <p:cTn id="26" fill="hold">
                            <p:stCondLst>
                              <p:cond delay="2622"/>
                            </p:stCondLst>
                            <p:childTnLst>
                              <p:par>
                                <p:cTn id="27" presetID="22" presetClass="entr" presetSubtype="2" fill="hold" grpId="0" nodeType="afterEffect">
                                  <p:stCondLst>
                                    <p:cond delay="0"/>
                                  </p:stCondLst>
                                  <p:iterate type="lt">
                                    <p:tmPct val="4878"/>
                                  </p:iterate>
                                  <p:childTnLst>
                                    <p:set>
                                      <p:cBhvr>
                                        <p:cTn id="28" dur="1" fill="hold">
                                          <p:stCondLst>
                                            <p:cond delay="0"/>
                                          </p:stCondLst>
                                        </p:cTn>
                                        <p:tgtEl>
                                          <p:spTgt spid="40"/>
                                        </p:tgtEl>
                                        <p:attrNameLst>
                                          <p:attrName>style.visibility</p:attrName>
                                        </p:attrNameLst>
                                      </p:cBhvr>
                                      <p:to>
                                        <p:strVal val="visible"/>
                                      </p:to>
                                    </p:set>
                                    <p:animEffect transition="in" filter="wipe(right)">
                                      <p:cBhvr>
                                        <p:cTn id="2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p:bldP spid="35" grpId="0"/>
      <p:bldP spid="4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cxnSp>
        <p:nvCxnSpPr>
          <p:cNvPr id="5" name="直接连接符 4"/>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400055" y="881568"/>
            <a:ext cx="1800200" cy="369332"/>
          </a:xfrm>
          <a:prstGeom prst="rect">
            <a:avLst/>
          </a:prstGeom>
          <a:noFill/>
        </p:spPr>
        <p:txBody>
          <a:bodyPr wrap="square" rtlCol="0">
            <a:spAutoFit/>
          </a:bodyPr>
          <a:lstStyle/>
          <a:p>
            <a:pPr marL="285750" indent="-285750">
              <a:buFont typeface="Arial" panose="020B0604020202020204" pitchFamily="34" charset="0"/>
              <a:buChar char="•"/>
            </a:pPr>
            <a:r>
              <a:rPr lang="zh-CN" altLang="en-US" b="1" dirty="0" smtClean="0">
                <a:solidFill>
                  <a:srgbClr val="005696"/>
                </a:solidFill>
              </a:rPr>
              <a:t>什么是</a:t>
            </a:r>
            <a:r>
              <a:rPr lang="en-US" altLang="zh-CN" b="1" dirty="0" smtClean="0">
                <a:solidFill>
                  <a:srgbClr val="005696"/>
                </a:solidFill>
              </a:rPr>
              <a:t>SSO</a:t>
            </a:r>
            <a:endParaRPr lang="zh-CN" altLang="en-US" b="1" dirty="0">
              <a:solidFill>
                <a:srgbClr val="005696"/>
              </a:solidFill>
            </a:endParaRPr>
          </a:p>
        </p:txBody>
      </p:sp>
      <p:sp>
        <p:nvSpPr>
          <p:cNvPr id="9" name="文本框 8"/>
          <p:cNvSpPr txBox="1"/>
          <p:nvPr/>
        </p:nvSpPr>
        <p:spPr>
          <a:xfrm>
            <a:off x="683568" y="1347614"/>
            <a:ext cx="5213607" cy="954107"/>
          </a:xfrm>
          <a:prstGeom prst="rect">
            <a:avLst/>
          </a:prstGeom>
          <a:noFill/>
        </p:spPr>
        <p:txBody>
          <a:bodyPr wrap="square" rtlCol="0">
            <a:spAutoFit/>
          </a:bodyPr>
          <a:lstStyle/>
          <a:p>
            <a:r>
              <a:rPr lang="zh-CN" altLang="en-US" sz="1400" dirty="0" smtClean="0"/>
              <a:t>         单点登录（</a:t>
            </a:r>
            <a:r>
              <a:rPr lang="en-US" altLang="zh-CN" sz="1400" dirty="0" smtClean="0"/>
              <a:t>Single Sign-On</a:t>
            </a:r>
            <a:r>
              <a:rPr lang="zh-CN" altLang="en-US" sz="1400" dirty="0" smtClean="0"/>
              <a:t>，简称</a:t>
            </a:r>
            <a:r>
              <a:rPr lang="en-US" altLang="zh-CN" sz="1400" dirty="0" smtClean="0"/>
              <a:t>SSO</a:t>
            </a:r>
            <a:r>
              <a:rPr lang="zh-CN" altLang="en-US" sz="1400" dirty="0" smtClean="0"/>
              <a:t>）是目前比较流行的服务于企业业务整合的解决方案之一，</a:t>
            </a:r>
            <a:r>
              <a:rPr lang="en-US" altLang="zh-CN" sz="1400" dirty="0" smtClean="0"/>
              <a:t>SSO</a:t>
            </a:r>
            <a:r>
              <a:rPr lang="zh-CN" altLang="en-US" sz="1400" dirty="0" smtClean="0"/>
              <a:t>使得在多个应用系统中，用户只需要登录一次，就可以访问所有相互信任的应用系统，它应该只有一个登录入口。</a:t>
            </a:r>
            <a:endParaRPr lang="zh-CN" altLang="en-US" sz="1400" dirty="0"/>
          </a:p>
        </p:txBody>
      </p:sp>
      <p:sp>
        <p:nvSpPr>
          <p:cNvPr id="11" name="文本框 10"/>
          <p:cNvSpPr txBox="1"/>
          <p:nvPr/>
        </p:nvSpPr>
        <p:spPr>
          <a:xfrm>
            <a:off x="487798" y="2588773"/>
            <a:ext cx="1800200" cy="369332"/>
          </a:xfrm>
          <a:prstGeom prst="rect">
            <a:avLst/>
          </a:prstGeom>
          <a:noFill/>
        </p:spPr>
        <p:txBody>
          <a:bodyPr wrap="square" rtlCol="0">
            <a:spAutoFit/>
          </a:bodyPr>
          <a:lstStyle/>
          <a:p>
            <a:pPr marL="285750" indent="-285750">
              <a:buFont typeface="Arial" panose="020B0604020202020204" pitchFamily="34" charset="0"/>
              <a:buChar char="•"/>
            </a:pPr>
            <a:r>
              <a:rPr lang="en-US" altLang="zh-CN" b="1" dirty="0" smtClean="0">
                <a:solidFill>
                  <a:srgbClr val="005696"/>
                </a:solidFill>
              </a:rPr>
              <a:t>CAS</a:t>
            </a:r>
            <a:r>
              <a:rPr lang="zh-CN" altLang="en-US" b="1" dirty="0" smtClean="0">
                <a:solidFill>
                  <a:srgbClr val="005696"/>
                </a:solidFill>
              </a:rPr>
              <a:t>简介</a:t>
            </a:r>
            <a:endParaRPr lang="zh-CN" altLang="en-US" b="1" dirty="0">
              <a:solidFill>
                <a:srgbClr val="005696"/>
              </a:solidFill>
            </a:endParaRPr>
          </a:p>
        </p:txBody>
      </p:sp>
      <p:sp>
        <p:nvSpPr>
          <p:cNvPr id="13" name="文本框 12"/>
          <p:cNvSpPr txBox="1"/>
          <p:nvPr/>
        </p:nvSpPr>
        <p:spPr>
          <a:xfrm>
            <a:off x="742952" y="3003798"/>
            <a:ext cx="5032990" cy="800219"/>
          </a:xfrm>
          <a:prstGeom prst="rect">
            <a:avLst/>
          </a:prstGeom>
          <a:noFill/>
        </p:spPr>
        <p:txBody>
          <a:bodyPr wrap="square" rtlCol="0">
            <a:spAutoFit/>
          </a:bodyPr>
          <a:lstStyle/>
          <a:p>
            <a:r>
              <a:rPr lang="en-US" altLang="zh-CN" dirty="0" smtClean="0"/>
              <a:t>       </a:t>
            </a:r>
            <a:r>
              <a:rPr lang="en-US" altLang="zh-CN" sz="1400" dirty="0" smtClean="0"/>
              <a:t>CAS</a:t>
            </a:r>
            <a:r>
              <a:rPr lang="zh-CN" altLang="en-US" sz="1400" dirty="0" smtClean="0"/>
              <a:t>（</a:t>
            </a:r>
            <a:r>
              <a:rPr lang="en-US" altLang="zh-CN" sz="1400" dirty="0" smtClean="0"/>
              <a:t>Central Authentication Service</a:t>
            </a:r>
            <a:r>
              <a:rPr lang="zh-CN" altLang="en-US" sz="1400" dirty="0" smtClean="0"/>
              <a:t>）是</a:t>
            </a:r>
            <a:r>
              <a:rPr lang="en-US" altLang="zh-CN" sz="1400" dirty="0" smtClean="0"/>
              <a:t>Yale</a:t>
            </a:r>
            <a:r>
              <a:rPr lang="zh-CN" altLang="en-US" sz="1400" dirty="0" smtClean="0"/>
              <a:t>大学发起的一个企业级的、开源的项目，旨在为</a:t>
            </a:r>
            <a:r>
              <a:rPr lang="en-US" altLang="zh-CN" sz="1400" dirty="0" smtClean="0"/>
              <a:t>Web</a:t>
            </a:r>
            <a:r>
              <a:rPr lang="zh-CN" altLang="en-US" sz="1400" dirty="0" smtClean="0"/>
              <a:t>应用系统提供一种可靠的单点登录解决方法（属于</a:t>
            </a:r>
            <a:r>
              <a:rPr lang="en-US" altLang="zh-CN" sz="1400" dirty="0" smtClean="0"/>
              <a:t>Web SSO</a:t>
            </a:r>
            <a:r>
              <a:rPr lang="zh-CN" altLang="en-US" sz="1400" dirty="0" smtClean="0"/>
              <a:t>）。</a:t>
            </a:r>
            <a:endParaRPr lang="en-US" altLang="zh-CN" sz="1400" dirty="0" smtClean="0"/>
          </a:p>
        </p:txBody>
      </p:sp>
      <p:pic>
        <p:nvPicPr>
          <p:cNvPr id="14" name="图片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0371" y="143993"/>
            <a:ext cx="5468587" cy="4889560"/>
          </a:xfrm>
          <a:prstGeom prst="rect">
            <a:avLst/>
          </a:prstGeom>
        </p:spPr>
      </p:pic>
      <p:sp>
        <p:nvSpPr>
          <p:cNvPr id="12" name="等腰三角形 11"/>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15" name="TextBox 14"/>
          <p:cNvSpPr txBox="1"/>
          <p:nvPr/>
        </p:nvSpPr>
        <p:spPr>
          <a:xfrm>
            <a:off x="742952" y="219078"/>
            <a:ext cx="2676920" cy="315463"/>
          </a:xfrm>
          <a:prstGeom prst="rect">
            <a:avLst/>
          </a:prstGeom>
          <a:noFill/>
        </p:spPr>
        <p:txBody>
          <a:bodyPr wrap="square" lIns="68571" tIns="34286" rIns="68571" bIns="34286" rtlCol="0">
            <a:spAutoFit/>
          </a:bodyPr>
          <a:lstStyle/>
          <a:p>
            <a:r>
              <a:rPr lang="en-US" altLang="zh-CN" sz="1600" dirty="0" smtClean="0">
                <a:solidFill>
                  <a:schemeClr val="tx1">
                    <a:lumMod val="85000"/>
                    <a:lumOff val="15000"/>
                  </a:schemeClr>
                </a:solidFill>
                <a:latin typeface="微软雅黑" pitchFamily="34" charset="-122"/>
                <a:ea typeface="微软雅黑" pitchFamily="34" charset="-122"/>
              </a:rPr>
              <a:t>CAS</a:t>
            </a:r>
            <a:r>
              <a:rPr lang="zh-CN" altLang="en-US" sz="1600" dirty="0" smtClean="0">
                <a:solidFill>
                  <a:schemeClr val="tx1">
                    <a:lumMod val="85000"/>
                    <a:lumOff val="15000"/>
                  </a:schemeClr>
                </a:solidFill>
                <a:latin typeface="微软雅黑" pitchFamily="34" charset="-122"/>
                <a:ea typeface="微软雅黑" pitchFamily="34" charset="-122"/>
              </a:rPr>
              <a:t>单点登录</a:t>
            </a:r>
            <a:endParaRPr lang="zh-CN" altLang="en-US" sz="1600" dirty="0">
              <a:solidFill>
                <a:schemeClr val="tx1">
                  <a:lumMod val="85000"/>
                  <a:lumOff val="1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937327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 calcmode="lin" valueType="num">
                                      <p:cBhvr additive="base">
                                        <p:cTn id="10" dur="500"/>
                                        <p:tgtEl>
                                          <p:spTgt spid="12"/>
                                        </p:tgtEl>
                                        <p:attrNameLst>
                                          <p:attrName>ppt_x</p:attrName>
                                        </p:attrNameLst>
                                      </p:cBhvr>
                                      <p:tavLst>
                                        <p:tav tm="0">
                                          <p:val>
                                            <p:strVal val="#ppt_x-#ppt_w*1.125000"/>
                                          </p:val>
                                        </p:tav>
                                        <p:tav tm="100000">
                                          <p:val>
                                            <p:strVal val="#ppt_x"/>
                                          </p:val>
                                        </p:tav>
                                      </p:tavLst>
                                    </p:anim>
                                    <p:animEffect transition="in" filter="wipe(right)">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1000"/>
                                        <p:tgtEl>
                                          <p:spTgt spid="8"/>
                                        </p:tgtEl>
                                      </p:cBhvr>
                                    </p:animEffect>
                                    <p:anim calcmode="lin" valueType="num">
                                      <p:cBhvr>
                                        <p:cTn id="17" dur="1000" fill="hold"/>
                                        <p:tgtEl>
                                          <p:spTgt spid="8"/>
                                        </p:tgtEl>
                                        <p:attrNameLst>
                                          <p:attrName>ppt_x</p:attrName>
                                        </p:attrNameLst>
                                      </p:cBhvr>
                                      <p:tavLst>
                                        <p:tav tm="0">
                                          <p:val>
                                            <p:strVal val="#ppt_x"/>
                                          </p:val>
                                        </p:tav>
                                        <p:tav tm="100000">
                                          <p:val>
                                            <p:strVal val="#ppt_x"/>
                                          </p:val>
                                        </p:tav>
                                      </p:tavLst>
                                    </p:anim>
                                    <p:anim calcmode="lin" valueType="num">
                                      <p:cBhvr>
                                        <p:cTn id="18" dur="1000" fill="hold"/>
                                        <p:tgtEl>
                                          <p:spTgt spid="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000"/>
                                        <p:tgtEl>
                                          <p:spTgt spid="11"/>
                                        </p:tgtEl>
                                      </p:cBhvr>
                                    </p:animEffect>
                                    <p:anim calcmode="lin" valueType="num">
                                      <p:cBhvr>
                                        <p:cTn id="29" dur="1000" fill="hold"/>
                                        <p:tgtEl>
                                          <p:spTgt spid="11"/>
                                        </p:tgtEl>
                                        <p:attrNameLst>
                                          <p:attrName>ppt_x</p:attrName>
                                        </p:attrNameLst>
                                      </p:cBhvr>
                                      <p:tavLst>
                                        <p:tav tm="0">
                                          <p:val>
                                            <p:strVal val="#ppt_x"/>
                                          </p:val>
                                        </p:tav>
                                        <p:tav tm="100000">
                                          <p:val>
                                            <p:strVal val="#ppt_x"/>
                                          </p:val>
                                        </p:tav>
                                      </p:tavLst>
                                    </p:anim>
                                    <p:anim calcmode="lin" valueType="num">
                                      <p:cBhvr>
                                        <p:cTn id="30" dur="1000" fill="hold"/>
                                        <p:tgtEl>
                                          <p:spTgt spid="11"/>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1000"/>
                                        <p:tgtEl>
                                          <p:spTgt spid="13"/>
                                        </p:tgtEl>
                                      </p:cBhvr>
                                    </p:animEffect>
                                    <p:anim calcmode="lin" valueType="num">
                                      <p:cBhvr>
                                        <p:cTn id="34" dur="1000" fill="hold"/>
                                        <p:tgtEl>
                                          <p:spTgt spid="13"/>
                                        </p:tgtEl>
                                        <p:attrNameLst>
                                          <p:attrName>ppt_x</p:attrName>
                                        </p:attrNameLst>
                                      </p:cBhvr>
                                      <p:tavLst>
                                        <p:tav tm="0">
                                          <p:val>
                                            <p:strVal val="#ppt_x"/>
                                          </p:val>
                                        </p:tav>
                                        <p:tav tm="100000">
                                          <p:val>
                                            <p:strVal val="#ppt_x"/>
                                          </p:val>
                                        </p:tav>
                                      </p:tavLst>
                                    </p:anim>
                                    <p:anim calcmode="lin" valueType="num">
                                      <p:cBhvr>
                                        <p:cTn id="35"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500" fill="hold"/>
                                        <p:tgtEl>
                                          <p:spTgt spid="14"/>
                                        </p:tgtEl>
                                        <p:attrNameLst>
                                          <p:attrName>ppt_x</p:attrName>
                                        </p:attrNameLst>
                                      </p:cBhvr>
                                      <p:tavLst>
                                        <p:tav tm="0">
                                          <p:val>
                                            <p:strVal val="1+#ppt_w/2"/>
                                          </p:val>
                                        </p:tav>
                                        <p:tav tm="100000">
                                          <p:val>
                                            <p:strVal val="#ppt_x"/>
                                          </p:val>
                                        </p:tav>
                                      </p:tavLst>
                                    </p:anim>
                                    <p:anim calcmode="lin" valueType="num">
                                      <p:cBhvr additive="base">
                                        <p:cTn id="41"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p:bldP spid="13" grpId="0"/>
      <p:bldP spid="12"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a:spLocks noChangeAspect="1"/>
          </p:cNvSpPr>
          <p:nvPr/>
        </p:nvSpPr>
        <p:spPr>
          <a:xfrm rot="5400000">
            <a:off x="336105" y="470941"/>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3" name="文本框 2"/>
          <p:cNvSpPr txBox="1"/>
          <p:nvPr/>
        </p:nvSpPr>
        <p:spPr>
          <a:xfrm>
            <a:off x="679049" y="377512"/>
            <a:ext cx="1800200" cy="369332"/>
          </a:xfrm>
          <a:prstGeom prst="rect">
            <a:avLst/>
          </a:prstGeom>
          <a:noFill/>
        </p:spPr>
        <p:txBody>
          <a:bodyPr wrap="square" rtlCol="0">
            <a:spAutoFit/>
          </a:bodyPr>
          <a:lstStyle/>
          <a:p>
            <a:r>
              <a:rPr lang="en-GB" altLang="zh-CN" dirty="0" smtClean="0"/>
              <a:t>CAS</a:t>
            </a:r>
            <a:r>
              <a:rPr lang="zh-CN" altLang="en-US" dirty="0" smtClean="0"/>
              <a:t>主要特性</a:t>
            </a:r>
            <a:endParaRPr lang="zh-CN" altLang="en-US" dirty="0"/>
          </a:p>
        </p:txBody>
      </p:sp>
      <p:sp>
        <p:nvSpPr>
          <p:cNvPr id="5" name="文本框 4"/>
          <p:cNvSpPr txBox="1"/>
          <p:nvPr/>
        </p:nvSpPr>
        <p:spPr>
          <a:xfrm>
            <a:off x="467544" y="843558"/>
            <a:ext cx="5904656" cy="1877437"/>
          </a:xfrm>
          <a:prstGeom prst="rect">
            <a:avLst/>
          </a:prstGeom>
          <a:noFill/>
        </p:spPr>
        <p:txBody>
          <a:bodyPr wrap="square" rtlCol="0">
            <a:spAutoFit/>
          </a:bodyPr>
          <a:lstStyle/>
          <a:p>
            <a:pPr marL="342900" indent="-342900">
              <a:buFont typeface="+mj-lt"/>
              <a:buAutoNum type="arabicPeriod"/>
            </a:pPr>
            <a:r>
              <a:rPr lang="zh-CN" altLang="en-US" sz="1400" i="1" dirty="0" smtClean="0"/>
              <a:t>支持多种协议，</a:t>
            </a:r>
            <a:r>
              <a:rPr lang="en-US" altLang="zh-CN" sz="1400" i="1" dirty="0" smtClean="0"/>
              <a:t>Custom Protocol</a:t>
            </a:r>
            <a:r>
              <a:rPr lang="en-US" altLang="zh-CN" sz="1400" i="1" dirty="0"/>
              <a:t> </a:t>
            </a:r>
            <a:r>
              <a:rPr lang="zh-CN" altLang="en-US" sz="1400" i="1" dirty="0"/>
              <a:t>、 </a:t>
            </a:r>
            <a:r>
              <a:rPr lang="en-US" altLang="zh-CN" sz="1400" i="1" dirty="0"/>
              <a:t>CAS </a:t>
            </a:r>
            <a:r>
              <a:rPr lang="zh-CN" altLang="en-US" sz="1400" i="1" dirty="0"/>
              <a:t>、 </a:t>
            </a:r>
            <a:r>
              <a:rPr lang="en-US" altLang="zh-CN" sz="1400" i="1" dirty="0"/>
              <a:t>OAuth </a:t>
            </a:r>
            <a:r>
              <a:rPr lang="zh-CN" altLang="en-US" sz="1400" i="1" dirty="0"/>
              <a:t>、 </a:t>
            </a:r>
            <a:r>
              <a:rPr lang="en-US" altLang="zh-CN" sz="1400" i="1" dirty="0" err="1"/>
              <a:t>OpenID</a:t>
            </a:r>
            <a:r>
              <a:rPr lang="en-US" altLang="zh-CN" sz="1400" i="1" dirty="0"/>
              <a:t> </a:t>
            </a:r>
            <a:r>
              <a:rPr lang="zh-CN" altLang="en-US" sz="1400" i="1" dirty="0"/>
              <a:t>、 </a:t>
            </a:r>
            <a:r>
              <a:rPr lang="en-US" altLang="zh-CN" sz="1400" i="1" dirty="0"/>
              <a:t>RESTful API </a:t>
            </a:r>
            <a:r>
              <a:rPr lang="zh-CN" altLang="en-US" sz="1400" i="1" dirty="0"/>
              <a:t>、 </a:t>
            </a:r>
            <a:r>
              <a:rPr lang="en-US" altLang="zh-CN" sz="1400" i="1" dirty="0"/>
              <a:t>SAML1.1 </a:t>
            </a:r>
            <a:r>
              <a:rPr lang="zh-CN" altLang="en-US" sz="1400" i="1" dirty="0"/>
              <a:t>、 </a:t>
            </a:r>
            <a:r>
              <a:rPr lang="en-US" altLang="zh-CN" sz="1400" i="1" dirty="0"/>
              <a:t>SAML2.0 </a:t>
            </a:r>
            <a:r>
              <a:rPr lang="zh-CN" altLang="en-US" sz="1400" i="1" dirty="0"/>
              <a:t>等</a:t>
            </a:r>
            <a:r>
              <a:rPr lang="zh-CN" altLang="en-US" sz="1400" i="1" dirty="0" smtClean="0"/>
              <a:t>。</a:t>
            </a:r>
            <a:endParaRPr lang="en-US" altLang="zh-CN" sz="1400" i="1" dirty="0" smtClean="0"/>
          </a:p>
          <a:p>
            <a:pPr marL="342900" indent="-342900">
              <a:buFont typeface="+mj-lt"/>
              <a:buAutoNum type="arabicPeriod"/>
            </a:pPr>
            <a:r>
              <a:rPr lang="zh-CN" altLang="en-US" sz="1400" i="1" dirty="0" smtClean="0"/>
              <a:t>支持多种认证机制，</a:t>
            </a:r>
            <a:r>
              <a:rPr lang="en-US" altLang="zh-CN" sz="1400" i="1" dirty="0"/>
              <a:t>Active Directory </a:t>
            </a:r>
            <a:r>
              <a:rPr lang="zh-CN" altLang="en-US" sz="1400" i="1" dirty="0"/>
              <a:t>、 </a:t>
            </a:r>
            <a:r>
              <a:rPr lang="en-US" altLang="zh-CN" sz="1400" i="1" dirty="0"/>
              <a:t>JAAS </a:t>
            </a:r>
            <a:r>
              <a:rPr lang="zh-CN" altLang="en-US" sz="1400" i="1" dirty="0"/>
              <a:t>、 </a:t>
            </a:r>
            <a:r>
              <a:rPr lang="en-US" altLang="zh-CN" sz="1400" i="1" dirty="0"/>
              <a:t>JDBC </a:t>
            </a:r>
            <a:r>
              <a:rPr lang="zh-CN" altLang="en-US" sz="1400" i="1" dirty="0"/>
              <a:t>、 </a:t>
            </a:r>
            <a:r>
              <a:rPr lang="en-US" altLang="zh-CN" sz="1400" i="1" dirty="0"/>
              <a:t>LDAP </a:t>
            </a:r>
            <a:r>
              <a:rPr lang="zh-CN" altLang="en-US" sz="1400" i="1" dirty="0"/>
              <a:t>、 </a:t>
            </a:r>
            <a:r>
              <a:rPr lang="en-US" altLang="zh-CN" sz="1400" i="1" dirty="0"/>
              <a:t>X.509 Certificates</a:t>
            </a:r>
            <a:r>
              <a:rPr lang="zh-CN" altLang="en-US" sz="1400" i="1" dirty="0" smtClean="0"/>
              <a:t>等。</a:t>
            </a:r>
            <a:endParaRPr lang="en-US" altLang="zh-CN" sz="1400" i="1" dirty="0" smtClean="0"/>
          </a:p>
          <a:p>
            <a:pPr marL="342900" indent="-342900">
              <a:buFont typeface="+mj-lt"/>
              <a:buAutoNum type="arabicPeriod"/>
            </a:pPr>
            <a:r>
              <a:rPr lang="zh-CN" altLang="en-US" sz="1400" i="1" dirty="0" smtClean="0"/>
              <a:t>安全策略：使用票据（</a:t>
            </a:r>
            <a:r>
              <a:rPr lang="en-US" altLang="zh-CN" sz="1400" i="1" dirty="0" smtClean="0"/>
              <a:t>Ticket</a:t>
            </a:r>
            <a:r>
              <a:rPr lang="zh-CN" altLang="en-US" sz="1400" i="1" dirty="0" smtClean="0"/>
              <a:t>）来实现支持的认证协议。</a:t>
            </a:r>
            <a:endParaRPr lang="en-US" altLang="zh-CN" sz="1400" i="1" dirty="0" smtClean="0"/>
          </a:p>
          <a:p>
            <a:pPr marL="342900" indent="-342900">
              <a:buFont typeface="+mj-lt"/>
              <a:buAutoNum type="arabicPeriod"/>
            </a:pPr>
            <a:r>
              <a:rPr lang="zh-CN" altLang="en-US" sz="1400" i="1" dirty="0" smtClean="0"/>
              <a:t>提供高可用性，</a:t>
            </a:r>
            <a:r>
              <a:rPr lang="zh-CN" altLang="en-US" sz="1400" i="1" dirty="0"/>
              <a:t>通过把认证过的状态数据存储在 </a:t>
            </a:r>
            <a:r>
              <a:rPr lang="en-US" altLang="zh-CN" sz="1400" i="1" dirty="0" err="1"/>
              <a:t>TicketRegistry</a:t>
            </a:r>
            <a:r>
              <a:rPr lang="en-US" altLang="zh-CN" sz="1400" i="1" dirty="0"/>
              <a:t> </a:t>
            </a:r>
            <a:r>
              <a:rPr lang="zh-CN" altLang="en-US" sz="1400" i="1" dirty="0"/>
              <a:t>组件中</a:t>
            </a:r>
            <a:r>
              <a:rPr lang="zh-CN" altLang="en-US" sz="1400" i="1" dirty="0" smtClean="0"/>
              <a:t>，支持</a:t>
            </a:r>
            <a:r>
              <a:rPr lang="zh-CN" altLang="en-US" sz="1400" i="1" dirty="0"/>
              <a:t>分布式</a:t>
            </a:r>
            <a:r>
              <a:rPr lang="zh-CN" altLang="en-US" sz="1400" i="1" dirty="0" smtClean="0"/>
              <a:t>环境</a:t>
            </a:r>
            <a:r>
              <a:rPr lang="zh-CN" altLang="en-US" sz="1400" i="1" dirty="0"/>
              <a:t>。</a:t>
            </a:r>
            <a:endParaRPr lang="en-US" altLang="zh-CN" sz="1400" i="1" dirty="0" smtClean="0"/>
          </a:p>
          <a:p>
            <a:pPr marL="342900" indent="-342900">
              <a:buFont typeface="+mj-lt"/>
              <a:buAutoNum type="arabicPeriod"/>
            </a:pPr>
            <a:r>
              <a:rPr lang="zh-CN" altLang="en-US" sz="1400" i="1" dirty="0" smtClean="0"/>
              <a:t>支持多种客户端，</a:t>
            </a:r>
            <a:r>
              <a:rPr lang="en-US" altLang="zh-CN" i="1" dirty="0"/>
              <a:t>Java </a:t>
            </a:r>
            <a:r>
              <a:rPr lang="zh-CN" altLang="en-US" i="1" dirty="0"/>
              <a:t>、 </a:t>
            </a:r>
            <a:r>
              <a:rPr lang="en-US" altLang="zh-CN" i="1" dirty="0" err="1"/>
              <a:t>.Net</a:t>
            </a:r>
            <a:r>
              <a:rPr lang="en-US" altLang="zh-CN" i="1" dirty="0"/>
              <a:t> </a:t>
            </a:r>
            <a:r>
              <a:rPr lang="zh-CN" altLang="en-US" i="1" dirty="0"/>
              <a:t>、 </a:t>
            </a:r>
            <a:r>
              <a:rPr lang="en-US" altLang="zh-CN" i="1" dirty="0"/>
              <a:t>PHP </a:t>
            </a:r>
            <a:r>
              <a:rPr lang="zh-CN" altLang="en-US" i="1" dirty="0"/>
              <a:t>、 </a:t>
            </a:r>
            <a:r>
              <a:rPr lang="en-US" altLang="zh-CN" i="1" dirty="0"/>
              <a:t>Perl </a:t>
            </a:r>
            <a:r>
              <a:rPr lang="zh-CN" altLang="en-US" i="1" dirty="0" smtClean="0"/>
              <a:t>、</a:t>
            </a:r>
            <a:r>
              <a:rPr lang="en-US" altLang="zh-CN" i="1" dirty="0"/>
              <a:t>Ruby </a:t>
            </a:r>
            <a:r>
              <a:rPr lang="zh-CN" altLang="en-US" i="1" dirty="0" smtClean="0"/>
              <a:t>等。</a:t>
            </a:r>
            <a:endParaRPr lang="zh-CN" altLang="en-US" sz="1400" i="1" dirty="0"/>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3275" y="123478"/>
            <a:ext cx="5019027" cy="3723878"/>
          </a:xfrm>
          <a:prstGeom prst="rect">
            <a:avLst/>
          </a:prstGeom>
        </p:spPr>
      </p:pic>
      <p:sp>
        <p:nvSpPr>
          <p:cNvPr id="8" name="等腰三角形 7"/>
          <p:cNvSpPr>
            <a:spLocks noChangeAspect="1"/>
          </p:cNvSpPr>
          <p:nvPr/>
        </p:nvSpPr>
        <p:spPr>
          <a:xfrm rot="5400000">
            <a:off x="408113" y="3409965"/>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9" name="文本框 8"/>
          <p:cNvSpPr txBox="1"/>
          <p:nvPr/>
        </p:nvSpPr>
        <p:spPr>
          <a:xfrm>
            <a:off x="751057" y="3316536"/>
            <a:ext cx="1800200" cy="369332"/>
          </a:xfrm>
          <a:prstGeom prst="rect">
            <a:avLst/>
          </a:prstGeom>
          <a:noFill/>
        </p:spPr>
        <p:txBody>
          <a:bodyPr wrap="square" rtlCol="0">
            <a:spAutoFit/>
          </a:bodyPr>
          <a:lstStyle/>
          <a:p>
            <a:r>
              <a:rPr lang="en-GB" altLang="zh-CN" dirty="0" smtClean="0"/>
              <a:t>CAS</a:t>
            </a:r>
            <a:r>
              <a:rPr lang="zh-CN" altLang="en-US" dirty="0"/>
              <a:t>原理</a:t>
            </a:r>
          </a:p>
        </p:txBody>
      </p:sp>
      <p:pic>
        <p:nvPicPr>
          <p:cNvPr id="11" name="图片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9832" y="3501202"/>
            <a:ext cx="5885830" cy="1362075"/>
          </a:xfrm>
          <a:prstGeom prst="rect">
            <a:avLst/>
          </a:prstGeom>
        </p:spPr>
      </p:pic>
      <p:pic>
        <p:nvPicPr>
          <p:cNvPr id="12" name="图片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95" y="328060"/>
            <a:ext cx="4067175" cy="628650"/>
          </a:xfrm>
          <a:prstGeom prst="rect">
            <a:avLst/>
          </a:prstGeom>
        </p:spPr>
      </p:pic>
      <p:pic>
        <p:nvPicPr>
          <p:cNvPr id="13" name="图片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8012" y="1222110"/>
            <a:ext cx="4298236" cy="3539282"/>
          </a:xfrm>
          <a:prstGeom prst="rect">
            <a:avLst/>
          </a:prstGeom>
        </p:spPr>
      </p:pic>
    </p:spTree>
    <p:extLst>
      <p:ext uri="{BB962C8B-B14F-4D97-AF65-F5344CB8AC3E}">
        <p14:creationId xmlns:p14="http://schemas.microsoft.com/office/powerpoint/2010/main" val="3246360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wipe(down)">
                                      <p:cBhvr>
                                        <p:cTn id="29" dur="500"/>
                                        <p:tgtEl>
                                          <p:spTgt spid="6"/>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1000"/>
                                        <p:tgtEl>
                                          <p:spTgt spid="11"/>
                                        </p:tgtEl>
                                      </p:cBhvr>
                                    </p:animEffect>
                                    <p:anim calcmode="lin" valueType="num">
                                      <p:cBhvr>
                                        <p:cTn id="35" dur="1000" fill="hold"/>
                                        <p:tgtEl>
                                          <p:spTgt spid="11"/>
                                        </p:tgtEl>
                                        <p:attrNameLst>
                                          <p:attrName>ppt_x</p:attrName>
                                        </p:attrNameLst>
                                      </p:cBhvr>
                                      <p:tavLst>
                                        <p:tav tm="0">
                                          <p:val>
                                            <p:strVal val="#ppt_x"/>
                                          </p:val>
                                        </p:tav>
                                        <p:tav tm="100000">
                                          <p:val>
                                            <p:strVal val="#ppt_x"/>
                                          </p:val>
                                        </p:tav>
                                      </p:tavLst>
                                    </p:anim>
                                    <p:anim calcmode="lin" valueType="num">
                                      <p:cBhvr>
                                        <p:cTn id="3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1000"/>
                                        <p:tgtEl>
                                          <p:spTgt spid="12"/>
                                        </p:tgtEl>
                                      </p:cBhvr>
                                    </p:animEffect>
                                    <p:anim calcmode="lin" valueType="num">
                                      <p:cBhvr>
                                        <p:cTn id="42" dur="1000" fill="hold"/>
                                        <p:tgtEl>
                                          <p:spTgt spid="12"/>
                                        </p:tgtEl>
                                        <p:attrNameLst>
                                          <p:attrName>ppt_x</p:attrName>
                                        </p:attrNameLst>
                                      </p:cBhvr>
                                      <p:tavLst>
                                        <p:tav tm="0">
                                          <p:val>
                                            <p:strVal val="#ppt_x"/>
                                          </p:val>
                                        </p:tav>
                                        <p:tav tm="100000">
                                          <p:val>
                                            <p:strVal val="#ppt_x"/>
                                          </p:val>
                                        </p:tav>
                                      </p:tavLst>
                                    </p:anim>
                                    <p:anim calcmode="lin" valueType="num">
                                      <p:cBhvr>
                                        <p:cTn id="4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fade">
                                      <p:cBhvr>
                                        <p:cTn id="48" dur="1000"/>
                                        <p:tgtEl>
                                          <p:spTgt spid="13"/>
                                        </p:tgtEl>
                                      </p:cBhvr>
                                    </p:animEffect>
                                    <p:anim calcmode="lin" valueType="num">
                                      <p:cBhvr>
                                        <p:cTn id="49" dur="1000" fill="hold"/>
                                        <p:tgtEl>
                                          <p:spTgt spid="13"/>
                                        </p:tgtEl>
                                        <p:attrNameLst>
                                          <p:attrName>ppt_x</p:attrName>
                                        </p:attrNameLst>
                                      </p:cBhvr>
                                      <p:tavLst>
                                        <p:tav tm="0">
                                          <p:val>
                                            <p:strVal val="#ppt_x"/>
                                          </p:val>
                                        </p:tav>
                                        <p:tav tm="100000">
                                          <p:val>
                                            <p:strVal val="#ppt_x"/>
                                          </p:val>
                                        </p:tav>
                                      </p:tavLst>
                                    </p:anim>
                                    <p:anim calcmode="lin" valueType="num">
                                      <p:cBhvr>
                                        <p:cTn id="5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8" grpId="0" animBg="1"/>
      <p:bldP spid="9"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2676920" cy="315463"/>
          </a:xfrm>
          <a:prstGeom prst="rect">
            <a:avLst/>
          </a:prstGeom>
          <a:noFill/>
        </p:spPr>
        <p:txBody>
          <a:bodyPr wrap="square" lIns="68571" tIns="34286" rIns="68571" bIns="34286" rtlCol="0">
            <a:spAutoFit/>
          </a:bodyPr>
          <a:lstStyle/>
          <a:p>
            <a:r>
              <a:rPr lang="en-GB" altLang="zh-CN" sz="1600" dirty="0"/>
              <a:t>CAS</a:t>
            </a:r>
            <a:r>
              <a:rPr lang="zh-CN" altLang="en-US" sz="1600" dirty="0"/>
              <a:t>安全性</a:t>
            </a:r>
            <a:endParaRPr lang="zh-CN" altLang="en-US" sz="1600" dirty="0"/>
          </a:p>
        </p:txBody>
      </p:sp>
      <p:pic>
        <p:nvPicPr>
          <p:cNvPr id="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14" name="文本框 3"/>
          <p:cNvSpPr txBox="1"/>
          <p:nvPr/>
        </p:nvSpPr>
        <p:spPr>
          <a:xfrm>
            <a:off x="452208" y="915566"/>
            <a:ext cx="7666398" cy="2409955"/>
          </a:xfrm>
          <a:prstGeom prst="rect">
            <a:avLst/>
          </a:prstGeom>
          <a:noFill/>
        </p:spPr>
        <p:txBody>
          <a:bodyPr wrap="square" rtlCol="0">
            <a:spAutoFit/>
          </a:bodyPr>
          <a:lstStyle/>
          <a:p>
            <a:pPr marL="342900" indent="-342900">
              <a:lnSpc>
                <a:spcPct val="150000"/>
              </a:lnSpc>
              <a:buFont typeface="+mj-lt"/>
              <a:buAutoNum type="arabicPeriod"/>
            </a:pPr>
            <a:r>
              <a:rPr lang="en-US" altLang="zh-CN" sz="1400" b="1" dirty="0">
                <a:solidFill>
                  <a:srgbClr val="005696"/>
                </a:solidFill>
              </a:rPr>
              <a:t>Ticket-granting </a:t>
            </a:r>
            <a:r>
              <a:rPr lang="en-US" altLang="zh-CN" sz="1400" b="1" dirty="0" smtClean="0">
                <a:solidFill>
                  <a:srgbClr val="005696"/>
                </a:solidFill>
              </a:rPr>
              <a:t>cookie</a:t>
            </a:r>
            <a:r>
              <a:rPr lang="zh-CN" altLang="en-US" sz="1400" b="1" dirty="0" smtClean="0">
                <a:solidFill>
                  <a:srgbClr val="005696"/>
                </a:solidFill>
              </a:rPr>
              <a:t>（</a:t>
            </a:r>
            <a:r>
              <a:rPr lang="en-US" altLang="zh-CN" sz="1400" b="1" dirty="0" smtClean="0">
                <a:solidFill>
                  <a:srgbClr val="005696"/>
                </a:solidFill>
              </a:rPr>
              <a:t>TGC</a:t>
            </a:r>
            <a:r>
              <a:rPr lang="zh-CN" altLang="en-US" sz="1400" b="1" dirty="0" smtClean="0">
                <a:solidFill>
                  <a:srgbClr val="005696"/>
                </a:solidFill>
              </a:rPr>
              <a:t>）。</a:t>
            </a:r>
            <a:endParaRPr lang="en-US" altLang="zh-CN" sz="1400" b="1" dirty="0">
              <a:solidFill>
                <a:srgbClr val="005696"/>
              </a:solidFill>
            </a:endParaRPr>
          </a:p>
          <a:p>
            <a:pPr>
              <a:lnSpc>
                <a:spcPct val="150000"/>
              </a:lnSpc>
            </a:pPr>
            <a:r>
              <a:rPr lang="zh-CN" altLang="en-US" sz="1400" dirty="0" smtClean="0"/>
              <a:t>        存放</a:t>
            </a:r>
            <a:r>
              <a:rPr lang="zh-CN" altLang="en-US" sz="1400" dirty="0"/>
              <a:t>用户身份认证凭证的 </a:t>
            </a:r>
            <a:r>
              <a:rPr lang="en-US" altLang="zh-CN" sz="1400" dirty="0"/>
              <a:t>cookie </a:t>
            </a:r>
            <a:r>
              <a:rPr lang="zh-CN" altLang="en-US" sz="1400" dirty="0"/>
              <a:t>，在浏览器和 </a:t>
            </a:r>
            <a:r>
              <a:rPr lang="en-US" altLang="zh-CN" sz="1400" dirty="0"/>
              <a:t>CAS Server </a:t>
            </a:r>
            <a:r>
              <a:rPr lang="zh-CN" altLang="en-US" sz="1400" dirty="0"/>
              <a:t>间通讯时</a:t>
            </a:r>
            <a:r>
              <a:rPr lang="zh-CN" altLang="en-US" sz="1400" dirty="0" smtClean="0"/>
              <a:t>使用</a:t>
            </a:r>
            <a:r>
              <a:rPr lang="zh-CN" altLang="en-US" dirty="0" smtClean="0"/>
              <a:t>。</a:t>
            </a:r>
            <a:r>
              <a:rPr lang="zh-CN" altLang="en-US" sz="1400" dirty="0" smtClean="0"/>
              <a:t>对于</a:t>
            </a:r>
            <a:r>
              <a:rPr lang="zh-CN" altLang="en-US" sz="1400" dirty="0"/>
              <a:t>一个 </a:t>
            </a:r>
            <a:r>
              <a:rPr lang="en-US" altLang="zh-CN" sz="1400" dirty="0"/>
              <a:t>CAS </a:t>
            </a:r>
            <a:r>
              <a:rPr lang="zh-CN" altLang="en-US" sz="1400" dirty="0"/>
              <a:t>用户来说，最重要是要保护它的 </a:t>
            </a:r>
            <a:r>
              <a:rPr lang="en-US" altLang="zh-CN" sz="1400" dirty="0" smtClean="0"/>
              <a:t>TGC</a:t>
            </a:r>
            <a:r>
              <a:rPr lang="zh-CN" altLang="en-US" sz="1400" dirty="0" smtClean="0"/>
              <a:t>，安全性依赖于</a:t>
            </a:r>
            <a:r>
              <a:rPr lang="en-US" altLang="zh-CN" sz="1400" dirty="0" smtClean="0"/>
              <a:t>SSL</a:t>
            </a:r>
            <a:r>
              <a:rPr lang="zh-CN" altLang="en-US" sz="1400" dirty="0" smtClean="0"/>
              <a:t>，默认采用</a:t>
            </a:r>
            <a:r>
              <a:rPr lang="en-US" altLang="zh-CN" sz="1400" dirty="0" smtClean="0"/>
              <a:t>SSL</a:t>
            </a:r>
            <a:r>
              <a:rPr lang="zh-CN" altLang="en-US" sz="1400" dirty="0" smtClean="0"/>
              <a:t>安全通道进行传输，所以截获难度非常大。如果对安全性要求不高，可取消</a:t>
            </a:r>
            <a:r>
              <a:rPr lang="en-US" altLang="zh-CN" sz="1400" dirty="0" smtClean="0"/>
              <a:t>https</a:t>
            </a:r>
            <a:r>
              <a:rPr lang="zh-CN" altLang="en-US" sz="1400" dirty="0" smtClean="0"/>
              <a:t>设置，默认生命周期为</a:t>
            </a:r>
            <a:r>
              <a:rPr lang="en-US" altLang="zh-CN" sz="1400" dirty="0" smtClean="0"/>
              <a:t>2</a:t>
            </a:r>
            <a:r>
              <a:rPr lang="zh-CN" altLang="en-US" sz="1400" dirty="0" smtClean="0"/>
              <a:t>小时。</a:t>
            </a:r>
            <a:endParaRPr lang="en-US" altLang="zh-CN" sz="1400" dirty="0" smtClean="0"/>
          </a:p>
          <a:p>
            <a:pPr marL="342900" indent="-342900">
              <a:lnSpc>
                <a:spcPct val="150000"/>
              </a:lnSpc>
              <a:buAutoNum type="arabicPeriod" startAt="2"/>
            </a:pPr>
            <a:r>
              <a:rPr lang="en-US" altLang="zh-CN" sz="1400" b="1" dirty="0">
                <a:solidFill>
                  <a:srgbClr val="005696"/>
                </a:solidFill>
              </a:rPr>
              <a:t>Service </a:t>
            </a:r>
            <a:r>
              <a:rPr lang="en-US" altLang="zh-CN" sz="1400" b="1" dirty="0" smtClean="0">
                <a:solidFill>
                  <a:srgbClr val="005696"/>
                </a:solidFill>
              </a:rPr>
              <a:t>Ticket</a:t>
            </a:r>
            <a:r>
              <a:rPr lang="zh-CN" altLang="en-US" sz="1400" b="1" dirty="0" smtClean="0">
                <a:solidFill>
                  <a:srgbClr val="005696"/>
                </a:solidFill>
              </a:rPr>
              <a:t>（</a:t>
            </a:r>
            <a:r>
              <a:rPr lang="zh-CN" altLang="en-US" sz="1400" b="1" dirty="0">
                <a:solidFill>
                  <a:srgbClr val="005696"/>
                </a:solidFill>
              </a:rPr>
              <a:t>服务票据</a:t>
            </a:r>
            <a:r>
              <a:rPr lang="en-US" altLang="zh-CN" sz="1400" b="1" dirty="0">
                <a:solidFill>
                  <a:srgbClr val="005696"/>
                </a:solidFill>
              </a:rPr>
              <a:t>ST </a:t>
            </a:r>
            <a:r>
              <a:rPr lang="zh-CN" altLang="en-US" sz="1400" b="1" dirty="0" smtClean="0">
                <a:solidFill>
                  <a:srgbClr val="005696"/>
                </a:solidFill>
              </a:rPr>
              <a:t>）</a:t>
            </a:r>
            <a:endParaRPr lang="en-US" altLang="zh-CN" sz="1400" b="1" dirty="0" smtClean="0">
              <a:solidFill>
                <a:srgbClr val="005696"/>
              </a:solidFill>
            </a:endParaRPr>
          </a:p>
          <a:p>
            <a:pPr>
              <a:lnSpc>
                <a:spcPct val="150000"/>
              </a:lnSpc>
            </a:pPr>
            <a:r>
              <a:rPr lang="zh-CN" altLang="en-US" sz="1400" dirty="0" smtClean="0"/>
              <a:t>      一次性票据，无论</a:t>
            </a:r>
            <a:r>
              <a:rPr lang="zh-CN" altLang="en-US" sz="1400" dirty="0"/>
              <a:t> </a:t>
            </a:r>
            <a:r>
              <a:rPr lang="en-US" altLang="zh-CN" sz="1400" dirty="0"/>
              <a:t>Service Ticket </a:t>
            </a:r>
            <a:r>
              <a:rPr lang="zh-CN" altLang="en-US" sz="1400" dirty="0"/>
              <a:t>验证是否成功， </a:t>
            </a:r>
            <a:r>
              <a:rPr lang="en-US" altLang="zh-CN" sz="1400" dirty="0"/>
              <a:t>CAS Server </a:t>
            </a:r>
            <a:r>
              <a:rPr lang="zh-CN" altLang="en-US" sz="1400" dirty="0"/>
              <a:t>都会清除服务端缓存中的该</a:t>
            </a:r>
            <a:r>
              <a:rPr lang="en-US" altLang="zh-CN" sz="1400" dirty="0"/>
              <a:t>Ticket </a:t>
            </a:r>
            <a:r>
              <a:rPr lang="zh-CN" altLang="en-US" sz="1400" dirty="0"/>
              <a:t>，从而可以确保一个 </a:t>
            </a:r>
            <a:r>
              <a:rPr lang="en-US" altLang="zh-CN" sz="1400" dirty="0"/>
              <a:t>Service Ticket </a:t>
            </a:r>
            <a:r>
              <a:rPr lang="zh-CN" altLang="en-US" sz="1400" dirty="0"/>
              <a:t>不被使用两</a:t>
            </a:r>
            <a:r>
              <a:rPr lang="zh-CN" altLang="en-US" sz="1400" dirty="0" smtClean="0"/>
              <a:t>次。</a:t>
            </a:r>
            <a:endParaRPr lang="zh-CN" altLang="en-US" sz="1400" dirty="0"/>
          </a:p>
        </p:txBody>
      </p:sp>
    </p:spTree>
    <p:extLst>
      <p:ext uri="{BB962C8B-B14F-4D97-AF65-F5344CB8AC3E}">
        <p14:creationId xmlns:p14="http://schemas.microsoft.com/office/powerpoint/2010/main" val="2124539804"/>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additive="base">
                                        <p:cTn id="16" dur="500" fill="hold"/>
                                        <p:tgtEl>
                                          <p:spTgt spid="14"/>
                                        </p:tgtEl>
                                        <p:attrNameLst>
                                          <p:attrName>ppt_x</p:attrName>
                                        </p:attrNameLst>
                                      </p:cBhvr>
                                      <p:tavLst>
                                        <p:tav tm="0">
                                          <p:val>
                                            <p:strVal val="#ppt_x"/>
                                          </p:val>
                                        </p:tav>
                                        <p:tav tm="100000">
                                          <p:val>
                                            <p:strVal val="#ppt_x"/>
                                          </p:val>
                                        </p:tav>
                                      </p:tavLst>
                                    </p:anim>
                                    <p:anim calcmode="lin" valueType="num">
                                      <p:cBhvr additive="base">
                                        <p:cTn id="17"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2676920" cy="315463"/>
          </a:xfrm>
          <a:prstGeom prst="rect">
            <a:avLst/>
          </a:prstGeom>
          <a:noFill/>
        </p:spPr>
        <p:txBody>
          <a:bodyPr wrap="square" lIns="68571" tIns="34286" rIns="68571" bIns="34286" rtlCol="0">
            <a:spAutoFit/>
          </a:bodyPr>
          <a:lstStyle/>
          <a:p>
            <a:r>
              <a:rPr lang="en-GB" altLang="zh-CN" sz="1600" dirty="0"/>
              <a:t>CAS</a:t>
            </a:r>
            <a:r>
              <a:rPr lang="en-US" altLang="zh-CN" sz="1600" dirty="0"/>
              <a:t>-Server</a:t>
            </a:r>
            <a:endParaRPr lang="zh-CN" altLang="en-US" sz="1600" dirty="0"/>
          </a:p>
        </p:txBody>
      </p:sp>
      <p:pic>
        <p:nvPicPr>
          <p:cNvPr id="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3"/>
          <p:cNvSpPr txBox="1"/>
          <p:nvPr/>
        </p:nvSpPr>
        <p:spPr>
          <a:xfrm>
            <a:off x="578010" y="843558"/>
            <a:ext cx="5074110" cy="1908215"/>
          </a:xfrm>
          <a:prstGeom prst="rect">
            <a:avLst/>
          </a:prstGeom>
          <a:noFill/>
        </p:spPr>
        <p:txBody>
          <a:bodyPr wrap="square" rtlCol="0">
            <a:spAutoFit/>
          </a:bodyPr>
          <a:lstStyle/>
          <a:p>
            <a:pPr marL="342900" indent="-342900">
              <a:lnSpc>
                <a:spcPct val="150000"/>
              </a:lnSpc>
              <a:buFont typeface="+mj-lt"/>
              <a:buAutoNum type="arabicPeriod"/>
            </a:pPr>
            <a:r>
              <a:rPr lang="en-US" altLang="zh-CN" dirty="0" smtClean="0"/>
              <a:t> </a:t>
            </a:r>
            <a:r>
              <a:rPr lang="en-US" altLang="zh-CN" sz="1400" dirty="0" err="1" smtClean="0"/>
              <a:t>Cas</a:t>
            </a:r>
            <a:r>
              <a:rPr lang="en-US" altLang="zh-CN" sz="1400" dirty="0" smtClean="0"/>
              <a:t> Server</a:t>
            </a:r>
            <a:r>
              <a:rPr lang="zh-CN" altLang="en-US" sz="1400" dirty="0" smtClean="0"/>
              <a:t>是一个独立的</a:t>
            </a:r>
            <a:r>
              <a:rPr lang="en-US" altLang="zh-CN" sz="1400" dirty="0" smtClean="0"/>
              <a:t>web</a:t>
            </a:r>
            <a:r>
              <a:rPr lang="zh-CN" altLang="en-US" sz="1400" dirty="0" smtClean="0"/>
              <a:t>应用程序、可独立的部署在</a:t>
            </a:r>
            <a:r>
              <a:rPr lang="en-US" altLang="zh-CN" sz="1400" dirty="0" smtClean="0"/>
              <a:t>web</a:t>
            </a:r>
            <a:r>
              <a:rPr lang="zh-CN" altLang="en-US" sz="1400" dirty="0" smtClean="0"/>
              <a:t>容器如</a:t>
            </a:r>
            <a:r>
              <a:rPr lang="en-US" altLang="zh-CN" sz="1400" dirty="0" smtClean="0"/>
              <a:t>Tomcat</a:t>
            </a:r>
            <a:r>
              <a:rPr lang="zh-CN" altLang="en-US" sz="1400" dirty="0" smtClean="0"/>
              <a:t>中。它负责</a:t>
            </a:r>
            <a:r>
              <a:rPr lang="zh-CN" altLang="en-US" sz="1400" dirty="0"/>
              <a:t>完成对用户的认证工作 </a:t>
            </a:r>
            <a:r>
              <a:rPr lang="en-US" altLang="zh-CN" sz="1400" dirty="0"/>
              <a:t>, </a:t>
            </a:r>
            <a:r>
              <a:rPr lang="zh-CN" altLang="en-US" sz="1400" dirty="0"/>
              <a:t>需要独立部署 </a:t>
            </a:r>
            <a:r>
              <a:rPr lang="en-US" altLang="zh-CN" sz="1400" dirty="0"/>
              <a:t>, CAS Server </a:t>
            </a:r>
            <a:r>
              <a:rPr lang="zh-CN" altLang="en-US" sz="1400" dirty="0"/>
              <a:t>会处理用户名 </a:t>
            </a:r>
            <a:r>
              <a:rPr lang="en-US" altLang="zh-CN" sz="1400" dirty="0"/>
              <a:t>/ </a:t>
            </a:r>
            <a:r>
              <a:rPr lang="zh-CN" altLang="en-US" sz="1400" dirty="0"/>
              <a:t>密码等凭证</a:t>
            </a:r>
            <a:r>
              <a:rPr lang="en-US" altLang="zh-CN" sz="1400" dirty="0"/>
              <a:t>(Credentials) </a:t>
            </a:r>
            <a:r>
              <a:rPr lang="zh-CN" altLang="en-US" sz="1400" dirty="0" smtClean="0"/>
              <a:t>。</a:t>
            </a:r>
            <a:endParaRPr lang="en-US" altLang="zh-CN" sz="1400" dirty="0" smtClean="0"/>
          </a:p>
          <a:p>
            <a:pPr marL="342900" indent="-342900">
              <a:buFont typeface="+mj-lt"/>
              <a:buAutoNum type="arabicPeriod"/>
            </a:pPr>
            <a:r>
              <a:rPr lang="zh-CN" altLang="en-US" sz="1400" dirty="0" smtClean="0"/>
              <a:t>可以定义登录页面，采用修改它默认的</a:t>
            </a:r>
            <a:r>
              <a:rPr lang="en-US" altLang="zh-CN" sz="1400" dirty="0" err="1" smtClean="0"/>
              <a:t>login.jsp</a:t>
            </a:r>
            <a:r>
              <a:rPr lang="zh-CN" altLang="en-US" sz="1400" dirty="0" smtClean="0"/>
              <a:t>文件。</a:t>
            </a:r>
            <a:endParaRPr lang="en-US" altLang="zh-CN" sz="1400" dirty="0" smtClean="0"/>
          </a:p>
          <a:p>
            <a:pPr marL="342900" indent="-342900">
              <a:buFont typeface="+mj-lt"/>
              <a:buAutoNum type="arabicPeriod"/>
            </a:pPr>
            <a:r>
              <a:rPr lang="zh-CN" altLang="en-US" sz="1400" dirty="0" smtClean="0"/>
              <a:t>自定义密码加码方式（扩展源码）。</a:t>
            </a:r>
            <a:endParaRPr lang="zh-CN" altLang="en-US" sz="1400" dirty="0"/>
          </a:p>
        </p:txBody>
      </p:sp>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1640" y="1664789"/>
            <a:ext cx="6506698" cy="3390443"/>
          </a:xfrm>
          <a:prstGeom prst="rect">
            <a:avLst/>
          </a:prstGeom>
        </p:spPr>
      </p:pic>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3528" y="1707654"/>
            <a:ext cx="8747876" cy="3312368"/>
          </a:xfrm>
          <a:prstGeom prst="rect">
            <a:avLst/>
          </a:prstGeom>
        </p:spPr>
      </p:pic>
    </p:spTree>
    <p:extLst>
      <p:ext uri="{BB962C8B-B14F-4D97-AF65-F5344CB8AC3E}">
        <p14:creationId xmlns:p14="http://schemas.microsoft.com/office/powerpoint/2010/main" val="3317364430"/>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1000"/>
                                        <p:tgtEl>
                                          <p:spTgt spid="7"/>
                                        </p:tgtEl>
                                      </p:cBhvr>
                                    </p:animEffect>
                                    <p:anim calcmode="lin" valueType="num">
                                      <p:cBhvr>
                                        <p:cTn id="17" dur="1000" fill="hold"/>
                                        <p:tgtEl>
                                          <p:spTgt spid="7"/>
                                        </p:tgtEl>
                                        <p:attrNameLst>
                                          <p:attrName>ppt_x</p:attrName>
                                        </p:attrNameLst>
                                      </p:cBhvr>
                                      <p:tavLst>
                                        <p:tav tm="0">
                                          <p:val>
                                            <p:strVal val="#ppt_x"/>
                                          </p:val>
                                        </p:tav>
                                        <p:tav tm="100000">
                                          <p:val>
                                            <p:strVal val="#ppt_x"/>
                                          </p:val>
                                        </p:tav>
                                      </p:tavLst>
                                    </p:anim>
                                    <p:anim calcmode="lin" valueType="num">
                                      <p:cBhvr>
                                        <p:cTn id="1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1000"/>
                                        <p:tgtEl>
                                          <p:spTgt spid="8"/>
                                        </p:tgtEl>
                                      </p:cBhvr>
                                    </p:animEffect>
                                    <p:anim calcmode="lin" valueType="num">
                                      <p:cBhvr>
                                        <p:cTn id="24" dur="1000" fill="hold"/>
                                        <p:tgtEl>
                                          <p:spTgt spid="8"/>
                                        </p:tgtEl>
                                        <p:attrNameLst>
                                          <p:attrName>ppt_x</p:attrName>
                                        </p:attrNameLst>
                                      </p:cBhvr>
                                      <p:tavLst>
                                        <p:tav tm="0">
                                          <p:val>
                                            <p:strVal val="#ppt_x"/>
                                          </p:val>
                                        </p:tav>
                                        <p:tav tm="100000">
                                          <p:val>
                                            <p:strVal val="#ppt_x"/>
                                          </p:val>
                                        </p:tav>
                                      </p:tavLst>
                                    </p:anim>
                                    <p:anim calcmode="lin" valueType="num">
                                      <p:cBhvr>
                                        <p:cTn id="2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000"/>
                                        <p:tgtEl>
                                          <p:spTgt spid="9"/>
                                        </p:tgtEl>
                                      </p:cBhvr>
                                    </p:animEffect>
                                    <p:anim calcmode="lin" valueType="num">
                                      <p:cBhvr>
                                        <p:cTn id="31" dur="1000" fill="hold"/>
                                        <p:tgtEl>
                                          <p:spTgt spid="9"/>
                                        </p:tgtEl>
                                        <p:attrNameLst>
                                          <p:attrName>ppt_x</p:attrName>
                                        </p:attrNameLst>
                                      </p:cBhvr>
                                      <p:tavLst>
                                        <p:tav tm="0">
                                          <p:val>
                                            <p:strVal val="#ppt_x"/>
                                          </p:val>
                                        </p:tav>
                                        <p:tav tm="100000">
                                          <p:val>
                                            <p:strVal val="#ppt_x"/>
                                          </p:val>
                                        </p:tav>
                                      </p:tavLst>
                                    </p:anim>
                                    <p:anim calcmode="lin" valueType="num">
                                      <p:cBhvr>
                                        <p:cTn id="3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2676920" cy="315463"/>
          </a:xfrm>
          <a:prstGeom prst="rect">
            <a:avLst/>
          </a:prstGeom>
          <a:noFill/>
        </p:spPr>
        <p:txBody>
          <a:bodyPr wrap="square" lIns="68571" tIns="34286" rIns="68571" bIns="34286" rtlCol="0">
            <a:spAutoFit/>
          </a:bodyPr>
          <a:lstStyle/>
          <a:p>
            <a:r>
              <a:rPr lang="en-GB" altLang="zh-CN" sz="1600" dirty="0"/>
              <a:t>CAS</a:t>
            </a:r>
            <a:r>
              <a:rPr lang="en-US" altLang="zh-CN" sz="1600" dirty="0"/>
              <a:t> Client</a:t>
            </a:r>
            <a:r>
              <a:rPr lang="zh-CN" altLang="en-US" sz="1600" dirty="0"/>
              <a:t>（</a:t>
            </a:r>
            <a:r>
              <a:rPr lang="en-US" altLang="zh-CN" sz="1600" dirty="0"/>
              <a:t>Java</a:t>
            </a:r>
            <a:r>
              <a:rPr lang="zh-CN" altLang="en-US" sz="1600" dirty="0"/>
              <a:t>）</a:t>
            </a:r>
            <a:endParaRPr lang="zh-CN" altLang="en-US" sz="1600" dirty="0"/>
          </a:p>
        </p:txBody>
      </p:sp>
      <p:pic>
        <p:nvPicPr>
          <p:cNvPr id="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3"/>
          <p:cNvSpPr txBox="1"/>
          <p:nvPr/>
        </p:nvSpPr>
        <p:spPr>
          <a:xfrm>
            <a:off x="557879" y="915566"/>
            <a:ext cx="4714070" cy="1661993"/>
          </a:xfrm>
          <a:prstGeom prst="rect">
            <a:avLst/>
          </a:prstGeom>
          <a:noFill/>
        </p:spPr>
        <p:txBody>
          <a:bodyPr wrap="square" rtlCol="0">
            <a:spAutoFit/>
          </a:bodyPr>
          <a:lstStyle/>
          <a:p>
            <a:r>
              <a:rPr lang="zh-CN" altLang="en-US" sz="1400" dirty="0" smtClean="0"/>
              <a:t>         负责</a:t>
            </a:r>
            <a:r>
              <a:rPr lang="zh-CN" altLang="en-US" sz="1400" dirty="0"/>
              <a:t>处理对客户端受保护资源的访问请求，需要对请求方进行身份认证时，重定向到 </a:t>
            </a:r>
            <a:r>
              <a:rPr lang="en-US" altLang="zh-CN" sz="1400" dirty="0"/>
              <a:t>CAS Server </a:t>
            </a:r>
            <a:r>
              <a:rPr lang="zh-CN" altLang="en-US" sz="1400" dirty="0"/>
              <a:t>进行认证。（原则上，客户端应用不再接受任何的用户名密码等 </a:t>
            </a:r>
            <a:r>
              <a:rPr lang="en-US" altLang="zh-CN" sz="1400" dirty="0"/>
              <a:t>Credentials </a:t>
            </a:r>
            <a:r>
              <a:rPr lang="zh-CN" altLang="en-US" sz="1400" dirty="0"/>
              <a:t>）。</a:t>
            </a:r>
          </a:p>
          <a:p>
            <a:r>
              <a:rPr lang="en-US" altLang="zh-CN" sz="1400" dirty="0" smtClean="0"/>
              <a:t>          CAS </a:t>
            </a:r>
            <a:r>
              <a:rPr lang="en-US" altLang="zh-CN" sz="1400" dirty="0"/>
              <a:t>Client </a:t>
            </a:r>
            <a:r>
              <a:rPr lang="zh-CN" altLang="en-US" sz="1400" dirty="0"/>
              <a:t>与受保护的客户端应用部署在一起，以 </a:t>
            </a:r>
            <a:r>
              <a:rPr lang="en-US" altLang="zh-CN" sz="1400" dirty="0"/>
              <a:t>Filter </a:t>
            </a:r>
            <a:r>
              <a:rPr lang="zh-CN" altLang="en-US" sz="1400" dirty="0"/>
              <a:t>方式保护受保护的</a:t>
            </a:r>
            <a:r>
              <a:rPr lang="zh-CN" altLang="en-US" sz="1400" dirty="0" smtClean="0"/>
              <a:t>资源。</a:t>
            </a:r>
            <a:endParaRPr lang="zh-CN" altLang="en-US" sz="1400" dirty="0"/>
          </a:p>
          <a:p>
            <a:endParaRPr lang="zh-CN" altLang="en-US" dirty="0"/>
          </a:p>
        </p:txBody>
      </p:sp>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304" y="1419622"/>
            <a:ext cx="5869855" cy="2906059"/>
          </a:xfrm>
          <a:prstGeom prst="rect">
            <a:avLst/>
          </a:prstGeom>
        </p:spPr>
      </p:pic>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3648" y="895018"/>
            <a:ext cx="5930977" cy="3201452"/>
          </a:xfrm>
          <a:prstGeom prst="rect">
            <a:avLst/>
          </a:prstGeom>
        </p:spPr>
      </p:pic>
      <p:pic>
        <p:nvPicPr>
          <p:cNvPr id="10" name="图片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06631" y="1795077"/>
            <a:ext cx="6604225" cy="2654032"/>
          </a:xfrm>
          <a:prstGeom prst="rect">
            <a:avLst/>
          </a:prstGeom>
        </p:spPr>
      </p:pic>
    </p:spTree>
    <p:extLst>
      <p:ext uri="{BB962C8B-B14F-4D97-AF65-F5344CB8AC3E}">
        <p14:creationId xmlns:p14="http://schemas.microsoft.com/office/powerpoint/2010/main" val="1958826718"/>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1000"/>
                                        <p:tgtEl>
                                          <p:spTgt spid="7"/>
                                        </p:tgtEl>
                                      </p:cBhvr>
                                    </p:animEffect>
                                    <p:anim calcmode="lin" valueType="num">
                                      <p:cBhvr>
                                        <p:cTn id="17" dur="1000" fill="hold"/>
                                        <p:tgtEl>
                                          <p:spTgt spid="7"/>
                                        </p:tgtEl>
                                        <p:attrNameLst>
                                          <p:attrName>ppt_x</p:attrName>
                                        </p:attrNameLst>
                                      </p:cBhvr>
                                      <p:tavLst>
                                        <p:tav tm="0">
                                          <p:val>
                                            <p:strVal val="#ppt_x"/>
                                          </p:val>
                                        </p:tav>
                                        <p:tav tm="100000">
                                          <p:val>
                                            <p:strVal val="#ppt_x"/>
                                          </p:val>
                                        </p:tav>
                                      </p:tavLst>
                                    </p:anim>
                                    <p:anim calcmode="lin" valueType="num">
                                      <p:cBhvr>
                                        <p:cTn id="1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1000"/>
                                        <p:tgtEl>
                                          <p:spTgt spid="8"/>
                                        </p:tgtEl>
                                      </p:cBhvr>
                                    </p:animEffect>
                                    <p:anim calcmode="lin" valueType="num">
                                      <p:cBhvr>
                                        <p:cTn id="24" dur="1000" fill="hold"/>
                                        <p:tgtEl>
                                          <p:spTgt spid="8"/>
                                        </p:tgtEl>
                                        <p:attrNameLst>
                                          <p:attrName>ppt_x</p:attrName>
                                        </p:attrNameLst>
                                      </p:cBhvr>
                                      <p:tavLst>
                                        <p:tav tm="0">
                                          <p:val>
                                            <p:strVal val="#ppt_x"/>
                                          </p:val>
                                        </p:tav>
                                        <p:tav tm="100000">
                                          <p:val>
                                            <p:strVal val="#ppt_x"/>
                                          </p:val>
                                        </p:tav>
                                      </p:tavLst>
                                    </p:anim>
                                    <p:anim calcmode="lin" valueType="num">
                                      <p:cBhvr>
                                        <p:cTn id="2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000"/>
                                        <p:tgtEl>
                                          <p:spTgt spid="9"/>
                                        </p:tgtEl>
                                      </p:cBhvr>
                                    </p:animEffect>
                                    <p:anim calcmode="lin" valueType="num">
                                      <p:cBhvr>
                                        <p:cTn id="31" dur="1000" fill="hold"/>
                                        <p:tgtEl>
                                          <p:spTgt spid="9"/>
                                        </p:tgtEl>
                                        <p:attrNameLst>
                                          <p:attrName>ppt_x</p:attrName>
                                        </p:attrNameLst>
                                      </p:cBhvr>
                                      <p:tavLst>
                                        <p:tav tm="0">
                                          <p:val>
                                            <p:strVal val="#ppt_x"/>
                                          </p:val>
                                        </p:tav>
                                        <p:tav tm="100000">
                                          <p:val>
                                            <p:strVal val="#ppt_x"/>
                                          </p:val>
                                        </p:tav>
                                      </p:tavLst>
                                    </p:anim>
                                    <p:anim calcmode="lin" valueType="num">
                                      <p:cBhvr>
                                        <p:cTn id="3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1000"/>
                                        <p:tgtEl>
                                          <p:spTgt spid="10"/>
                                        </p:tgtEl>
                                      </p:cBhvr>
                                    </p:animEffect>
                                    <p:anim calcmode="lin" valueType="num">
                                      <p:cBhvr>
                                        <p:cTn id="38" dur="1000" fill="hold"/>
                                        <p:tgtEl>
                                          <p:spTgt spid="10"/>
                                        </p:tgtEl>
                                        <p:attrNameLst>
                                          <p:attrName>ppt_x</p:attrName>
                                        </p:attrNameLst>
                                      </p:cBhvr>
                                      <p:tavLst>
                                        <p:tav tm="0">
                                          <p:val>
                                            <p:strVal val="#ppt_x"/>
                                          </p:val>
                                        </p:tav>
                                        <p:tav tm="100000">
                                          <p:val>
                                            <p:strVal val="#ppt_x"/>
                                          </p:val>
                                        </p:tav>
                                      </p:tavLst>
                                    </p:anim>
                                    <p:anim calcmode="lin" valueType="num">
                                      <p:cBhvr>
                                        <p:cTn id="3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2522220"/>
            <a:ext cx="9144000" cy="2621280"/>
          </a:xfrm>
          <a:prstGeom prst="rect">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cxnSp>
        <p:nvCxnSpPr>
          <p:cNvPr id="31" name="直接连接符 30"/>
          <p:cNvCxnSpPr/>
          <p:nvPr/>
        </p:nvCxnSpPr>
        <p:spPr>
          <a:xfrm flipH="1">
            <a:off x="1631932" y="2891334"/>
            <a:ext cx="5896628" cy="0"/>
          </a:xfrm>
          <a:prstGeom prst="line">
            <a:avLst/>
          </a:prstGeom>
          <a:noFill/>
          <a:ln w="9525">
            <a:solidFill>
              <a:schemeClr val="bg1"/>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34" name="直接连接符 33"/>
          <p:cNvCxnSpPr/>
          <p:nvPr/>
        </p:nvCxnSpPr>
        <p:spPr>
          <a:xfrm flipH="1">
            <a:off x="1631932" y="4226223"/>
            <a:ext cx="5896628" cy="0"/>
          </a:xfrm>
          <a:prstGeom prst="line">
            <a:avLst/>
          </a:prstGeom>
          <a:noFill/>
          <a:ln w="9525">
            <a:solidFill>
              <a:schemeClr val="bg1"/>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35" name="矩形 34"/>
          <p:cNvSpPr/>
          <p:nvPr/>
        </p:nvSpPr>
        <p:spPr>
          <a:xfrm>
            <a:off x="2684304" y="2948300"/>
            <a:ext cx="3775393" cy="707886"/>
          </a:xfrm>
          <a:prstGeom prst="rect">
            <a:avLst/>
          </a:prstGeom>
        </p:spPr>
        <p:txBody>
          <a:bodyPr wrap="none">
            <a:spAutoFit/>
          </a:bodyPr>
          <a:lstStyle/>
          <a:p>
            <a:pPr algn="ctr"/>
            <a:r>
              <a:rPr lang="zh-CN" altLang="en-US" sz="4000" b="1" dirty="0">
                <a:solidFill>
                  <a:schemeClr val="bg1"/>
                </a:solidFill>
                <a:effectLst>
                  <a:innerShdw blurRad="63500" dist="50800" dir="18900000">
                    <a:prstClr val="black">
                      <a:alpha val="50000"/>
                    </a:prstClr>
                  </a:innerShdw>
                </a:effectLst>
                <a:latin typeface="微软雅黑" pitchFamily="34" charset="-122"/>
                <a:ea typeface="微软雅黑" pitchFamily="34" charset="-122"/>
              </a:rPr>
              <a:t>办公信息化建设</a:t>
            </a:r>
          </a:p>
        </p:txBody>
      </p:sp>
      <p:sp>
        <p:nvSpPr>
          <p:cNvPr id="36" name="矩形 35"/>
          <p:cNvSpPr/>
          <p:nvPr/>
        </p:nvSpPr>
        <p:spPr>
          <a:xfrm>
            <a:off x="3351157" y="4290650"/>
            <a:ext cx="2441694" cy="338554"/>
          </a:xfrm>
          <a:prstGeom prst="rect">
            <a:avLst/>
          </a:prstGeom>
        </p:spPr>
        <p:txBody>
          <a:bodyPr wrap="none">
            <a:spAutoFit/>
          </a:bodyPr>
          <a:lstStyle/>
          <a:p>
            <a:pPr algn="ctr"/>
            <a:r>
              <a:rPr lang="zh-CN" altLang="en-US" sz="1600" dirty="0" smtClean="0">
                <a:solidFill>
                  <a:schemeClr val="bg1"/>
                </a:solidFill>
                <a:effectLst>
                  <a:innerShdw blurRad="63500" dist="50800" dir="18900000">
                    <a:prstClr val="black">
                      <a:alpha val="50000"/>
                    </a:prstClr>
                  </a:innerShdw>
                </a:effectLst>
                <a:latin typeface="微软雅黑" pitchFamily="34" charset="-122"/>
                <a:ea typeface="微软雅黑" pitchFamily="34" charset="-122"/>
              </a:rPr>
              <a:t>汇报人</a:t>
            </a:r>
            <a:r>
              <a:rPr lang="zh-CN" altLang="en-US" sz="1600" dirty="0" smtClean="0">
                <a:solidFill>
                  <a:schemeClr val="bg1"/>
                </a:solidFill>
                <a:effectLst>
                  <a:innerShdw blurRad="63500" dist="50800" dir="18900000">
                    <a:prstClr val="black">
                      <a:alpha val="50000"/>
                    </a:prstClr>
                  </a:innerShdw>
                </a:effectLst>
                <a:latin typeface="微软雅黑" pitchFamily="34" charset="-122"/>
                <a:ea typeface="微软雅黑" pitchFamily="34" charset="-122"/>
              </a:rPr>
              <a:t>：王晶晶、姜保卫</a:t>
            </a:r>
            <a:endParaRPr lang="zh-CN" altLang="en-US" sz="1600" dirty="0">
              <a:solidFill>
                <a:schemeClr val="bg1"/>
              </a:solidFill>
              <a:effectLst>
                <a:innerShdw blurRad="63500" dist="50800" dir="18900000">
                  <a:prstClr val="black">
                    <a:alpha val="50000"/>
                  </a:prstClr>
                </a:innerShdw>
              </a:effectLst>
              <a:latin typeface="微软雅黑" pitchFamily="34" charset="-122"/>
              <a:ea typeface="微软雅黑" pitchFamily="34" charset="-122"/>
            </a:endParaRPr>
          </a:p>
        </p:txBody>
      </p:sp>
      <p:sp>
        <p:nvSpPr>
          <p:cNvPr id="55" name="TextBox 54"/>
          <p:cNvSpPr txBox="1"/>
          <p:nvPr/>
        </p:nvSpPr>
        <p:spPr>
          <a:xfrm>
            <a:off x="2093857" y="1419623"/>
            <a:ext cx="4956291" cy="992543"/>
          </a:xfrm>
          <a:prstGeom prst="rect">
            <a:avLst/>
          </a:prstGeom>
          <a:noFill/>
        </p:spPr>
        <p:txBody>
          <a:bodyPr wrap="square" lIns="68543" tIns="34272" rIns="68543" bIns="34272" rtlCol="0">
            <a:spAutoFit/>
          </a:bodyPr>
          <a:lstStyle/>
          <a:p>
            <a:pPr algn="ctr"/>
            <a:r>
              <a:rPr lang="zh-CN" altLang="en-US" sz="6000" b="1" dirty="0">
                <a:solidFill>
                  <a:srgbClr val="0067B4"/>
                </a:solidFill>
                <a:latin typeface="微软雅黑" panose="020B0503020204020204" pitchFamily="34" charset="-122"/>
                <a:ea typeface="微软雅黑" panose="020B0503020204020204" pitchFamily="34" charset="-122"/>
              </a:rPr>
              <a:t>感谢各位聆听</a:t>
            </a:r>
          </a:p>
        </p:txBody>
      </p:sp>
      <p:grpSp>
        <p:nvGrpSpPr>
          <p:cNvPr id="58" name="Group 550"/>
          <p:cNvGrpSpPr>
            <a:grpSpLocks/>
          </p:cNvGrpSpPr>
          <p:nvPr/>
        </p:nvGrpSpPr>
        <p:grpSpPr bwMode="auto">
          <a:xfrm>
            <a:off x="5945662" y="493800"/>
            <a:ext cx="1818087" cy="1816794"/>
            <a:chOff x="295" y="3475"/>
            <a:chExt cx="1407" cy="1407"/>
          </a:xfrm>
        </p:grpSpPr>
        <p:sp>
          <p:nvSpPr>
            <p:cNvPr id="59" name="Oval 551"/>
            <p:cNvSpPr>
              <a:spLocks noChangeArrowheads="1"/>
            </p:cNvSpPr>
            <p:nvPr/>
          </p:nvSpPr>
          <p:spPr bwMode="auto">
            <a:xfrm>
              <a:off x="295" y="3475"/>
              <a:ext cx="1407" cy="1407"/>
            </a:xfrm>
            <a:prstGeom prst="ellipse">
              <a:avLst/>
            </a:prstGeom>
            <a:gradFill rotWithShape="1">
              <a:gsLst>
                <a:gs pos="0">
                  <a:sysClr val="window" lastClr="FFFFFF">
                    <a:alpha val="0"/>
                  </a:sysClr>
                </a:gs>
                <a:gs pos="100000">
                  <a:sysClr val="window" lastClr="FFFFFF">
                    <a:gamma/>
                    <a:shade val="81961"/>
                    <a:invGamma/>
                    <a:alpha val="12000"/>
                  </a:sysClr>
                </a:gs>
              </a:gsLst>
              <a:path path="shape">
                <a:fillToRect l="50000" t="50000" r="50000" b="50000"/>
              </a:path>
            </a:gradFill>
            <a:ln>
              <a:noFill/>
            </a:ln>
            <a:effectLs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grpSp>
          <p:nvGrpSpPr>
            <p:cNvPr id="60" name="Group 552"/>
            <p:cNvGrpSpPr>
              <a:grpSpLocks/>
            </p:cNvGrpSpPr>
            <p:nvPr/>
          </p:nvGrpSpPr>
          <p:grpSpPr bwMode="auto">
            <a:xfrm>
              <a:off x="476" y="3657"/>
              <a:ext cx="1050" cy="1050"/>
              <a:chOff x="-6056" y="-2208"/>
              <a:chExt cx="2208" cy="2208"/>
            </a:xfrm>
          </p:grpSpPr>
          <p:sp>
            <p:nvSpPr>
              <p:cNvPr id="61" name="Oval 553"/>
              <p:cNvSpPr>
                <a:spLocks noChangeArrowheads="1"/>
              </p:cNvSpPr>
              <p:nvPr/>
            </p:nvSpPr>
            <p:spPr bwMode="auto">
              <a:xfrm>
                <a:off x="-6056" y="-2132"/>
                <a:ext cx="2132" cy="2132"/>
              </a:xfrm>
              <a:prstGeom prst="ellipse">
                <a:avLst/>
              </a:prstGeom>
              <a:gradFill rotWithShape="1">
                <a:gsLst>
                  <a:gs pos="0">
                    <a:sysClr val="window" lastClr="FFFFFF"/>
                  </a:gs>
                  <a:gs pos="100000">
                    <a:sysClr val="windowText" lastClr="000000">
                      <a:alpha val="0"/>
                    </a:sysClr>
                  </a:gs>
                </a:gsLst>
                <a:path path="shape">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nvGrpSpPr>
              <p:cNvPr id="62" name="Group 554"/>
              <p:cNvGrpSpPr>
                <a:grpSpLocks/>
              </p:cNvGrpSpPr>
              <p:nvPr/>
            </p:nvGrpSpPr>
            <p:grpSpPr bwMode="auto">
              <a:xfrm>
                <a:off x="-6056" y="-2208"/>
                <a:ext cx="2208" cy="2208"/>
                <a:chOff x="-4060" y="-879"/>
                <a:chExt cx="2208" cy="2208"/>
              </a:xfrm>
            </p:grpSpPr>
            <p:grpSp>
              <p:nvGrpSpPr>
                <p:cNvPr id="63" name="Group 555"/>
                <p:cNvGrpSpPr>
                  <a:grpSpLocks/>
                </p:cNvGrpSpPr>
                <p:nvPr/>
              </p:nvGrpSpPr>
              <p:grpSpPr bwMode="auto">
                <a:xfrm>
                  <a:off x="-4060" y="-879"/>
                  <a:ext cx="2208" cy="2208"/>
                  <a:chOff x="-3924" y="-788"/>
                  <a:chExt cx="2208" cy="2208"/>
                </a:xfrm>
              </p:grpSpPr>
              <p:grpSp>
                <p:nvGrpSpPr>
                  <p:cNvPr id="79" name="Group 556"/>
                  <p:cNvGrpSpPr>
                    <a:grpSpLocks noChangeAspect="1"/>
                  </p:cNvGrpSpPr>
                  <p:nvPr/>
                </p:nvGrpSpPr>
                <p:grpSpPr bwMode="auto">
                  <a:xfrm>
                    <a:off x="-3924" y="-788"/>
                    <a:ext cx="2208" cy="2202"/>
                    <a:chOff x="168" y="696"/>
                    <a:chExt cx="1429" cy="1429"/>
                  </a:xfrm>
                </p:grpSpPr>
                <p:grpSp>
                  <p:nvGrpSpPr>
                    <p:cNvPr id="87" name="Group 557"/>
                    <p:cNvGrpSpPr>
                      <a:grpSpLocks noChangeAspect="1"/>
                    </p:cNvGrpSpPr>
                    <p:nvPr/>
                  </p:nvGrpSpPr>
                  <p:grpSpPr bwMode="auto">
                    <a:xfrm>
                      <a:off x="854" y="696"/>
                      <a:ext cx="56" cy="1429"/>
                      <a:chOff x="845" y="696"/>
                      <a:chExt cx="56" cy="1429"/>
                    </a:xfrm>
                  </p:grpSpPr>
                  <p:sp>
                    <p:nvSpPr>
                      <p:cNvPr id="91" name="AutoShape 558"/>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92" name="AutoShape 559"/>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nvGrpSpPr>
                    <p:cNvPr id="88" name="Group 560"/>
                    <p:cNvGrpSpPr>
                      <a:grpSpLocks noChangeAspect="1"/>
                    </p:cNvGrpSpPr>
                    <p:nvPr/>
                  </p:nvGrpSpPr>
                  <p:grpSpPr bwMode="auto">
                    <a:xfrm rot="5400000">
                      <a:off x="855" y="696"/>
                      <a:ext cx="56" cy="1429"/>
                      <a:chOff x="845" y="696"/>
                      <a:chExt cx="56" cy="1429"/>
                    </a:xfrm>
                  </p:grpSpPr>
                  <p:sp>
                    <p:nvSpPr>
                      <p:cNvPr id="89" name="AutoShape 561"/>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90" name="AutoShape 562"/>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grpSp>
                <p:nvGrpSpPr>
                  <p:cNvPr id="80" name="Group 563"/>
                  <p:cNvGrpSpPr>
                    <a:grpSpLocks noChangeAspect="1"/>
                  </p:cNvGrpSpPr>
                  <p:nvPr/>
                </p:nvGrpSpPr>
                <p:grpSpPr bwMode="auto">
                  <a:xfrm rot="2700000">
                    <a:off x="-3927" y="-785"/>
                    <a:ext cx="2208" cy="2202"/>
                    <a:chOff x="168" y="696"/>
                    <a:chExt cx="1429" cy="1429"/>
                  </a:xfrm>
                </p:grpSpPr>
                <p:grpSp>
                  <p:nvGrpSpPr>
                    <p:cNvPr id="81" name="Group 564"/>
                    <p:cNvGrpSpPr>
                      <a:grpSpLocks noChangeAspect="1"/>
                    </p:cNvGrpSpPr>
                    <p:nvPr/>
                  </p:nvGrpSpPr>
                  <p:grpSpPr bwMode="auto">
                    <a:xfrm>
                      <a:off x="854" y="696"/>
                      <a:ext cx="56" cy="1429"/>
                      <a:chOff x="845" y="696"/>
                      <a:chExt cx="56" cy="1429"/>
                    </a:xfrm>
                  </p:grpSpPr>
                  <p:sp>
                    <p:nvSpPr>
                      <p:cNvPr id="85" name="AutoShape 565"/>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86" name="AutoShape 566"/>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nvGrpSpPr>
                    <p:cNvPr id="82" name="Group 567"/>
                    <p:cNvGrpSpPr>
                      <a:grpSpLocks noChangeAspect="1"/>
                    </p:cNvGrpSpPr>
                    <p:nvPr/>
                  </p:nvGrpSpPr>
                  <p:grpSpPr bwMode="auto">
                    <a:xfrm rot="5400000">
                      <a:off x="855" y="696"/>
                      <a:ext cx="56" cy="1429"/>
                      <a:chOff x="845" y="696"/>
                      <a:chExt cx="56" cy="1429"/>
                    </a:xfrm>
                  </p:grpSpPr>
                  <p:sp>
                    <p:nvSpPr>
                      <p:cNvPr id="83" name="AutoShape 568"/>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84" name="AutoShape 569"/>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grpSp>
            <p:grpSp>
              <p:nvGrpSpPr>
                <p:cNvPr id="64" name="Group 570"/>
                <p:cNvGrpSpPr>
                  <a:grpSpLocks/>
                </p:cNvGrpSpPr>
                <p:nvPr/>
              </p:nvGrpSpPr>
              <p:grpSpPr bwMode="auto">
                <a:xfrm rot="1320000">
                  <a:off x="-3742" y="-520"/>
                  <a:ext cx="1546" cy="1546"/>
                  <a:chOff x="-3924" y="-788"/>
                  <a:chExt cx="2208" cy="2208"/>
                </a:xfrm>
              </p:grpSpPr>
              <p:grpSp>
                <p:nvGrpSpPr>
                  <p:cNvPr id="65" name="Group 571"/>
                  <p:cNvGrpSpPr>
                    <a:grpSpLocks noChangeAspect="1"/>
                  </p:cNvGrpSpPr>
                  <p:nvPr/>
                </p:nvGrpSpPr>
                <p:grpSpPr bwMode="auto">
                  <a:xfrm>
                    <a:off x="-3924" y="-788"/>
                    <a:ext cx="2208" cy="2202"/>
                    <a:chOff x="168" y="696"/>
                    <a:chExt cx="1429" cy="1429"/>
                  </a:xfrm>
                </p:grpSpPr>
                <p:grpSp>
                  <p:nvGrpSpPr>
                    <p:cNvPr id="73" name="Group 572"/>
                    <p:cNvGrpSpPr>
                      <a:grpSpLocks noChangeAspect="1"/>
                    </p:cNvGrpSpPr>
                    <p:nvPr/>
                  </p:nvGrpSpPr>
                  <p:grpSpPr bwMode="auto">
                    <a:xfrm>
                      <a:off x="854" y="696"/>
                      <a:ext cx="56" cy="1429"/>
                      <a:chOff x="845" y="696"/>
                      <a:chExt cx="56" cy="1429"/>
                    </a:xfrm>
                  </p:grpSpPr>
                  <p:sp>
                    <p:nvSpPr>
                      <p:cNvPr id="77" name="AutoShape 573"/>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78" name="AutoShape 574"/>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nvGrpSpPr>
                    <p:cNvPr id="74" name="Group 575"/>
                    <p:cNvGrpSpPr>
                      <a:grpSpLocks noChangeAspect="1"/>
                    </p:cNvGrpSpPr>
                    <p:nvPr/>
                  </p:nvGrpSpPr>
                  <p:grpSpPr bwMode="auto">
                    <a:xfrm rot="5400000">
                      <a:off x="855" y="696"/>
                      <a:ext cx="56" cy="1429"/>
                      <a:chOff x="845" y="696"/>
                      <a:chExt cx="56" cy="1429"/>
                    </a:xfrm>
                  </p:grpSpPr>
                  <p:sp>
                    <p:nvSpPr>
                      <p:cNvPr id="75" name="AutoShape 576"/>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76" name="AutoShape 577"/>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grpSp>
                <p:nvGrpSpPr>
                  <p:cNvPr id="66" name="Group 578"/>
                  <p:cNvGrpSpPr>
                    <a:grpSpLocks noChangeAspect="1"/>
                  </p:cNvGrpSpPr>
                  <p:nvPr/>
                </p:nvGrpSpPr>
                <p:grpSpPr bwMode="auto">
                  <a:xfrm rot="2700000">
                    <a:off x="-3927" y="-785"/>
                    <a:ext cx="2208" cy="2202"/>
                    <a:chOff x="168" y="696"/>
                    <a:chExt cx="1429" cy="1429"/>
                  </a:xfrm>
                </p:grpSpPr>
                <p:grpSp>
                  <p:nvGrpSpPr>
                    <p:cNvPr id="67" name="Group 579"/>
                    <p:cNvGrpSpPr>
                      <a:grpSpLocks noChangeAspect="1"/>
                    </p:cNvGrpSpPr>
                    <p:nvPr/>
                  </p:nvGrpSpPr>
                  <p:grpSpPr bwMode="auto">
                    <a:xfrm>
                      <a:off x="854" y="696"/>
                      <a:ext cx="56" cy="1429"/>
                      <a:chOff x="845" y="696"/>
                      <a:chExt cx="56" cy="1429"/>
                    </a:xfrm>
                  </p:grpSpPr>
                  <p:sp>
                    <p:nvSpPr>
                      <p:cNvPr id="71" name="AutoShape 580"/>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72" name="AutoShape 581"/>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nvGrpSpPr>
                    <p:cNvPr id="68" name="Group 582"/>
                    <p:cNvGrpSpPr>
                      <a:grpSpLocks noChangeAspect="1"/>
                    </p:cNvGrpSpPr>
                    <p:nvPr/>
                  </p:nvGrpSpPr>
                  <p:grpSpPr bwMode="auto">
                    <a:xfrm rot="5400000">
                      <a:off x="855" y="696"/>
                      <a:ext cx="56" cy="1429"/>
                      <a:chOff x="845" y="696"/>
                      <a:chExt cx="56" cy="1429"/>
                    </a:xfrm>
                  </p:grpSpPr>
                  <p:sp>
                    <p:nvSpPr>
                      <p:cNvPr id="69" name="AutoShape 583"/>
                      <p:cNvSpPr>
                        <a:spLocks noChangeAspect="1" noChangeArrowheads="1"/>
                      </p:cNvSpPr>
                      <p:nvPr/>
                    </p:nvSpPr>
                    <p:spPr bwMode="auto">
                      <a:xfrm>
                        <a:off x="845" y="696"/>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sp>
                    <p:nvSpPr>
                      <p:cNvPr id="70" name="AutoShape 584"/>
                      <p:cNvSpPr>
                        <a:spLocks noChangeAspect="1" noChangeArrowheads="1"/>
                      </p:cNvSpPr>
                      <p:nvPr/>
                    </p:nvSpPr>
                    <p:spPr bwMode="auto">
                      <a:xfrm flipV="1">
                        <a:off x="845" y="1410"/>
                        <a:ext cx="56" cy="715"/>
                      </a:xfrm>
                      <a:prstGeom prst="triangle">
                        <a:avLst>
                          <a:gd name="adj" fmla="val 50000"/>
                        </a:avLst>
                      </a:prstGeom>
                      <a:solidFill>
                        <a:sysClr val="window" lastClr="FFFFFF">
                          <a:alpha val="18823"/>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ndParaRPr>
                      </a:p>
                    </p:txBody>
                  </p:sp>
                </p:grpSp>
              </p:grpSp>
            </p:grpSp>
          </p:grpSp>
        </p:grpSp>
      </p:grpSp>
    </p:spTree>
    <p:extLst>
      <p:ext uri="{BB962C8B-B14F-4D97-AF65-F5344CB8AC3E}">
        <p14:creationId xmlns:p14="http://schemas.microsoft.com/office/powerpoint/2010/main" val="147717613"/>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iterate type="lt">
                                    <p:tmPct val="93333"/>
                                  </p:iterate>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ppt_x"/>
                                          </p:val>
                                        </p:tav>
                                        <p:tav tm="100000">
                                          <p:val>
                                            <p:strVal val="#ppt_x"/>
                                          </p:val>
                                        </p:tav>
                                      </p:tavLst>
                                    </p:anim>
                                    <p:anim calcmode="lin" valueType="num">
                                      <p:cBhvr additive="base">
                                        <p:cTn id="8" dur="500" fill="hold"/>
                                        <p:tgtEl>
                                          <p:spTgt spid="55"/>
                                        </p:tgtEl>
                                        <p:attrNameLst>
                                          <p:attrName>ppt_y</p:attrName>
                                        </p:attrNameLst>
                                      </p:cBhvr>
                                      <p:tavLst>
                                        <p:tav tm="0">
                                          <p:val>
                                            <p:strVal val="0-#ppt_h/2"/>
                                          </p:val>
                                        </p:tav>
                                        <p:tav tm="100000">
                                          <p:val>
                                            <p:strVal val="#ppt_y"/>
                                          </p:val>
                                        </p:tav>
                                      </p:tavLst>
                                    </p:anim>
                                  </p:childTnLst>
                                </p:cTn>
                              </p:par>
                            </p:childTnLst>
                          </p:cTn>
                        </p:par>
                        <p:par>
                          <p:cTn id="9" fill="hold">
                            <p:stCondLst>
                              <p:cond delay="2833"/>
                            </p:stCondLst>
                            <p:childTnLst>
                              <p:par>
                                <p:cTn id="10" presetID="14" presetClass="entr" presetSubtype="10" fill="hold" grpId="0"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randombar(horizontal)">
                                      <p:cBhvr>
                                        <p:cTn id="12" dur="500"/>
                                        <p:tgtEl>
                                          <p:spTgt spid="30"/>
                                        </p:tgtEl>
                                      </p:cBhvr>
                                    </p:animEffect>
                                  </p:childTnLst>
                                </p:cTn>
                              </p:par>
                            </p:childTnLst>
                          </p:cTn>
                        </p:par>
                        <p:par>
                          <p:cTn id="13" fill="hold">
                            <p:stCondLst>
                              <p:cond delay="3333"/>
                            </p:stCondLst>
                            <p:childTnLst>
                              <p:par>
                                <p:cTn id="14" presetID="16" presetClass="entr" presetSubtype="37" fill="hold" nodeType="after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barn(outVertical)">
                                      <p:cBhvr>
                                        <p:cTn id="16" dur="500"/>
                                        <p:tgtEl>
                                          <p:spTgt spid="31"/>
                                        </p:tgtEl>
                                      </p:cBhvr>
                                    </p:animEffect>
                                  </p:childTnLst>
                                </p:cTn>
                              </p:par>
                            </p:childTnLst>
                          </p:cTn>
                        </p:par>
                        <p:par>
                          <p:cTn id="17" fill="hold">
                            <p:stCondLst>
                              <p:cond delay="3833"/>
                            </p:stCondLst>
                            <p:childTnLst>
                              <p:par>
                                <p:cTn id="18" presetID="12" presetClass="entr" presetSubtype="4" fill="hold" grpId="0" nodeType="afterEffect">
                                  <p:stCondLst>
                                    <p:cond delay="0"/>
                                  </p:stCondLst>
                                  <p:childTnLst>
                                    <p:set>
                                      <p:cBhvr>
                                        <p:cTn id="19" dur="1" fill="hold">
                                          <p:stCondLst>
                                            <p:cond delay="0"/>
                                          </p:stCondLst>
                                        </p:cTn>
                                        <p:tgtEl>
                                          <p:spTgt spid="35"/>
                                        </p:tgtEl>
                                        <p:attrNameLst>
                                          <p:attrName>style.visibility</p:attrName>
                                        </p:attrNameLst>
                                      </p:cBhvr>
                                      <p:to>
                                        <p:strVal val="visible"/>
                                      </p:to>
                                    </p:set>
                                    <p:anim calcmode="lin" valueType="num">
                                      <p:cBhvr additive="base">
                                        <p:cTn id="20" dur="500"/>
                                        <p:tgtEl>
                                          <p:spTgt spid="35"/>
                                        </p:tgtEl>
                                        <p:attrNameLst>
                                          <p:attrName>ppt_y</p:attrName>
                                        </p:attrNameLst>
                                      </p:cBhvr>
                                      <p:tavLst>
                                        <p:tav tm="0">
                                          <p:val>
                                            <p:strVal val="#ppt_y+#ppt_h*1.125000"/>
                                          </p:val>
                                        </p:tav>
                                        <p:tav tm="100000">
                                          <p:val>
                                            <p:strVal val="#ppt_y"/>
                                          </p:val>
                                        </p:tav>
                                      </p:tavLst>
                                    </p:anim>
                                    <p:animEffect transition="in" filter="wipe(up)">
                                      <p:cBhvr>
                                        <p:cTn id="21" dur="500"/>
                                        <p:tgtEl>
                                          <p:spTgt spid="35"/>
                                        </p:tgtEl>
                                      </p:cBhvr>
                                    </p:animEffect>
                                  </p:childTnLst>
                                </p:cTn>
                              </p:par>
                            </p:childTnLst>
                          </p:cTn>
                        </p:par>
                        <p:par>
                          <p:cTn id="22" fill="hold">
                            <p:stCondLst>
                              <p:cond delay="4333"/>
                            </p:stCondLst>
                            <p:childTnLst>
                              <p:par>
                                <p:cTn id="23" presetID="16" presetClass="entr" presetSubtype="37" fill="hold" nodeType="after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barn(outVertical)">
                                      <p:cBhvr>
                                        <p:cTn id="25" dur="500"/>
                                        <p:tgtEl>
                                          <p:spTgt spid="34"/>
                                        </p:tgtEl>
                                      </p:cBhvr>
                                    </p:animEffect>
                                  </p:childTnLst>
                                </p:cTn>
                              </p:par>
                            </p:childTnLst>
                          </p:cTn>
                        </p:par>
                        <p:par>
                          <p:cTn id="26" fill="hold">
                            <p:stCondLst>
                              <p:cond delay="4833"/>
                            </p:stCondLst>
                            <p:childTnLst>
                              <p:par>
                                <p:cTn id="27" presetID="42" presetClass="entr" presetSubtype="0" fill="hold" grpId="0" nodeType="afterEffect">
                                  <p:stCondLst>
                                    <p:cond delay="0"/>
                                  </p:stCondLst>
                                  <p:childTnLst>
                                    <p:set>
                                      <p:cBhvr>
                                        <p:cTn id="28" dur="1" fill="hold">
                                          <p:stCondLst>
                                            <p:cond delay="0"/>
                                          </p:stCondLst>
                                        </p:cTn>
                                        <p:tgtEl>
                                          <p:spTgt spid="36"/>
                                        </p:tgtEl>
                                        <p:attrNameLst>
                                          <p:attrName>style.visibility</p:attrName>
                                        </p:attrNameLst>
                                      </p:cBhvr>
                                      <p:to>
                                        <p:strVal val="visible"/>
                                      </p:to>
                                    </p:set>
                                    <p:animEffect transition="in" filter="fade">
                                      <p:cBhvr>
                                        <p:cTn id="29" dur="500"/>
                                        <p:tgtEl>
                                          <p:spTgt spid="36"/>
                                        </p:tgtEl>
                                      </p:cBhvr>
                                    </p:animEffect>
                                    <p:anim calcmode="lin" valueType="num">
                                      <p:cBhvr>
                                        <p:cTn id="30" dur="500" fill="hold"/>
                                        <p:tgtEl>
                                          <p:spTgt spid="36"/>
                                        </p:tgtEl>
                                        <p:attrNameLst>
                                          <p:attrName>ppt_x</p:attrName>
                                        </p:attrNameLst>
                                      </p:cBhvr>
                                      <p:tavLst>
                                        <p:tav tm="0">
                                          <p:val>
                                            <p:strVal val="#ppt_x"/>
                                          </p:val>
                                        </p:tav>
                                        <p:tav tm="100000">
                                          <p:val>
                                            <p:strVal val="#ppt_x"/>
                                          </p:val>
                                        </p:tav>
                                      </p:tavLst>
                                    </p:anim>
                                    <p:anim calcmode="lin" valueType="num">
                                      <p:cBhvr>
                                        <p:cTn id="31" dur="500" fill="hold"/>
                                        <p:tgtEl>
                                          <p:spTgt spid="36"/>
                                        </p:tgtEl>
                                        <p:attrNameLst>
                                          <p:attrName>ppt_y</p:attrName>
                                        </p:attrNameLst>
                                      </p:cBhvr>
                                      <p:tavLst>
                                        <p:tav tm="0">
                                          <p:val>
                                            <p:strVal val="#ppt_y+.1"/>
                                          </p:val>
                                        </p:tav>
                                        <p:tav tm="100000">
                                          <p:val>
                                            <p:strVal val="#ppt_y"/>
                                          </p:val>
                                        </p:tav>
                                      </p:tavLst>
                                    </p:anim>
                                  </p:childTnLst>
                                </p:cTn>
                              </p:par>
                            </p:childTnLst>
                          </p:cTn>
                        </p:par>
                        <p:par>
                          <p:cTn id="32" fill="hold">
                            <p:stCondLst>
                              <p:cond delay="5333"/>
                            </p:stCondLst>
                            <p:childTnLst>
                              <p:par>
                                <p:cTn id="33" presetID="10" presetClass="entr" presetSubtype="0" fill="hold" nodeType="after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500"/>
                                        <p:tgtEl>
                                          <p:spTgt spid="58"/>
                                        </p:tgtEl>
                                      </p:cBhvr>
                                    </p:animEffect>
                                  </p:childTnLst>
                                </p:cTn>
                              </p:par>
                            </p:childTnLst>
                          </p:cTn>
                        </p:par>
                        <p:par>
                          <p:cTn id="36" fill="hold">
                            <p:stCondLst>
                              <p:cond delay="5833"/>
                            </p:stCondLst>
                            <p:childTnLst>
                              <p:par>
                                <p:cTn id="37" presetID="6" presetClass="emph" presetSubtype="0" fill="hold" nodeType="afterEffect">
                                  <p:stCondLst>
                                    <p:cond delay="0"/>
                                  </p:stCondLst>
                                  <p:childTnLst>
                                    <p:animScale>
                                      <p:cBhvr>
                                        <p:cTn id="38" dur="750" fill="hold"/>
                                        <p:tgtEl>
                                          <p:spTgt spid="58"/>
                                        </p:tgtEl>
                                      </p:cBhvr>
                                      <p:by x="400000" y="400000"/>
                                    </p:animScale>
                                  </p:childTnLst>
                                </p:cTn>
                              </p:par>
                            </p:childTnLst>
                          </p:cTn>
                        </p:par>
                        <p:par>
                          <p:cTn id="39" fill="hold">
                            <p:stCondLst>
                              <p:cond delay="6583"/>
                            </p:stCondLst>
                            <p:childTnLst>
                              <p:par>
                                <p:cTn id="40" presetID="6" presetClass="emph" presetSubtype="0" autoRev="1" fill="hold" nodeType="afterEffect">
                                  <p:stCondLst>
                                    <p:cond delay="0"/>
                                  </p:stCondLst>
                                  <p:childTnLst>
                                    <p:animScale>
                                      <p:cBhvr>
                                        <p:cTn id="41" dur="1750" fill="hold"/>
                                        <p:tgtEl>
                                          <p:spTgt spid="58"/>
                                        </p:tgtEl>
                                      </p:cBhvr>
                                      <p:by x="400000" y="400000"/>
                                    </p:animScale>
                                  </p:childTnLst>
                                </p:cTn>
                              </p:par>
                              <p:par>
                                <p:cTn id="42" presetID="10" presetClass="exit" presetSubtype="0" fill="hold" nodeType="withEffect">
                                  <p:stCondLst>
                                    <p:cond delay="1000"/>
                                  </p:stCondLst>
                                  <p:childTnLst>
                                    <p:animEffect transition="out" filter="fade">
                                      <p:cBhvr>
                                        <p:cTn id="43" dur="750"/>
                                        <p:tgtEl>
                                          <p:spTgt spid="58"/>
                                        </p:tgtEl>
                                      </p:cBhvr>
                                    </p:animEffect>
                                    <p:set>
                                      <p:cBhvr>
                                        <p:cTn id="44" dur="1" fill="hold">
                                          <p:stCondLst>
                                            <p:cond delay="749"/>
                                          </p:stCondLst>
                                        </p:cTn>
                                        <p:tgtEl>
                                          <p:spTgt spid="5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5" grpId="0"/>
      <p:bldP spid="36" grpId="0"/>
      <p:bldP spid="5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3324992" cy="339700"/>
          </a:xfrm>
          <a:prstGeom prst="rect">
            <a:avLst/>
          </a:prstGeom>
          <a:noFill/>
        </p:spPr>
        <p:txBody>
          <a:bodyPr wrap="square" lIns="68571" tIns="34286" rIns="68571" bIns="34286" rtlCol="0">
            <a:spAutoFit/>
          </a:bodyPr>
          <a:lstStyle/>
          <a:p>
            <a:pPr>
              <a:lnSpc>
                <a:spcPct val="120000"/>
              </a:lnSpc>
            </a:pPr>
            <a:r>
              <a:rPr lang="en-US" altLang="zh-CN" sz="1600" dirty="0">
                <a:solidFill>
                  <a:schemeClr val="tx1">
                    <a:lumMod val="75000"/>
                    <a:lumOff val="25000"/>
                  </a:schemeClr>
                </a:solidFill>
                <a:latin typeface="微软雅黑" pitchFamily="34" charset="-122"/>
                <a:ea typeface="微软雅黑" pitchFamily="34" charset="-122"/>
              </a:rPr>
              <a:t>1</a:t>
            </a:r>
            <a:r>
              <a:rPr lang="zh-CN" altLang="en-US" sz="1600" dirty="0">
                <a:solidFill>
                  <a:schemeClr val="tx1">
                    <a:lumMod val="75000"/>
                    <a:lumOff val="25000"/>
                  </a:schemeClr>
                </a:solidFill>
                <a:latin typeface="微软雅黑" pitchFamily="34" charset="-122"/>
                <a:ea typeface="微软雅黑" pitchFamily="34" charset="-122"/>
              </a:rPr>
              <a:t>）核心指标数据一目了然</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35496" y="771550"/>
            <a:ext cx="4824536" cy="3416320"/>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管理驾驶舱，提供给决策提供依据</a:t>
            </a:r>
            <a:r>
              <a:rPr lang="zh-CN" altLang="en-US" sz="1600" dirty="0"/>
              <a:t/>
            </a:r>
            <a:br>
              <a:rPr lang="zh-CN" altLang="en-US" sz="1600" dirty="0"/>
            </a:br>
            <a:r>
              <a:rPr lang="zh-CN" altLang="en-US" sz="1600" dirty="0"/>
              <a:t>通过聚合业务、财务、管理数据；</a:t>
            </a:r>
            <a:br>
              <a:rPr lang="zh-CN" altLang="en-US" sz="1600" dirty="0"/>
            </a:br>
            <a:r>
              <a:rPr lang="zh-CN" altLang="en-US" sz="1600" dirty="0"/>
              <a:t>提供给高层领导清晰准确的核心数据展现</a:t>
            </a:r>
            <a:r>
              <a:rPr lang="zh-CN" altLang="en-US" sz="1600" dirty="0" smtClean="0"/>
              <a:t>。</a:t>
            </a:r>
            <a:endParaRPr lang="zh-CN" altLang="en-US" sz="1600" dirty="0"/>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通过数据累积，形成预测信息</a:t>
            </a:r>
            <a:r>
              <a:rPr lang="zh-CN" altLang="en-US" sz="1600" dirty="0"/>
              <a:t/>
            </a:r>
            <a:br>
              <a:rPr lang="zh-CN" altLang="en-US" sz="1600" dirty="0"/>
            </a:br>
            <a:r>
              <a:rPr lang="zh-CN" altLang="en-US" sz="1600" dirty="0"/>
              <a:t>通过从业务、财务、管理系统中抽取累积数据，</a:t>
            </a:r>
            <a:br>
              <a:rPr lang="zh-CN" altLang="en-US" sz="1600" dirty="0"/>
            </a:br>
            <a:r>
              <a:rPr lang="zh-CN" altLang="en-US" sz="1600" dirty="0"/>
              <a:t>提供业务、财务等方面的预测</a:t>
            </a:r>
            <a:r>
              <a:rPr lang="zh-CN" altLang="en-US" sz="1600" dirty="0" smtClean="0"/>
              <a:t>功能</a:t>
            </a:r>
            <a:endParaRPr lang="zh-CN" altLang="en-US" sz="1600" dirty="0"/>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多方位数据整合提供风险预警信息</a:t>
            </a:r>
            <a:r>
              <a:rPr lang="zh-CN" altLang="en-US" sz="1600" dirty="0"/>
              <a:t/>
            </a:r>
            <a:br>
              <a:rPr lang="zh-CN" altLang="en-US" sz="1600" dirty="0"/>
            </a:br>
            <a:r>
              <a:rPr lang="zh-CN" altLang="en-US" sz="1600" dirty="0"/>
              <a:t>通过整合项目相关的费用支出、合同</a:t>
            </a:r>
            <a:r>
              <a:rPr lang="zh-CN" altLang="en-US" sz="1600" dirty="0" smtClean="0"/>
              <a:t>支付等</a:t>
            </a:r>
            <a:r>
              <a:rPr lang="zh-CN" altLang="en-US" sz="1600" dirty="0"/>
              <a:t>，及时预警项目的相关风险</a:t>
            </a:r>
          </a:p>
        </p:txBody>
      </p:sp>
      <p:pic>
        <p:nvPicPr>
          <p:cNvPr id="11265" name="Picture 1" descr="C:\Users\gxsnwjj\Documents\Tencent Files\154671963\Image\C2C\F19~`{LQO99I[PRUTYB7XK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5014" y="771550"/>
            <a:ext cx="8098067" cy="41044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5070970"/>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1000"/>
                                  </p:stCondLst>
                                  <p:childTnLst>
                                    <p:set>
                                      <p:cBhvr>
                                        <p:cTn id="20" dur="1" fill="hold">
                                          <p:stCondLst>
                                            <p:cond delay="0"/>
                                          </p:stCondLst>
                                        </p:cTn>
                                        <p:tgtEl>
                                          <p:spTgt spid="11265"/>
                                        </p:tgtEl>
                                        <p:attrNameLst>
                                          <p:attrName>style.visibility</p:attrName>
                                        </p:attrNameLst>
                                      </p:cBhvr>
                                      <p:to>
                                        <p:strVal val="visible"/>
                                      </p:to>
                                    </p:set>
                                    <p:anim calcmode="lin" valueType="num">
                                      <p:cBhvr additive="base">
                                        <p:cTn id="21" dur="500" fill="hold"/>
                                        <p:tgtEl>
                                          <p:spTgt spid="11265"/>
                                        </p:tgtEl>
                                        <p:attrNameLst>
                                          <p:attrName>ppt_x</p:attrName>
                                        </p:attrNameLst>
                                      </p:cBhvr>
                                      <p:tavLst>
                                        <p:tav tm="0">
                                          <p:val>
                                            <p:strVal val="1+#ppt_w/2"/>
                                          </p:val>
                                        </p:tav>
                                        <p:tav tm="100000">
                                          <p:val>
                                            <p:strVal val="#ppt_x"/>
                                          </p:val>
                                        </p:tav>
                                      </p:tavLst>
                                    </p:anim>
                                    <p:anim calcmode="lin" valueType="num">
                                      <p:cBhvr additive="base">
                                        <p:cTn id="22" dur="500" fill="hold"/>
                                        <p:tgtEl>
                                          <p:spTgt spid="112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3324992" cy="339700"/>
          </a:xfrm>
          <a:prstGeom prst="rect">
            <a:avLst/>
          </a:prstGeom>
          <a:noFill/>
        </p:spPr>
        <p:txBody>
          <a:bodyPr wrap="square" lIns="68571" tIns="34286" rIns="68571" bIns="34286" rtlCol="0">
            <a:spAutoFit/>
          </a:bodyPr>
          <a:lstStyle/>
          <a:p>
            <a:pPr>
              <a:lnSpc>
                <a:spcPct val="120000"/>
              </a:lnSpc>
            </a:pPr>
            <a:r>
              <a:rPr lang="en-US" altLang="zh-CN" sz="1600" dirty="0">
                <a:solidFill>
                  <a:schemeClr val="tx1">
                    <a:lumMod val="75000"/>
                    <a:lumOff val="25000"/>
                  </a:schemeClr>
                </a:solidFill>
                <a:latin typeface="微软雅黑" pitchFamily="34" charset="-122"/>
                <a:ea typeface="微软雅黑" pitchFamily="34" charset="-122"/>
              </a:rPr>
              <a:t>2</a:t>
            </a:r>
            <a:r>
              <a:rPr lang="zh-CN" altLang="en-US" sz="1600" dirty="0">
                <a:solidFill>
                  <a:schemeClr val="tx1">
                    <a:lumMod val="75000"/>
                    <a:lumOff val="25000"/>
                  </a:schemeClr>
                </a:solidFill>
                <a:latin typeface="微软雅黑" pitchFamily="34" charset="-122"/>
                <a:ea typeface="微软雅黑" pitchFamily="34" charset="-122"/>
              </a:rPr>
              <a:t>）重大项目情况了然于胸</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5496" y="771550"/>
            <a:ext cx="4572000" cy="3374129"/>
          </a:xfrm>
          <a:prstGeom prst="rect">
            <a:avLst/>
          </a:prstGeom>
        </p:spPr>
        <p:txBody>
          <a:bodyPr>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重大项目看板了解和监督项目进度</a:t>
            </a:r>
            <a:r>
              <a:rPr lang="zh-CN" altLang="en-US" sz="1600" dirty="0"/>
              <a:t/>
            </a:r>
            <a:br>
              <a:rPr lang="zh-CN" altLang="en-US" sz="1600" dirty="0"/>
            </a:br>
            <a:r>
              <a:rPr lang="zh-CN" altLang="en-US" sz="1600" dirty="0"/>
              <a:t>通过将项目管理系统的信息以项目进度指示的方式简洁的展现给高层领导</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实时确认和监督重大项目的实际情况 </a:t>
            </a:r>
            <a:r>
              <a:rPr lang="zh-CN" altLang="en-US" sz="1600" dirty="0"/>
              <a:t/>
            </a:r>
            <a:br>
              <a:rPr lang="zh-CN" altLang="en-US" sz="1600" dirty="0"/>
            </a:br>
            <a:r>
              <a:rPr lang="zh-CN" altLang="en-US" sz="1600" dirty="0"/>
              <a:t>通过对每个重大项目的关键节点变更确认，高层领导可以实时了解项目的差异情况</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及时的项目成本和风险预警</a:t>
            </a:r>
            <a:r>
              <a:rPr lang="zh-CN" altLang="en-US" sz="1600" dirty="0"/>
              <a:t/>
            </a:r>
            <a:br>
              <a:rPr lang="zh-CN" altLang="en-US" sz="1600" dirty="0"/>
            </a:br>
            <a:r>
              <a:rPr lang="zh-CN" altLang="en-US" sz="1600" dirty="0"/>
              <a:t>通过整合项目相关的费用支出、合同支付以及客户风险等，及时预警项目的相关风险</a:t>
            </a:r>
          </a:p>
        </p:txBody>
      </p:sp>
      <p:pic>
        <p:nvPicPr>
          <p:cNvPr id="10241"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7624" y="915566"/>
            <a:ext cx="8161717" cy="40464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64320358"/>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1000"/>
                                  </p:stCondLst>
                                  <p:childTnLst>
                                    <p:set>
                                      <p:cBhvr>
                                        <p:cTn id="20" dur="1" fill="hold">
                                          <p:stCondLst>
                                            <p:cond delay="0"/>
                                          </p:stCondLst>
                                        </p:cTn>
                                        <p:tgtEl>
                                          <p:spTgt spid="10241"/>
                                        </p:tgtEl>
                                        <p:attrNameLst>
                                          <p:attrName>style.visibility</p:attrName>
                                        </p:attrNameLst>
                                      </p:cBhvr>
                                      <p:to>
                                        <p:strVal val="visible"/>
                                      </p:to>
                                    </p:set>
                                    <p:anim calcmode="lin" valueType="num">
                                      <p:cBhvr additive="base">
                                        <p:cTn id="21" dur="500" fill="hold"/>
                                        <p:tgtEl>
                                          <p:spTgt spid="10241"/>
                                        </p:tgtEl>
                                        <p:attrNameLst>
                                          <p:attrName>ppt_x</p:attrName>
                                        </p:attrNameLst>
                                      </p:cBhvr>
                                      <p:tavLst>
                                        <p:tav tm="0">
                                          <p:val>
                                            <p:strVal val="1+#ppt_w/2"/>
                                          </p:val>
                                        </p:tav>
                                        <p:tav tm="100000">
                                          <p:val>
                                            <p:strVal val="#ppt_x"/>
                                          </p:val>
                                        </p:tav>
                                      </p:tavLst>
                                    </p:anim>
                                    <p:anim calcmode="lin" valueType="num">
                                      <p:cBhvr additive="base">
                                        <p:cTn id="22" dur="500" fill="hold"/>
                                        <p:tgtEl>
                                          <p:spTgt spid="102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3324992" cy="339700"/>
          </a:xfrm>
          <a:prstGeom prst="rect">
            <a:avLst/>
          </a:prstGeom>
          <a:noFill/>
        </p:spPr>
        <p:txBody>
          <a:bodyPr wrap="square" lIns="68571" tIns="34286" rIns="68571" bIns="34286" rtlCol="0">
            <a:spAutoFit/>
          </a:bodyPr>
          <a:lstStyle/>
          <a:p>
            <a:pPr>
              <a:lnSpc>
                <a:spcPct val="120000"/>
              </a:lnSpc>
            </a:pPr>
            <a:r>
              <a:rPr lang="en-US" altLang="zh-CN" sz="1600" dirty="0">
                <a:solidFill>
                  <a:schemeClr val="tx1">
                    <a:lumMod val="75000"/>
                    <a:lumOff val="25000"/>
                  </a:schemeClr>
                </a:solidFill>
                <a:latin typeface="微软雅黑" pitchFamily="34" charset="-122"/>
                <a:ea typeface="微软雅黑" pitchFamily="34" charset="-122"/>
              </a:rPr>
              <a:t>3</a:t>
            </a:r>
            <a:r>
              <a:rPr lang="zh-CN" altLang="en-US" sz="1600" dirty="0">
                <a:solidFill>
                  <a:schemeClr val="tx1">
                    <a:lumMod val="75000"/>
                    <a:lumOff val="25000"/>
                  </a:schemeClr>
                </a:solidFill>
                <a:latin typeface="微软雅黑" pitchFamily="34" charset="-122"/>
                <a:ea typeface="微软雅黑" pitchFamily="34" charset="-122"/>
              </a:rPr>
              <a:t>）更加合理有效的时间安排</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5496" y="771550"/>
            <a:ext cx="4572000" cy="2677656"/>
          </a:xfrm>
          <a:prstGeom prst="rect">
            <a:avLst/>
          </a:prstGeom>
        </p:spPr>
        <p:txBody>
          <a:bodyPr>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日程统一展现和提醒多种事务 </a:t>
            </a:r>
            <a:r>
              <a:rPr lang="zh-CN" altLang="en-US" sz="1600" dirty="0"/>
              <a:t/>
            </a:r>
            <a:br>
              <a:rPr lang="zh-CN" altLang="en-US" sz="1600" dirty="0"/>
            </a:br>
            <a:r>
              <a:rPr lang="zh-CN" altLang="en-US" sz="1600" dirty="0"/>
              <a:t>会议、出访、临时事务等所有内容，</a:t>
            </a:r>
            <a:br>
              <a:rPr lang="zh-CN" altLang="en-US" sz="1600" dirty="0"/>
            </a:br>
            <a:r>
              <a:rPr lang="zh-CN" altLang="en-US" sz="1600" dirty="0"/>
              <a:t>统一展现在领导的日程画面中，</a:t>
            </a:r>
            <a:br>
              <a:rPr lang="zh-CN" altLang="en-US" sz="1600" dirty="0"/>
            </a:br>
            <a:r>
              <a:rPr lang="zh-CN" altLang="en-US" sz="1600" dirty="0"/>
              <a:t>可以随时确认和取消。</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安全有效的日程管理</a:t>
            </a:r>
            <a:r>
              <a:rPr lang="zh-CN" altLang="en-US" sz="1600" dirty="0"/>
              <a:t/>
            </a:r>
            <a:br>
              <a:rPr lang="zh-CN" altLang="en-US" sz="1600" dirty="0"/>
            </a:br>
            <a:r>
              <a:rPr lang="zh-CN" altLang="en-US" sz="1600" dirty="0"/>
              <a:t>被赋权下属可预定领导时间，</a:t>
            </a:r>
            <a:br>
              <a:rPr lang="zh-CN" altLang="en-US" sz="1600" dirty="0"/>
            </a:br>
            <a:r>
              <a:rPr lang="zh-CN" altLang="en-US" sz="1600" dirty="0"/>
              <a:t>秘书可方便的进行协调安排</a:t>
            </a:r>
          </a:p>
        </p:txBody>
      </p:sp>
      <p:pic>
        <p:nvPicPr>
          <p:cNvPr id="9217"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608" y="710181"/>
            <a:ext cx="8209880" cy="4165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64320358"/>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2" fill="hold" nodeType="clickEffect">
                                  <p:stCondLst>
                                    <p:cond delay="1000"/>
                                  </p:stCondLst>
                                  <p:childTnLst>
                                    <p:set>
                                      <p:cBhvr>
                                        <p:cTn id="15" dur="1" fill="hold">
                                          <p:stCondLst>
                                            <p:cond delay="0"/>
                                          </p:stCondLst>
                                        </p:cTn>
                                        <p:tgtEl>
                                          <p:spTgt spid="9217"/>
                                        </p:tgtEl>
                                        <p:attrNameLst>
                                          <p:attrName>style.visibility</p:attrName>
                                        </p:attrNameLst>
                                      </p:cBhvr>
                                      <p:to>
                                        <p:strVal val="visible"/>
                                      </p:to>
                                    </p:set>
                                    <p:anim calcmode="lin" valueType="num">
                                      <p:cBhvr additive="base">
                                        <p:cTn id="16" dur="500" fill="hold"/>
                                        <p:tgtEl>
                                          <p:spTgt spid="9217"/>
                                        </p:tgtEl>
                                        <p:attrNameLst>
                                          <p:attrName>ppt_x</p:attrName>
                                        </p:attrNameLst>
                                      </p:cBhvr>
                                      <p:tavLst>
                                        <p:tav tm="0">
                                          <p:val>
                                            <p:strVal val="1+#ppt_w/2"/>
                                          </p:val>
                                        </p:tav>
                                        <p:tav tm="100000">
                                          <p:val>
                                            <p:strVal val="#ppt_x"/>
                                          </p:val>
                                        </p:tav>
                                      </p:tavLst>
                                    </p:anim>
                                    <p:anim calcmode="lin" valueType="num">
                                      <p:cBhvr additive="base">
                                        <p:cTn id="17" dur="500" fill="hold"/>
                                        <p:tgtEl>
                                          <p:spTgt spid="92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3901056" cy="339700"/>
          </a:xfrm>
          <a:prstGeom prst="rect">
            <a:avLst/>
          </a:prstGeom>
          <a:noFill/>
        </p:spPr>
        <p:txBody>
          <a:bodyPr wrap="square" lIns="68571" tIns="34286" rIns="68571" bIns="34286" rtlCol="0">
            <a:spAutoFit/>
          </a:bodyPr>
          <a:lstStyle/>
          <a:p>
            <a:pPr>
              <a:lnSpc>
                <a:spcPct val="120000"/>
              </a:lnSpc>
            </a:pPr>
            <a:r>
              <a:rPr lang="en-US" altLang="zh-CN" sz="1600" dirty="0">
                <a:solidFill>
                  <a:schemeClr val="tx1">
                    <a:lumMod val="75000"/>
                    <a:lumOff val="25000"/>
                  </a:schemeClr>
                </a:solidFill>
                <a:latin typeface="微软雅黑" pitchFamily="34" charset="-122"/>
                <a:ea typeface="微软雅黑" pitchFamily="34" charset="-122"/>
              </a:rPr>
              <a:t>4</a:t>
            </a:r>
            <a:r>
              <a:rPr lang="zh-CN" altLang="en-US" sz="1600" dirty="0">
                <a:solidFill>
                  <a:schemeClr val="tx1">
                    <a:lumMod val="75000"/>
                    <a:lumOff val="25000"/>
                  </a:schemeClr>
                </a:solidFill>
                <a:latin typeface="微软雅黑" pitchFamily="34" charset="-122"/>
                <a:ea typeface="微软雅黑" pitchFamily="34" charset="-122"/>
              </a:rPr>
              <a:t>）了解员工状态，发现基层优秀员工</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5496" y="771550"/>
            <a:ext cx="5983436" cy="3416320"/>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系统穿透</a:t>
            </a:r>
            <a:r>
              <a:rPr lang="zh-CN" altLang="en-US" sz="1600" dirty="0"/>
              <a:t/>
            </a:r>
            <a:br>
              <a:rPr lang="zh-CN" altLang="en-US" sz="1600" dirty="0"/>
            </a:br>
            <a:r>
              <a:rPr lang="zh-CN" altLang="en-US" sz="1600" dirty="0"/>
              <a:t>通过流程、台帐和报表打通多个业务系统的相关数据，使得决策层能够透过每个业务模块直接了解每个业务的实际过程</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组织穿透</a:t>
            </a:r>
            <a:r>
              <a:rPr lang="zh-CN" altLang="en-US" sz="1600" dirty="0"/>
              <a:t/>
            </a:r>
            <a:br>
              <a:rPr lang="zh-CN" altLang="en-US" sz="1600" dirty="0"/>
            </a:br>
            <a:r>
              <a:rPr lang="zh-CN" altLang="en-US" sz="1600" dirty="0"/>
              <a:t>通过所有业务、事务的按照人的纬度聚合，决策层可以随时了解下属公司、部门以至于单个员工的工作状况</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绩效穿透</a:t>
            </a:r>
            <a:r>
              <a:rPr lang="zh-CN" altLang="en-US" sz="1600" dirty="0"/>
              <a:t/>
            </a:r>
            <a:br>
              <a:rPr lang="zh-CN" altLang="en-US" sz="1600" dirty="0"/>
            </a:br>
            <a:r>
              <a:rPr lang="zh-CN" altLang="en-US" sz="1600" dirty="0"/>
              <a:t>通过同计划的自动匹配，决策层可随时了解下属公司、部门的绩效达成情况</a:t>
            </a:r>
          </a:p>
        </p:txBody>
      </p:sp>
      <p:pic>
        <p:nvPicPr>
          <p:cNvPr id="8194" name="Picture 2" descr="http://www.weaver.com.cn/e8/imgm/ldpic4_1_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5656" y="106167"/>
            <a:ext cx="7488832" cy="4901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4320358"/>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1000"/>
                                  </p:stCondLst>
                                  <p:childTnLst>
                                    <p:set>
                                      <p:cBhvr>
                                        <p:cTn id="20" dur="1" fill="hold">
                                          <p:stCondLst>
                                            <p:cond delay="0"/>
                                          </p:stCondLst>
                                        </p:cTn>
                                        <p:tgtEl>
                                          <p:spTgt spid="8194"/>
                                        </p:tgtEl>
                                        <p:attrNameLst>
                                          <p:attrName>style.visibility</p:attrName>
                                        </p:attrNameLst>
                                      </p:cBhvr>
                                      <p:to>
                                        <p:strVal val="visible"/>
                                      </p:to>
                                    </p:set>
                                    <p:anim calcmode="lin" valueType="num">
                                      <p:cBhvr additive="base">
                                        <p:cTn id="21" dur="500" fill="hold"/>
                                        <p:tgtEl>
                                          <p:spTgt spid="8194"/>
                                        </p:tgtEl>
                                        <p:attrNameLst>
                                          <p:attrName>ppt_x</p:attrName>
                                        </p:attrNameLst>
                                      </p:cBhvr>
                                      <p:tavLst>
                                        <p:tav tm="0">
                                          <p:val>
                                            <p:strVal val="1+#ppt_w/2"/>
                                          </p:val>
                                        </p:tav>
                                        <p:tav tm="100000">
                                          <p:val>
                                            <p:strVal val="#ppt_x"/>
                                          </p:val>
                                        </p:tav>
                                      </p:tavLst>
                                    </p:anim>
                                    <p:anim calcmode="lin" valueType="num">
                                      <p:cBhvr additive="base">
                                        <p:cTn id="22" dur="500" fill="hold"/>
                                        <p:tgtEl>
                                          <p:spTgt spid="819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0055" y="638173"/>
            <a:ext cx="835342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等腰三角形 17"/>
          <p:cNvSpPr>
            <a:spLocks noChangeAspect="1"/>
          </p:cNvSpPr>
          <p:nvPr/>
        </p:nvSpPr>
        <p:spPr>
          <a:xfrm rot="5400000">
            <a:off x="428367" y="284068"/>
            <a:ext cx="301336" cy="182474"/>
          </a:xfrm>
          <a:prstGeom prst="triangle">
            <a:avLst/>
          </a:prstGeom>
          <a:solidFill>
            <a:srgbClr val="00569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a:endParaRPr lang="zh-CN" altLang="en-US"/>
          </a:p>
        </p:txBody>
      </p:sp>
      <p:sp>
        <p:nvSpPr>
          <p:cNvPr id="23" name="TextBox 22"/>
          <p:cNvSpPr txBox="1"/>
          <p:nvPr/>
        </p:nvSpPr>
        <p:spPr>
          <a:xfrm>
            <a:off x="742952" y="219078"/>
            <a:ext cx="3324992" cy="339700"/>
          </a:xfrm>
          <a:prstGeom prst="rect">
            <a:avLst/>
          </a:prstGeom>
          <a:noFill/>
        </p:spPr>
        <p:txBody>
          <a:bodyPr wrap="square" lIns="68571" tIns="34286" rIns="68571" bIns="34286" rtlCol="0">
            <a:spAutoFit/>
          </a:bodyPr>
          <a:lstStyle/>
          <a:p>
            <a:pPr>
              <a:lnSpc>
                <a:spcPct val="120000"/>
              </a:lnSpc>
            </a:pPr>
            <a:r>
              <a:rPr lang="en-US" altLang="zh-CN" sz="1600" dirty="0">
                <a:solidFill>
                  <a:schemeClr val="tx1">
                    <a:lumMod val="75000"/>
                    <a:lumOff val="25000"/>
                  </a:schemeClr>
                </a:solidFill>
                <a:latin typeface="微软雅黑" pitchFamily="34" charset="-122"/>
                <a:ea typeface="微软雅黑" pitchFamily="34" charset="-122"/>
              </a:rPr>
              <a:t>5</a:t>
            </a:r>
            <a:r>
              <a:rPr lang="zh-CN" altLang="en-US" sz="1600" dirty="0">
                <a:solidFill>
                  <a:schemeClr val="tx1">
                    <a:lumMod val="75000"/>
                    <a:lumOff val="25000"/>
                  </a:schemeClr>
                </a:solidFill>
                <a:latin typeface="微软雅黑" pitchFamily="34" charset="-122"/>
                <a:ea typeface="微软雅黑" pitchFamily="34" charset="-122"/>
              </a:rPr>
              <a:t>）可透视整个组织</a:t>
            </a:r>
            <a:endParaRPr lang="en-US" altLang="zh-CN" sz="1600" dirty="0">
              <a:solidFill>
                <a:schemeClr val="tx1">
                  <a:lumMod val="75000"/>
                  <a:lumOff val="25000"/>
                </a:schemeClr>
              </a:solidFill>
              <a:latin typeface="微软雅黑" pitchFamily="34" charset="-122"/>
              <a:ea typeface="微软雅黑" pitchFamily="34" charset="-122"/>
            </a:endParaRPr>
          </a:p>
        </p:txBody>
      </p:sp>
      <p:pic>
        <p:nvPicPr>
          <p:cNvPr id="16" name="Picture 2" descr="C:\Users\gxsnwjj\Desktop\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3049" y="147143"/>
            <a:ext cx="933447" cy="40838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5496" y="771550"/>
            <a:ext cx="4572000" cy="1896801"/>
          </a:xfrm>
          <a:prstGeom prst="rect">
            <a:avLst/>
          </a:prstGeom>
        </p:spPr>
        <p:txBody>
          <a:bodyPr>
            <a:spAutoFit/>
          </a:bodyPr>
          <a:lstStyle/>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实时汇总员工的工作状态</a:t>
            </a:r>
            <a:br>
              <a:rPr lang="zh-CN" altLang="en-US" sz="1600" b="1" dirty="0">
                <a:solidFill>
                  <a:srgbClr val="005696"/>
                </a:solidFill>
                <a:latin typeface="微软雅黑" panose="020B0503020204020204" pitchFamily="34" charset="-122"/>
                <a:ea typeface="微软雅黑" panose="020B0503020204020204" pitchFamily="34" charset="-122"/>
              </a:rPr>
            </a:br>
            <a:r>
              <a:rPr lang="zh-CN" altLang="en-US" sz="1600" dirty="0"/>
              <a:t>通过以人为中心的任务、信息聚合，及时实时了解员工状态和工作过程</a:t>
            </a:r>
          </a:p>
          <a:p>
            <a:pPr marL="285750" indent="-285750">
              <a:lnSpc>
                <a:spcPct val="150000"/>
              </a:lnSpc>
              <a:buFont typeface="Arial" panose="020B0604020202020204" pitchFamily="34" charset="0"/>
              <a:buChar char="•"/>
            </a:pPr>
            <a:r>
              <a:rPr lang="zh-CN" altLang="en-US" sz="1600" b="1" dirty="0">
                <a:solidFill>
                  <a:srgbClr val="005696"/>
                </a:solidFill>
                <a:latin typeface="微软雅黑" panose="020B0503020204020204" pitchFamily="34" charset="-122"/>
                <a:ea typeface="微软雅黑" panose="020B0503020204020204" pitchFamily="34" charset="-122"/>
              </a:rPr>
              <a:t>发现基层优秀员工</a:t>
            </a:r>
            <a:r>
              <a:rPr lang="zh-CN" altLang="en-US" sz="1600" dirty="0"/>
              <a:t/>
            </a:r>
            <a:br>
              <a:rPr lang="zh-CN" altLang="en-US" sz="1600" dirty="0"/>
            </a:br>
            <a:r>
              <a:rPr lang="zh-CN" altLang="en-US" sz="1600" dirty="0"/>
              <a:t>对于优秀员工进行评估、培养、嘉奖和提拔</a:t>
            </a:r>
          </a:p>
        </p:txBody>
      </p:sp>
      <p:pic>
        <p:nvPicPr>
          <p:cNvPr id="7169"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568" y="769653"/>
            <a:ext cx="8269508" cy="41063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64320358"/>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0"/>
                                  </p:stCondLst>
                                  <p:childTnLst>
                                    <p:set>
                                      <p:cBhvr>
                                        <p:cTn id="20" dur="1" fill="hold">
                                          <p:stCondLst>
                                            <p:cond delay="0"/>
                                          </p:stCondLst>
                                        </p:cTn>
                                        <p:tgtEl>
                                          <p:spTgt spid="7169"/>
                                        </p:tgtEl>
                                        <p:attrNameLst>
                                          <p:attrName>style.visibility</p:attrName>
                                        </p:attrNameLst>
                                      </p:cBhvr>
                                      <p:to>
                                        <p:strVal val="visible"/>
                                      </p:to>
                                    </p:set>
                                    <p:anim calcmode="lin" valueType="num">
                                      <p:cBhvr additive="base">
                                        <p:cTn id="21" dur="500" fill="hold"/>
                                        <p:tgtEl>
                                          <p:spTgt spid="7169"/>
                                        </p:tgtEl>
                                        <p:attrNameLst>
                                          <p:attrName>ppt_x</p:attrName>
                                        </p:attrNameLst>
                                      </p:cBhvr>
                                      <p:tavLst>
                                        <p:tav tm="0">
                                          <p:val>
                                            <p:strVal val="1+#ppt_w/2"/>
                                          </p:val>
                                        </p:tav>
                                        <p:tav tm="100000">
                                          <p:val>
                                            <p:strVal val="#ppt_x"/>
                                          </p:val>
                                        </p:tav>
                                      </p:tavLst>
                                    </p:anim>
                                    <p:anim calcmode="lin" valueType="num">
                                      <p:cBhvr additive="base">
                                        <p:cTn id="22" dur="500" fill="hold"/>
                                        <p:tgtEl>
                                          <p:spTgt spid="71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3750</TotalTime>
  <Words>1965</Words>
  <Application>Microsoft Office PowerPoint</Application>
  <PresentationFormat>全屏显示(16:9)</PresentationFormat>
  <Paragraphs>320</Paragraphs>
  <Slides>46</Slides>
  <Notes>46</Notes>
  <HiddenSlides>0</HiddenSlides>
  <MMClips>1</MMClips>
  <ScaleCrop>false</ScaleCrop>
  <HeadingPairs>
    <vt:vector size="4" baseType="variant">
      <vt:variant>
        <vt:lpstr>主题</vt:lpstr>
      </vt:variant>
      <vt:variant>
        <vt:i4>1</vt:i4>
      </vt:variant>
      <vt:variant>
        <vt:lpstr>幻灯片标题</vt:lpstr>
      </vt:variant>
      <vt:variant>
        <vt:i4>46</vt:i4>
      </vt:variant>
    </vt:vector>
  </HeadingPairs>
  <TitlesOfParts>
    <vt:vector size="47"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王晶晶</cp:lastModifiedBy>
  <cp:revision>220</cp:revision>
  <dcterms:created xsi:type="dcterms:W3CDTF">2016-05-19T02:31:20Z</dcterms:created>
  <dcterms:modified xsi:type="dcterms:W3CDTF">2017-04-11T10:37:12Z</dcterms:modified>
</cp:coreProperties>
</file>

<file path=docProps/thumbnail.jpeg>
</file>